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5.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6.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7.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8.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9.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0.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11.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12.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13.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14.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15.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16.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17.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18.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19.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20.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notesSlides/notesSlide21.xml" ContentType="application/vnd.openxmlformats-officedocument.presentationml.notesSlide+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notesSlides/notesSlide22.xml" ContentType="application/vnd.openxmlformats-officedocument.presentationml.notesSlide+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notesSlides/notesSlide23.xml" ContentType="application/vnd.openxmlformats-officedocument.presentationml.notesSlide+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notesSlides/notesSlide24.xml" ContentType="application/vnd.openxmlformats-officedocument.presentationml.notesSlide+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25.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notesSlides/notesSlide26.xml" ContentType="application/vnd.openxmlformats-officedocument.presentationml.notesSlide+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27.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notesSlides/notesSlide28.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notesSlides/notesSlide29.xml" ContentType="application/vnd.openxmlformats-officedocument.presentationml.notesSlide+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notesSlides/notesSlide30.xml" ContentType="application/vnd.openxmlformats-officedocument.presentationml.notesSlide+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notesSlides/notesSlide31.xml" ContentType="application/vnd.openxmlformats-officedocument.presentationml.notesSlide+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notesSlides/notesSlide32.xml" ContentType="application/vnd.openxmlformats-officedocument.presentationml.notesSlide+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notesSlides/notesSlide33.xml" ContentType="application/vnd.openxmlformats-officedocument.presentationml.notesSlide+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notesSlides/notesSlide34.xml" ContentType="application/vnd.openxmlformats-officedocument.presentationml.notesSlide+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notesSlides/notesSlide35.xml" ContentType="application/vnd.openxmlformats-officedocument.presentationml.notesSlide+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notesSlides/notesSlide36.xml" ContentType="application/vnd.openxmlformats-officedocument.presentationml.notesSlide+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notesSlides/notesSlide37.xml" ContentType="application/vnd.openxmlformats-officedocument.presentationml.notesSlide+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notesSlides/notesSlide38.xml" ContentType="application/vnd.openxmlformats-officedocument.presentationml.notesSlide+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notesSlides/notesSlide39.xml" ContentType="application/vnd.openxmlformats-officedocument.presentationml.notesSlide+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notesSlides/notesSlide40.xml" ContentType="application/vnd.openxmlformats-officedocument.presentationml.notesSlide+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notesSlides/notesSlide41.xml" ContentType="application/vnd.openxmlformats-officedocument.presentationml.notesSlide+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notesSlides/notesSlide42.xml" ContentType="application/vnd.openxmlformats-officedocument.presentationml.notesSlide+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4"/>
  </p:notesMasterIdLst>
  <p:handoutMasterIdLst>
    <p:handoutMasterId r:id="rId115"/>
  </p:handoutMasterIdLst>
  <p:sldIdLst>
    <p:sldId id="256" r:id="rId2"/>
    <p:sldId id="442" r:id="rId3"/>
    <p:sldId id="443" r:id="rId4"/>
    <p:sldId id="440" r:id="rId5"/>
    <p:sldId id="261" r:id="rId6"/>
    <p:sldId id="375" r:id="rId7"/>
    <p:sldId id="377" r:id="rId8"/>
    <p:sldId id="444" r:id="rId9"/>
    <p:sldId id="435" r:id="rId10"/>
    <p:sldId id="436" r:id="rId11"/>
    <p:sldId id="267" r:id="rId12"/>
    <p:sldId id="275" r:id="rId13"/>
    <p:sldId id="285" r:id="rId14"/>
    <p:sldId id="391" r:id="rId15"/>
    <p:sldId id="263" r:id="rId16"/>
    <p:sldId id="348" r:id="rId17"/>
    <p:sldId id="347" r:id="rId18"/>
    <p:sldId id="264" r:id="rId19"/>
    <p:sldId id="288" r:id="rId20"/>
    <p:sldId id="354" r:id="rId21"/>
    <p:sldId id="355" r:id="rId22"/>
    <p:sldId id="356" r:id="rId23"/>
    <p:sldId id="271" r:id="rId24"/>
    <p:sldId id="343" r:id="rId25"/>
    <p:sldId id="438" r:id="rId26"/>
    <p:sldId id="357" r:id="rId27"/>
    <p:sldId id="359" r:id="rId28"/>
    <p:sldId id="360" r:id="rId29"/>
    <p:sldId id="362" r:id="rId30"/>
    <p:sldId id="365" r:id="rId31"/>
    <p:sldId id="307" r:id="rId32"/>
    <p:sldId id="308" r:id="rId33"/>
    <p:sldId id="310" r:id="rId34"/>
    <p:sldId id="316" r:id="rId35"/>
    <p:sldId id="317" r:id="rId36"/>
    <p:sldId id="333" r:id="rId37"/>
    <p:sldId id="439" r:id="rId38"/>
    <p:sldId id="334" r:id="rId39"/>
    <p:sldId id="336" r:id="rId40"/>
    <p:sldId id="335" r:id="rId41"/>
    <p:sldId id="369" r:id="rId42"/>
    <p:sldId id="370" r:id="rId43"/>
    <p:sldId id="373" r:id="rId44"/>
    <p:sldId id="278" r:id="rId45"/>
    <p:sldId id="366" r:id="rId46"/>
    <p:sldId id="374" r:id="rId47"/>
    <p:sldId id="280" r:id="rId48"/>
    <p:sldId id="281" r:id="rId49"/>
    <p:sldId id="299" r:id="rId50"/>
    <p:sldId id="388" r:id="rId51"/>
    <p:sldId id="389" r:id="rId52"/>
    <p:sldId id="372" r:id="rId53"/>
    <p:sldId id="428" r:id="rId54"/>
    <p:sldId id="279" r:id="rId55"/>
    <p:sldId id="284" r:id="rId56"/>
    <p:sldId id="300" r:id="rId57"/>
    <p:sldId id="301" r:id="rId58"/>
    <p:sldId id="302" r:id="rId59"/>
    <p:sldId id="303" r:id="rId60"/>
    <p:sldId id="371" r:id="rId61"/>
    <p:sldId id="305" r:id="rId62"/>
    <p:sldId id="306" r:id="rId63"/>
    <p:sldId id="260" r:id="rId64"/>
    <p:sldId id="289" r:id="rId65"/>
    <p:sldId id="363" r:id="rId66"/>
    <p:sldId id="309" r:id="rId67"/>
    <p:sldId id="332" r:id="rId68"/>
    <p:sldId id="290" r:id="rId69"/>
    <p:sldId id="291" r:id="rId70"/>
    <p:sldId id="351" r:id="rId71"/>
    <p:sldId id="352" r:id="rId72"/>
    <p:sldId id="353" r:id="rId73"/>
    <p:sldId id="364" r:id="rId74"/>
    <p:sldId id="392" r:id="rId75"/>
    <p:sldId id="346" r:id="rId76"/>
    <p:sldId id="379" r:id="rId77"/>
    <p:sldId id="292" r:id="rId78"/>
    <p:sldId id="293" r:id="rId79"/>
    <p:sldId id="294" r:id="rId80"/>
    <p:sldId id="295" r:id="rId81"/>
    <p:sldId id="296" r:id="rId82"/>
    <p:sldId id="297" r:id="rId83"/>
    <p:sldId id="311" r:id="rId84"/>
    <p:sldId id="312" r:id="rId85"/>
    <p:sldId id="313" r:id="rId86"/>
    <p:sldId id="318" r:id="rId87"/>
    <p:sldId id="319" r:id="rId88"/>
    <p:sldId id="320" r:id="rId89"/>
    <p:sldId id="321" r:id="rId90"/>
    <p:sldId id="322" r:id="rId91"/>
    <p:sldId id="323" r:id="rId92"/>
    <p:sldId id="324" r:id="rId93"/>
    <p:sldId id="325" r:id="rId94"/>
    <p:sldId id="326" r:id="rId95"/>
    <p:sldId id="327" r:id="rId96"/>
    <p:sldId id="328" r:id="rId97"/>
    <p:sldId id="329" r:id="rId98"/>
    <p:sldId id="330" r:id="rId99"/>
    <p:sldId id="331" r:id="rId100"/>
    <p:sldId id="367" r:id="rId101"/>
    <p:sldId id="368" r:id="rId102"/>
    <p:sldId id="344" r:id="rId103"/>
    <p:sldId id="345" r:id="rId104"/>
    <p:sldId id="342" r:id="rId105"/>
    <p:sldId id="361" r:id="rId106"/>
    <p:sldId id="378" r:id="rId107"/>
    <p:sldId id="339" r:id="rId108"/>
    <p:sldId id="338" r:id="rId109"/>
    <p:sldId id="350" r:id="rId110"/>
    <p:sldId id="340" r:id="rId111"/>
    <p:sldId id="349" r:id="rId112"/>
    <p:sldId id="265" r:id="rId113"/>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2F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549" autoAdjust="0"/>
    <p:restoredTop sz="65874"/>
  </p:normalViewPr>
  <p:slideViewPr>
    <p:cSldViewPr snapToGrid="0" snapToObjects="1">
      <p:cViewPr varScale="1">
        <p:scale>
          <a:sx n="64" d="100"/>
          <a:sy n="64" d="100"/>
        </p:scale>
        <p:origin x="7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nb-NO"/>
              <a:t>Test</a:t>
            </a:r>
          </a:p>
        </p:txBody>
      </p:sp>
      <p:sp>
        <p:nvSpPr>
          <p:cNvPr id="3" name="Plassholder for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FEA0E0-5F4F-224F-8FC5-8D79BB744AE0}" type="datetimeFigureOut">
              <a:rPr lang="nb-NO" smtClean="0"/>
              <a:t>29.09.2022</a:t>
            </a:fld>
            <a:endParaRPr lang="nb-NO"/>
          </a:p>
        </p:txBody>
      </p:sp>
      <p:sp>
        <p:nvSpPr>
          <p:cNvPr id="4" name="Plassholder for bunn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5" name="Plassholder for lysbil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E2BDD6-576C-C74A-850D-5FCC2442C2BE}" type="slidenum">
              <a:rPr lang="nb-NO" smtClean="0"/>
              <a:t>‹#›</a:t>
            </a:fld>
            <a:endParaRPr lang="nb-NO"/>
          </a:p>
        </p:txBody>
      </p:sp>
    </p:spTree>
    <p:extLst>
      <p:ext uri="{BB962C8B-B14F-4D97-AF65-F5344CB8AC3E}">
        <p14:creationId xmlns:p14="http://schemas.microsoft.com/office/powerpoint/2010/main" val="131272326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nb-NO"/>
              <a:t>Test</a:t>
            </a:r>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2B4E0D-213B-E54F-8181-8E0C794D268F}" type="datetimeFigureOut">
              <a:rPr lang="nb-NO" smtClean="0"/>
              <a:t>29.09.2022</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A91656-71E2-F74B-986F-3962C1E85EDC}" type="slidenum">
              <a:rPr lang="nb-NO" smtClean="0"/>
              <a:t>‹#›</a:t>
            </a:fld>
            <a:endParaRPr lang="nb-NO"/>
          </a:p>
        </p:txBody>
      </p:sp>
    </p:spTree>
    <p:extLst>
      <p:ext uri="{BB962C8B-B14F-4D97-AF65-F5344CB8AC3E}">
        <p14:creationId xmlns:p14="http://schemas.microsoft.com/office/powerpoint/2010/main" val="5101770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en.wikipedia.org/wiki/Motherboard" TargetMode="External"/><Relationship Id="rId4" Type="http://schemas.openxmlformats.org/officeDocument/2006/relationships/hyperlink" Target="https://en.wikipedia.org/wiki/Computer"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E93046F1-4A93-4BFA-A0EF-089F9870B40A}" type="slidenum">
              <a:rPr lang="en-US">
                <a:latin typeface="Times New Roman" pitchFamily="48" charset="0"/>
              </a:rPr>
              <a:pPr/>
              <a:t>3</a:t>
            </a:fld>
            <a:endParaRPr lang="en-US">
              <a:latin typeface="Times New Roman" pitchFamily="48" charset="0"/>
            </a:endParaRPr>
          </a:p>
        </p:txBody>
      </p:sp>
      <p:sp>
        <p:nvSpPr>
          <p:cNvPr id="43011" name="Rectangle 2"/>
          <p:cNvSpPr>
            <a:spLocks noGrp="1" noRot="1" noChangeAspect="1" noChangeArrowheads="1" noTextEdit="1"/>
          </p:cNvSpPr>
          <p:nvPr>
            <p:ph type="sldImg"/>
          </p:nvPr>
        </p:nvSpPr>
        <p:spPr>
          <a:xfrm>
            <a:off x="141288" y="766763"/>
            <a:ext cx="6821487" cy="3838575"/>
          </a:xfrm>
          <a:ln/>
        </p:spPr>
      </p:sp>
      <p:sp>
        <p:nvSpPr>
          <p:cNvPr id="43012"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210686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BYTE, WORD (16), DWORD (32) and QWORD (64) are MicrosoftSpeak - not everyone uses these terms</a:t>
            </a:r>
          </a:p>
          <a:p>
            <a:endParaRPr lang="en-NO" dirty="0"/>
          </a:p>
        </p:txBody>
      </p:sp>
    </p:spTree>
    <p:extLst>
      <p:ext uri="{BB962C8B-B14F-4D97-AF65-F5344CB8AC3E}">
        <p14:creationId xmlns:p14="http://schemas.microsoft.com/office/powerpoint/2010/main" val="3882390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normAutofit/>
          </a:bodyPr>
          <a:lstStyle/>
          <a:p>
            <a:endParaRPr lang="nb-NO"/>
          </a:p>
        </p:txBody>
      </p:sp>
      <p:sp>
        <p:nvSpPr>
          <p:cNvPr id="4" name="Slide Number Placeholder 3"/>
          <p:cNvSpPr>
            <a:spLocks noGrp="1"/>
          </p:cNvSpPr>
          <p:nvPr>
            <p:ph type="sldNum" sz="quarter" idx="10"/>
          </p:nvPr>
        </p:nvSpPr>
        <p:spPr/>
        <p:txBody>
          <a:bodyPr/>
          <a:lstStyle/>
          <a:p>
            <a:pPr>
              <a:defRPr/>
            </a:pPr>
            <a:fld id="{623C33FF-74BC-4AAA-A84D-8A94E39EAA76}" type="slidenum">
              <a:rPr lang="en-US" smtClean="0"/>
              <a:pPr>
                <a:defRPr/>
              </a:pPr>
              <a:t>24</a:t>
            </a:fld>
            <a:endParaRPr lang="en-US"/>
          </a:p>
        </p:txBody>
      </p:sp>
    </p:spTree>
    <p:extLst>
      <p:ext uri="{BB962C8B-B14F-4D97-AF65-F5344CB8AC3E}">
        <p14:creationId xmlns:p14="http://schemas.microsoft.com/office/powerpoint/2010/main" val="483137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B47694-C314-46F2-8B4C-5C666A94651C}" type="slidenum">
              <a:rPr lang="en-US"/>
              <a:pPr/>
              <a:t>31</a:t>
            </a:fld>
            <a:endParaRPr lang="en-US"/>
          </a:p>
        </p:txBody>
      </p:sp>
      <p:sp>
        <p:nvSpPr>
          <p:cNvPr id="250882" name="Rectangle 2"/>
          <p:cNvSpPr>
            <a:spLocks noGrp="1" noRot="1" noChangeAspect="1" noChangeArrowheads="1" noTextEdit="1"/>
          </p:cNvSpPr>
          <p:nvPr>
            <p:ph type="sldImg"/>
          </p:nvPr>
        </p:nvSpPr>
        <p:spPr>
          <a:xfrm>
            <a:off x="382588" y="685800"/>
            <a:ext cx="6094412" cy="3429000"/>
          </a:xfrm>
          <a:ln/>
        </p:spPr>
      </p:sp>
      <p:sp>
        <p:nvSpPr>
          <p:cNvPr id="250883" name="Rectangle 3"/>
          <p:cNvSpPr>
            <a:spLocks noGrp="1" noChangeArrowheads="1"/>
          </p:cNvSpPr>
          <p:nvPr>
            <p:ph type="body" idx="1"/>
          </p:nvPr>
        </p:nvSpPr>
        <p:spPr/>
        <p:txBody>
          <a:bodyPr/>
          <a:lstStyle/>
          <a:p>
            <a:endParaRPr lang="nb-NO" dirty="0"/>
          </a:p>
        </p:txBody>
      </p:sp>
    </p:spTree>
    <p:extLst>
      <p:ext uri="{BB962C8B-B14F-4D97-AF65-F5344CB8AC3E}">
        <p14:creationId xmlns:p14="http://schemas.microsoft.com/office/powerpoint/2010/main" val="437241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6057E1-72D2-4109-AD95-E4EA98AD6871}" type="slidenum">
              <a:rPr lang="en-US"/>
              <a:pPr/>
              <a:t>32</a:t>
            </a:fld>
            <a:endParaRPr lang="en-US"/>
          </a:p>
        </p:txBody>
      </p:sp>
      <p:sp>
        <p:nvSpPr>
          <p:cNvPr id="251906" name="Rectangle 2"/>
          <p:cNvSpPr>
            <a:spLocks noGrp="1" noRot="1" noChangeAspect="1" noChangeArrowheads="1" noTextEdit="1"/>
          </p:cNvSpPr>
          <p:nvPr>
            <p:ph type="sldImg"/>
          </p:nvPr>
        </p:nvSpPr>
        <p:spPr>
          <a:xfrm>
            <a:off x="382588" y="685800"/>
            <a:ext cx="6094412" cy="3429000"/>
          </a:xfrm>
          <a:ln/>
        </p:spPr>
      </p:sp>
      <p:sp>
        <p:nvSpPr>
          <p:cNvPr id="251907"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2068796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25115B-4DCF-4528-B584-0C29F2250C1F}" type="slidenum">
              <a:rPr lang="en-US"/>
              <a:pPr/>
              <a:t>33</a:t>
            </a:fld>
            <a:endParaRPr lang="en-US"/>
          </a:p>
        </p:txBody>
      </p:sp>
      <p:sp>
        <p:nvSpPr>
          <p:cNvPr id="253954" name="Rectangle 2"/>
          <p:cNvSpPr>
            <a:spLocks noGrp="1" noRot="1" noChangeAspect="1" noChangeArrowheads="1" noTextEdit="1"/>
          </p:cNvSpPr>
          <p:nvPr>
            <p:ph type="sldImg"/>
          </p:nvPr>
        </p:nvSpPr>
        <p:spPr>
          <a:xfrm>
            <a:off x="382588" y="685800"/>
            <a:ext cx="6094412" cy="3429000"/>
          </a:xfrm>
          <a:ln/>
        </p:spPr>
      </p:sp>
      <p:sp>
        <p:nvSpPr>
          <p:cNvPr id="253955"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3829247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6F7F10-8F30-4879-9556-DD95B16D1E86}" type="slidenum">
              <a:rPr lang="en-US"/>
              <a:pPr/>
              <a:t>34</a:t>
            </a:fld>
            <a:endParaRPr lang="en-US"/>
          </a:p>
        </p:txBody>
      </p:sp>
      <p:sp>
        <p:nvSpPr>
          <p:cNvPr id="259074" name="Rectangle 2"/>
          <p:cNvSpPr>
            <a:spLocks noGrp="1" noRot="1" noChangeAspect="1" noChangeArrowheads="1" noTextEdit="1"/>
          </p:cNvSpPr>
          <p:nvPr>
            <p:ph type="sldImg"/>
          </p:nvPr>
        </p:nvSpPr>
        <p:spPr>
          <a:xfrm>
            <a:off x="382588" y="685800"/>
            <a:ext cx="6094412" cy="3429000"/>
          </a:xfrm>
          <a:ln/>
        </p:spPr>
      </p:sp>
      <p:sp>
        <p:nvSpPr>
          <p:cNvPr id="259075"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966070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3FB249-B62E-4911-8321-D00832B7BF7B}" type="slidenum">
              <a:rPr lang="en-US"/>
              <a:pPr/>
              <a:t>35</a:t>
            </a:fld>
            <a:endParaRPr lang="en-US"/>
          </a:p>
        </p:txBody>
      </p:sp>
      <p:sp>
        <p:nvSpPr>
          <p:cNvPr id="875522" name="Rectangle 2"/>
          <p:cNvSpPr>
            <a:spLocks noGrp="1" noRot="1" noChangeAspect="1" noChangeArrowheads="1" noTextEdit="1"/>
          </p:cNvSpPr>
          <p:nvPr>
            <p:ph type="sldImg"/>
          </p:nvPr>
        </p:nvSpPr>
        <p:spPr>
          <a:xfrm>
            <a:off x="384175" y="685800"/>
            <a:ext cx="6091238" cy="3427413"/>
          </a:xfrm>
          <a:ln/>
        </p:spPr>
      </p:sp>
      <p:sp>
        <p:nvSpPr>
          <p:cNvPr id="875523" name="Rectangle 3"/>
          <p:cNvSpPr>
            <a:spLocks noGrp="1" noChangeArrowheads="1"/>
          </p:cNvSpPr>
          <p:nvPr>
            <p:ph type="body" idx="1"/>
          </p:nvPr>
        </p:nvSpPr>
        <p:spPr>
          <a:xfrm>
            <a:off x="685639" y="4343696"/>
            <a:ext cx="5486724" cy="4115389"/>
          </a:xfrm>
        </p:spPr>
        <p:txBody>
          <a:bodyPr/>
          <a:lstStyle/>
          <a:p>
            <a:endParaRPr lang="nb-NO"/>
          </a:p>
        </p:txBody>
      </p:sp>
    </p:spTree>
    <p:extLst>
      <p:ext uri="{BB962C8B-B14F-4D97-AF65-F5344CB8AC3E}">
        <p14:creationId xmlns:p14="http://schemas.microsoft.com/office/powerpoint/2010/main" val="3666700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790ACE-A66E-4B0B-B23A-7FEE7232F376}" type="slidenum">
              <a:rPr lang="en-US"/>
              <a:pPr/>
              <a:t>36</a:t>
            </a:fld>
            <a:endParaRPr lang="en-US"/>
          </a:p>
        </p:txBody>
      </p:sp>
      <p:sp>
        <p:nvSpPr>
          <p:cNvPr id="269314" name="Rectangle 2"/>
          <p:cNvSpPr>
            <a:spLocks noGrp="1" noRot="1" noChangeAspect="1" noChangeArrowheads="1" noTextEdit="1"/>
          </p:cNvSpPr>
          <p:nvPr>
            <p:ph type="sldImg"/>
          </p:nvPr>
        </p:nvSpPr>
        <p:spPr>
          <a:xfrm>
            <a:off x="382588" y="685800"/>
            <a:ext cx="6094412" cy="3429000"/>
          </a:xfrm>
          <a:ln/>
        </p:spPr>
      </p:sp>
      <p:sp>
        <p:nvSpPr>
          <p:cNvPr id="269315"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641208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5AFAFB-2CDF-4B42-81C1-B47543F051AA}" type="slidenum">
              <a:rPr lang="en-US"/>
              <a:pPr/>
              <a:t>38</a:t>
            </a:fld>
            <a:endParaRPr lang="en-US"/>
          </a:p>
        </p:txBody>
      </p:sp>
      <p:sp>
        <p:nvSpPr>
          <p:cNvPr id="270338" name="Rectangle 2"/>
          <p:cNvSpPr>
            <a:spLocks noGrp="1" noRot="1" noChangeAspect="1" noChangeArrowheads="1" noTextEdit="1"/>
          </p:cNvSpPr>
          <p:nvPr>
            <p:ph type="sldImg"/>
          </p:nvPr>
        </p:nvSpPr>
        <p:spPr>
          <a:xfrm>
            <a:off x="382588" y="685800"/>
            <a:ext cx="6094412" cy="3429000"/>
          </a:xfrm>
          <a:ln/>
        </p:spPr>
      </p:sp>
      <p:sp>
        <p:nvSpPr>
          <p:cNvPr id="270339"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3828677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270884-0E17-4EAB-BBAE-90336DAE9647}" type="slidenum">
              <a:rPr lang="en-US"/>
              <a:pPr/>
              <a:t>40</a:t>
            </a:fld>
            <a:endParaRPr lang="en-US"/>
          </a:p>
        </p:txBody>
      </p:sp>
      <p:sp>
        <p:nvSpPr>
          <p:cNvPr id="271362" name="Rectangle 2"/>
          <p:cNvSpPr>
            <a:spLocks noGrp="1" noRot="1" noChangeAspect="1" noChangeArrowheads="1" noTextEdit="1"/>
          </p:cNvSpPr>
          <p:nvPr>
            <p:ph type="sldImg"/>
          </p:nvPr>
        </p:nvSpPr>
        <p:spPr>
          <a:xfrm>
            <a:off x="382588" y="685800"/>
            <a:ext cx="6094412" cy="3429000"/>
          </a:xfrm>
          <a:ln/>
        </p:spPr>
      </p:sp>
      <p:sp>
        <p:nvSpPr>
          <p:cNvPr id="271363"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354692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term </a:t>
            </a:r>
            <a:r>
              <a:rPr lang="en-US" sz="1200" b="0" i="1" kern="1200" dirty="0">
                <a:solidFill>
                  <a:schemeClr val="tx1"/>
                </a:solidFill>
                <a:effectLst/>
                <a:latin typeface="+mn-lt"/>
                <a:ea typeface="+mn-ea"/>
                <a:cs typeface="+mn-cs"/>
              </a:rPr>
              <a:t>chipset</a:t>
            </a:r>
            <a:r>
              <a:rPr lang="en-US" sz="1200" b="0" i="0" kern="1200" dirty="0">
                <a:solidFill>
                  <a:schemeClr val="tx1"/>
                </a:solidFill>
                <a:effectLst/>
                <a:latin typeface="+mn-lt"/>
                <a:ea typeface="+mn-ea"/>
                <a:cs typeface="+mn-cs"/>
              </a:rPr>
              <a:t> commonly refers to a set of specialized </a:t>
            </a:r>
            <a:r>
              <a:rPr lang="en-US" sz="1200" b="0" i="0" u="none" strike="noStrike" kern="1200" dirty="0">
                <a:solidFill>
                  <a:schemeClr val="tx1"/>
                </a:solidFill>
                <a:effectLst/>
                <a:latin typeface="+mn-lt"/>
                <a:ea typeface="+mn-ea"/>
                <a:cs typeface="+mn-cs"/>
                <a:hlinkClick r:id="rId3" tooltip="Integrated circuit"/>
              </a:rPr>
              <a:t>chips</a:t>
            </a:r>
            <a:r>
              <a:rPr lang="en-US" sz="1200" b="0" i="0" kern="1200" dirty="0">
                <a:solidFill>
                  <a:schemeClr val="tx1"/>
                </a:solidFill>
                <a:effectLst/>
                <a:latin typeface="+mn-lt"/>
                <a:ea typeface="+mn-ea"/>
                <a:cs typeface="+mn-cs"/>
              </a:rPr>
              <a:t> on a </a:t>
            </a:r>
            <a:r>
              <a:rPr lang="en-US" sz="1200" b="0" i="0" u="none" strike="noStrike" kern="1200" dirty="0">
                <a:solidFill>
                  <a:schemeClr val="tx1"/>
                </a:solidFill>
                <a:effectLst/>
                <a:latin typeface="+mn-lt"/>
                <a:ea typeface="+mn-ea"/>
                <a:cs typeface="+mn-cs"/>
                <a:hlinkClick r:id="rId4" tooltip="Computer"/>
              </a:rPr>
              <a:t>computer</a:t>
            </a:r>
            <a:r>
              <a:rPr lang="en-US" sz="1200" b="0" i="0" kern="1200" dirty="0">
                <a:solidFill>
                  <a:schemeClr val="tx1"/>
                </a:solidFill>
                <a:effectLst/>
                <a:latin typeface="+mn-lt"/>
                <a:ea typeface="+mn-ea"/>
                <a:cs typeface="+mn-cs"/>
              </a:rPr>
              <a:t>'s </a:t>
            </a:r>
            <a:r>
              <a:rPr lang="en-US" sz="1200" b="0" i="0" u="none" strike="noStrike" kern="1200" dirty="0">
                <a:solidFill>
                  <a:schemeClr val="tx1"/>
                </a:solidFill>
                <a:effectLst/>
                <a:latin typeface="+mn-lt"/>
                <a:ea typeface="+mn-ea"/>
                <a:cs typeface="+mn-cs"/>
                <a:hlinkClick r:id="rId5" tooltip="Motherboard"/>
              </a:rPr>
              <a:t>motherboard</a:t>
            </a:r>
            <a:r>
              <a:rPr lang="en-US" sz="1200" b="0" i="0" kern="1200" dirty="0">
                <a:solidFill>
                  <a:schemeClr val="tx1"/>
                </a:solidFill>
                <a:effectLst/>
                <a:latin typeface="+mn-lt"/>
                <a:ea typeface="+mn-ea"/>
                <a:cs typeface="+mn-cs"/>
              </a:rPr>
              <a:t> </a:t>
            </a:r>
          </a:p>
          <a:p>
            <a:r>
              <a:rPr lang="en-US" dirty="0"/>
              <a:t>https://www.tomshardware.com/reviews/motherboard-parts-explained,5669.html</a:t>
            </a:r>
          </a:p>
          <a:p>
            <a:endParaRPr lang="en-NO" dirty="0"/>
          </a:p>
        </p:txBody>
      </p:sp>
    </p:spTree>
    <p:extLst>
      <p:ext uri="{BB962C8B-B14F-4D97-AF65-F5344CB8AC3E}">
        <p14:creationId xmlns:p14="http://schemas.microsoft.com/office/powerpoint/2010/main" val="3722188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BC7E4D-B6D6-4099-ADFA-82A5E62C6AE4}" type="slidenum">
              <a:rPr lang="en-US"/>
              <a:pPr/>
              <a:t>45</a:t>
            </a:fld>
            <a:endParaRPr lang="en-US"/>
          </a:p>
        </p:txBody>
      </p:sp>
      <p:sp>
        <p:nvSpPr>
          <p:cNvPr id="257026" name="Rectangle 2"/>
          <p:cNvSpPr>
            <a:spLocks noGrp="1" noRot="1" noChangeAspect="1" noChangeArrowheads="1" noTextEdit="1"/>
          </p:cNvSpPr>
          <p:nvPr>
            <p:ph type="sldImg"/>
          </p:nvPr>
        </p:nvSpPr>
        <p:spPr>
          <a:xfrm>
            <a:off x="382588" y="685800"/>
            <a:ext cx="6094412" cy="3429000"/>
          </a:xfrm>
          <a:ln/>
        </p:spPr>
      </p:sp>
      <p:sp>
        <p:nvSpPr>
          <p:cNvPr id="257027" name="Rectangle 3"/>
          <p:cNvSpPr>
            <a:spLocks noGrp="1" noChangeArrowheads="1"/>
          </p:cNvSpPr>
          <p:nvPr>
            <p:ph type="body" idx="1"/>
          </p:nvPr>
        </p:nvSpPr>
        <p:spPr/>
        <p:txBody>
          <a:bodyPr/>
          <a:lstStyle/>
          <a:p>
            <a:endParaRPr lang="nb-NO" dirty="0"/>
          </a:p>
        </p:txBody>
      </p:sp>
    </p:spTree>
    <p:extLst>
      <p:ext uri="{BB962C8B-B14F-4D97-AF65-F5344CB8AC3E}">
        <p14:creationId xmlns:p14="http://schemas.microsoft.com/office/powerpoint/2010/main" val="31549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E4B187-EEA2-40A0-BC87-050470642406}" type="slidenum">
              <a:rPr lang="en-US"/>
              <a:pPr/>
              <a:t>49</a:t>
            </a:fld>
            <a:endParaRPr lang="en-US"/>
          </a:p>
        </p:txBody>
      </p:sp>
      <p:sp>
        <p:nvSpPr>
          <p:cNvPr id="239618" name="Rectangle 2"/>
          <p:cNvSpPr>
            <a:spLocks noGrp="1" noRot="1" noChangeAspect="1" noChangeArrowheads="1" noTextEdit="1"/>
          </p:cNvSpPr>
          <p:nvPr>
            <p:ph type="sldImg"/>
          </p:nvPr>
        </p:nvSpPr>
        <p:spPr>
          <a:xfrm>
            <a:off x="382588" y="685800"/>
            <a:ext cx="6094412" cy="3429000"/>
          </a:xfrm>
          <a:ln/>
        </p:spPr>
      </p:sp>
      <p:sp>
        <p:nvSpPr>
          <p:cNvPr id="239619"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3410283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latin typeface="+mn-lt"/>
                <a:ea typeface="+mn-ea"/>
                <a:cs typeface="+mn-cs"/>
              </a:rPr>
              <a:t>ASUS </a:t>
            </a:r>
            <a:r>
              <a:rPr lang="en-US" sz="1200" b="0" u="none" strike="noStrike" kern="1200" dirty="0">
                <a:solidFill>
                  <a:schemeClr val="tx1"/>
                </a:solidFill>
                <a:effectLst/>
                <a:latin typeface="+mn-lt"/>
                <a:ea typeface="+mn-ea"/>
                <a:cs typeface="+mn-cs"/>
              </a:rPr>
              <a:t>Crosshair V Formula AM3+ AMD 990FX SATA 6Gb/s USB 3.0 ATX AMD </a:t>
            </a:r>
            <a:r>
              <a:rPr lang="en-US" sz="1200" b="1" u="none" strike="noStrike" kern="1200" dirty="0">
                <a:solidFill>
                  <a:schemeClr val="tx1"/>
                </a:solidFill>
                <a:effectLst/>
                <a:highlight>
                  <a:srgbClr val="FFFF00"/>
                </a:highlight>
                <a:latin typeface="+mn-lt"/>
                <a:ea typeface="+mn-ea"/>
                <a:cs typeface="+mn-cs"/>
              </a:rPr>
              <a:t>Gaming Motherboard</a:t>
            </a:r>
          </a:p>
          <a:p>
            <a:endParaRPr lang="en-NO" dirty="0"/>
          </a:p>
        </p:txBody>
      </p:sp>
    </p:spTree>
    <p:extLst>
      <p:ext uri="{BB962C8B-B14F-4D97-AF65-F5344CB8AC3E}">
        <p14:creationId xmlns:p14="http://schemas.microsoft.com/office/powerpoint/2010/main" val="2780066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12520A-92C4-4520-84CC-C99622D2E9E1}" type="slidenum">
              <a:rPr lang="en-US"/>
              <a:pPr/>
              <a:t>56</a:t>
            </a:fld>
            <a:endParaRPr lang="en-US"/>
          </a:p>
        </p:txBody>
      </p:sp>
      <p:sp>
        <p:nvSpPr>
          <p:cNvPr id="240642" name="Rectangle 2"/>
          <p:cNvSpPr>
            <a:spLocks noGrp="1" noRot="1" noChangeAspect="1" noChangeArrowheads="1" noTextEdit="1"/>
          </p:cNvSpPr>
          <p:nvPr>
            <p:ph type="sldImg"/>
          </p:nvPr>
        </p:nvSpPr>
        <p:spPr>
          <a:xfrm>
            <a:off x="382588" y="685800"/>
            <a:ext cx="6094412" cy="3429000"/>
          </a:xfrm>
          <a:ln/>
        </p:spPr>
      </p:sp>
      <p:sp>
        <p:nvSpPr>
          <p:cNvPr id="240643"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465844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59A265-D873-4078-A449-CAC28362DC60}" type="slidenum">
              <a:rPr lang="en-US"/>
              <a:pPr/>
              <a:t>57</a:t>
            </a:fld>
            <a:endParaRPr lang="en-US"/>
          </a:p>
        </p:txBody>
      </p:sp>
      <p:sp>
        <p:nvSpPr>
          <p:cNvPr id="241666" name="Rectangle 2"/>
          <p:cNvSpPr>
            <a:spLocks noGrp="1" noRot="1" noChangeAspect="1" noChangeArrowheads="1" noTextEdit="1"/>
          </p:cNvSpPr>
          <p:nvPr>
            <p:ph type="sldImg"/>
          </p:nvPr>
        </p:nvSpPr>
        <p:spPr>
          <a:xfrm>
            <a:off x="382588" y="685800"/>
            <a:ext cx="6094412" cy="3429000"/>
          </a:xfrm>
          <a:ln/>
        </p:spPr>
      </p:sp>
      <p:sp>
        <p:nvSpPr>
          <p:cNvPr id="241667"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2707688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94C73B-1AF2-4D12-8785-21CCE0ED8914}" type="slidenum">
              <a:rPr lang="en-US"/>
              <a:pPr/>
              <a:t>58</a:t>
            </a:fld>
            <a:endParaRPr lang="en-US"/>
          </a:p>
        </p:txBody>
      </p:sp>
      <p:sp>
        <p:nvSpPr>
          <p:cNvPr id="242690" name="Rectangle 2"/>
          <p:cNvSpPr>
            <a:spLocks noGrp="1" noRot="1" noChangeAspect="1" noChangeArrowheads="1" noTextEdit="1"/>
          </p:cNvSpPr>
          <p:nvPr>
            <p:ph type="sldImg"/>
          </p:nvPr>
        </p:nvSpPr>
        <p:spPr>
          <a:xfrm>
            <a:off x="382588" y="685800"/>
            <a:ext cx="6094412" cy="3429000"/>
          </a:xfrm>
          <a:ln/>
        </p:spPr>
      </p:sp>
      <p:sp>
        <p:nvSpPr>
          <p:cNvPr id="242691"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2496263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B37941-6D36-4F8A-9470-8D5303D01515}" type="slidenum">
              <a:rPr lang="en-US"/>
              <a:pPr/>
              <a:t>59</a:t>
            </a:fld>
            <a:endParaRPr lang="en-US"/>
          </a:p>
        </p:txBody>
      </p:sp>
      <p:sp>
        <p:nvSpPr>
          <p:cNvPr id="243714" name="Rectangle 2"/>
          <p:cNvSpPr>
            <a:spLocks noGrp="1" noRot="1" noChangeAspect="1" noChangeArrowheads="1" noTextEdit="1"/>
          </p:cNvSpPr>
          <p:nvPr>
            <p:ph type="sldImg"/>
          </p:nvPr>
        </p:nvSpPr>
        <p:spPr>
          <a:xfrm>
            <a:off x="382588" y="685800"/>
            <a:ext cx="6094412" cy="3429000"/>
          </a:xfrm>
          <a:ln/>
        </p:spPr>
      </p:sp>
      <p:sp>
        <p:nvSpPr>
          <p:cNvPr id="243715"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3455365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5DDE39-B9EC-4B0A-9297-66799C5725DE}" type="slidenum">
              <a:rPr lang="en-US"/>
              <a:pPr/>
              <a:t>61</a:t>
            </a:fld>
            <a:endParaRPr lang="en-US"/>
          </a:p>
        </p:txBody>
      </p:sp>
      <p:sp>
        <p:nvSpPr>
          <p:cNvPr id="245762" name="Rectangle 2"/>
          <p:cNvSpPr>
            <a:spLocks noGrp="1" noRot="1" noChangeAspect="1" noChangeArrowheads="1" noTextEdit="1"/>
          </p:cNvSpPr>
          <p:nvPr>
            <p:ph type="sldImg"/>
          </p:nvPr>
        </p:nvSpPr>
        <p:spPr>
          <a:xfrm>
            <a:off x="382588" y="685800"/>
            <a:ext cx="6094412" cy="3429000"/>
          </a:xfrm>
          <a:ln/>
        </p:spPr>
      </p:sp>
      <p:sp>
        <p:nvSpPr>
          <p:cNvPr id="245763"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4008257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0C6D8C-8288-4227-A836-33985DC1FAC0}" type="slidenum">
              <a:rPr lang="en-US"/>
              <a:pPr/>
              <a:t>66</a:t>
            </a:fld>
            <a:endParaRPr lang="en-US"/>
          </a:p>
        </p:txBody>
      </p:sp>
      <p:sp>
        <p:nvSpPr>
          <p:cNvPr id="252930" name="Rectangle 2"/>
          <p:cNvSpPr>
            <a:spLocks noGrp="1" noRot="1" noChangeAspect="1" noChangeArrowheads="1" noTextEdit="1"/>
          </p:cNvSpPr>
          <p:nvPr>
            <p:ph type="sldImg"/>
          </p:nvPr>
        </p:nvSpPr>
        <p:spPr>
          <a:xfrm>
            <a:off x="382588" y="685800"/>
            <a:ext cx="6094412" cy="3429000"/>
          </a:xfrm>
          <a:ln/>
        </p:spPr>
      </p:sp>
      <p:sp>
        <p:nvSpPr>
          <p:cNvPr id="252931"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2798253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4CAE8B-FC63-4F1C-9B64-B2615BB296D8}" type="slidenum">
              <a:rPr lang="en-US"/>
              <a:pPr/>
              <a:t>67</a:t>
            </a:fld>
            <a:endParaRPr lang="en-US"/>
          </a:p>
        </p:txBody>
      </p:sp>
      <p:sp>
        <p:nvSpPr>
          <p:cNvPr id="268290" name="Rectangle 2"/>
          <p:cNvSpPr>
            <a:spLocks noGrp="1" noRot="1" noChangeAspect="1" noChangeArrowheads="1" noTextEdit="1"/>
          </p:cNvSpPr>
          <p:nvPr>
            <p:ph type="sldImg"/>
          </p:nvPr>
        </p:nvSpPr>
        <p:spPr>
          <a:xfrm>
            <a:off x="382588" y="685800"/>
            <a:ext cx="6094412" cy="3429000"/>
          </a:xfrm>
          <a:ln/>
        </p:spPr>
      </p:sp>
      <p:sp>
        <p:nvSpPr>
          <p:cNvPr id="268291"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105946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https://www.tomshardware.com/reviews/motherboard-parts-explained,5669.html</a:t>
            </a:r>
          </a:p>
          <a:p>
            <a:endParaRPr lang="en-NO" dirty="0"/>
          </a:p>
          <a:p>
            <a:r>
              <a:rPr lang="en-US" sz="1200" b="0" i="0" kern="1200" dirty="0">
                <a:solidFill>
                  <a:schemeClr val="tx1"/>
                </a:solidFill>
                <a:effectLst/>
                <a:latin typeface="+mn-lt"/>
                <a:ea typeface="+mn-ea"/>
                <a:cs typeface="+mn-cs"/>
              </a:rPr>
              <a:t>CMOS stands </a:t>
            </a:r>
            <a:r>
              <a:rPr lang="en-US" sz="1200" b="1" i="0" kern="1200" dirty="0">
                <a:solidFill>
                  <a:schemeClr val="tx1"/>
                </a:solidFill>
                <a:effectLst/>
                <a:latin typeface="+mn-lt"/>
                <a:ea typeface="+mn-ea"/>
                <a:cs typeface="+mn-cs"/>
              </a:rPr>
              <a:t>for “Complementary Metal Oxide Semiconductor</a:t>
            </a:r>
            <a:r>
              <a:rPr lang="en-US" sz="1200" b="0" i="0" kern="1200" dirty="0">
                <a:solidFill>
                  <a:schemeClr val="tx1"/>
                </a:solidFill>
                <a:effectLst/>
                <a:latin typeface="+mn-lt"/>
                <a:ea typeface="+mn-ea"/>
                <a:cs typeface="+mn-cs"/>
              </a:rPr>
              <a:t>.” The CMOS battery powers the BIOS firmware in your laptop [2]. BIOS needs to remain operational even when your computer isn't plugged into a power source. ... When your computer gets unplugged, BIOS relies on the CMOS battery for power.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 (</a:t>
            </a:r>
            <a:r>
              <a:rPr lang="en-US" sz="1200" b="1" i="0" kern="1200" dirty="0">
                <a:solidFill>
                  <a:schemeClr val="tx1"/>
                </a:solidFill>
                <a:effectLst/>
                <a:latin typeface="+mn-lt"/>
                <a:ea typeface="+mn-ea"/>
                <a:cs typeface="+mn-cs"/>
              </a:rPr>
              <a:t>communication port</a:t>
            </a:r>
            <a:r>
              <a:rPr lang="en-US" sz="1200" b="0" i="0" kern="1200" dirty="0">
                <a:solidFill>
                  <a:schemeClr val="tx1"/>
                </a:solidFill>
                <a:effectLst/>
                <a:latin typeface="+mn-lt"/>
                <a:ea typeface="+mn-ea"/>
                <a:cs typeface="+mn-cs"/>
              </a:rPr>
              <a:t>) is the original, yet still common, name of the serial port interface on PC-compatible computers. It can refer not only to physical ports, but also to emulated ports, such as ports created by Bluetooth or USB adapters.</a:t>
            </a:r>
            <a:endParaRPr lang="en-NO" dirty="0"/>
          </a:p>
        </p:txBody>
      </p:sp>
    </p:spTree>
    <p:extLst>
      <p:ext uri="{BB962C8B-B14F-4D97-AF65-F5344CB8AC3E}">
        <p14:creationId xmlns:p14="http://schemas.microsoft.com/office/powerpoint/2010/main" val="38321930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972282-56BD-467F-940E-4D28F9FA48EC}" type="slidenum">
              <a:rPr lang="en-US"/>
              <a:pPr/>
              <a:t>83</a:t>
            </a:fld>
            <a:endParaRPr lang="en-US"/>
          </a:p>
        </p:txBody>
      </p:sp>
      <p:sp>
        <p:nvSpPr>
          <p:cNvPr id="254978" name="Rectangle 2"/>
          <p:cNvSpPr>
            <a:spLocks noGrp="1" noRot="1" noChangeAspect="1" noChangeArrowheads="1" noTextEdit="1"/>
          </p:cNvSpPr>
          <p:nvPr>
            <p:ph type="sldImg"/>
          </p:nvPr>
        </p:nvSpPr>
        <p:spPr>
          <a:xfrm>
            <a:off x="382588" y="685800"/>
            <a:ext cx="6094412" cy="3429000"/>
          </a:xfrm>
          <a:ln/>
        </p:spPr>
      </p:sp>
      <p:sp>
        <p:nvSpPr>
          <p:cNvPr id="254979"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2193775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3DA6C1-CF73-4990-A7EF-40AEAE7E9135}" type="slidenum">
              <a:rPr lang="en-US"/>
              <a:pPr/>
              <a:t>86</a:t>
            </a:fld>
            <a:endParaRPr lang="en-US"/>
          </a:p>
        </p:txBody>
      </p:sp>
      <p:sp>
        <p:nvSpPr>
          <p:cNvPr id="260098" name="Rectangle 2"/>
          <p:cNvSpPr>
            <a:spLocks noGrp="1" noRot="1" noChangeAspect="1" noChangeArrowheads="1" noTextEdit="1"/>
          </p:cNvSpPr>
          <p:nvPr>
            <p:ph type="sldImg"/>
          </p:nvPr>
        </p:nvSpPr>
        <p:spPr>
          <a:xfrm>
            <a:off x="382588" y="685800"/>
            <a:ext cx="6094412" cy="3429000"/>
          </a:xfrm>
          <a:ln/>
        </p:spPr>
      </p:sp>
      <p:sp>
        <p:nvSpPr>
          <p:cNvPr id="260099"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15872569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6B42C3-D3E7-4BE4-A202-0C8258B4E9D7}" type="slidenum">
              <a:rPr lang="en-US"/>
              <a:pPr/>
              <a:t>87</a:t>
            </a:fld>
            <a:endParaRPr lang="en-US"/>
          </a:p>
        </p:txBody>
      </p:sp>
      <p:sp>
        <p:nvSpPr>
          <p:cNvPr id="261122" name="Rectangle 2"/>
          <p:cNvSpPr>
            <a:spLocks noGrp="1" noRot="1" noChangeAspect="1" noChangeArrowheads="1" noTextEdit="1"/>
          </p:cNvSpPr>
          <p:nvPr>
            <p:ph type="sldImg"/>
          </p:nvPr>
        </p:nvSpPr>
        <p:spPr>
          <a:xfrm>
            <a:off x="382588" y="685800"/>
            <a:ext cx="6094412" cy="3429000"/>
          </a:xfrm>
          <a:ln/>
        </p:spPr>
      </p:sp>
      <p:sp>
        <p:nvSpPr>
          <p:cNvPr id="261123"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3745710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1F3059-C468-42AD-88DD-6DE0B63B3F35}" type="slidenum">
              <a:rPr lang="en-US"/>
              <a:pPr/>
              <a:t>88</a:t>
            </a:fld>
            <a:endParaRPr lang="en-US"/>
          </a:p>
        </p:txBody>
      </p:sp>
      <p:sp>
        <p:nvSpPr>
          <p:cNvPr id="262146" name="Rectangle 2"/>
          <p:cNvSpPr>
            <a:spLocks noGrp="1" noRot="1" noChangeAspect="1" noChangeArrowheads="1" noTextEdit="1"/>
          </p:cNvSpPr>
          <p:nvPr>
            <p:ph type="sldImg"/>
          </p:nvPr>
        </p:nvSpPr>
        <p:spPr>
          <a:xfrm>
            <a:off x="382588" y="685800"/>
            <a:ext cx="6094412" cy="3429000"/>
          </a:xfrm>
          <a:ln/>
        </p:spPr>
      </p:sp>
      <p:sp>
        <p:nvSpPr>
          <p:cNvPr id="262147"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25820918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164364-9422-45B1-8AAB-CBCA88FB5934}" type="slidenum">
              <a:rPr lang="en-US"/>
              <a:pPr/>
              <a:t>89</a:t>
            </a:fld>
            <a:endParaRPr lang="en-US"/>
          </a:p>
        </p:txBody>
      </p:sp>
      <p:sp>
        <p:nvSpPr>
          <p:cNvPr id="885762" name="Rectangle 2"/>
          <p:cNvSpPr>
            <a:spLocks noGrp="1" noRot="1" noChangeAspect="1" noChangeArrowheads="1" noTextEdit="1"/>
          </p:cNvSpPr>
          <p:nvPr>
            <p:ph type="sldImg"/>
          </p:nvPr>
        </p:nvSpPr>
        <p:spPr>
          <a:xfrm>
            <a:off x="384175" y="685800"/>
            <a:ext cx="6091238" cy="3427413"/>
          </a:xfrm>
          <a:ln/>
        </p:spPr>
      </p:sp>
      <p:sp>
        <p:nvSpPr>
          <p:cNvPr id="885763" name="Rectangle 3"/>
          <p:cNvSpPr>
            <a:spLocks noGrp="1" noChangeArrowheads="1"/>
          </p:cNvSpPr>
          <p:nvPr>
            <p:ph type="body" idx="1"/>
          </p:nvPr>
        </p:nvSpPr>
        <p:spPr>
          <a:xfrm>
            <a:off x="685639" y="4343696"/>
            <a:ext cx="5486724" cy="4115389"/>
          </a:xfrm>
        </p:spPr>
        <p:txBody>
          <a:bodyPr/>
          <a:lstStyle/>
          <a:p>
            <a:endParaRPr lang="nb-NO"/>
          </a:p>
        </p:txBody>
      </p:sp>
    </p:spTree>
    <p:extLst>
      <p:ext uri="{BB962C8B-B14F-4D97-AF65-F5344CB8AC3E}">
        <p14:creationId xmlns:p14="http://schemas.microsoft.com/office/powerpoint/2010/main" val="2341718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89DC80-F7F1-49AF-8AC1-5103DF2DA8AC}" type="slidenum">
              <a:rPr lang="en-US"/>
              <a:pPr/>
              <a:t>91</a:t>
            </a:fld>
            <a:endParaRPr lang="en-US"/>
          </a:p>
        </p:txBody>
      </p:sp>
      <p:sp>
        <p:nvSpPr>
          <p:cNvPr id="263170" name="Rectangle 2"/>
          <p:cNvSpPr>
            <a:spLocks noGrp="1" noRot="1" noChangeAspect="1" noChangeArrowheads="1" noTextEdit="1"/>
          </p:cNvSpPr>
          <p:nvPr>
            <p:ph type="sldImg"/>
          </p:nvPr>
        </p:nvSpPr>
        <p:spPr>
          <a:xfrm>
            <a:off x="382588" y="685800"/>
            <a:ext cx="6094412" cy="3429000"/>
          </a:xfrm>
          <a:ln/>
        </p:spPr>
      </p:sp>
      <p:sp>
        <p:nvSpPr>
          <p:cNvPr id="263171"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14731806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9C4B62-B4BA-49BC-BAD3-494B447C4098}" type="slidenum">
              <a:rPr lang="en-US"/>
              <a:pPr/>
              <a:t>92</a:t>
            </a:fld>
            <a:endParaRPr lang="en-US"/>
          </a:p>
        </p:txBody>
      </p:sp>
      <p:sp>
        <p:nvSpPr>
          <p:cNvPr id="264194" name="Rectangle 2"/>
          <p:cNvSpPr>
            <a:spLocks noGrp="1" noRot="1" noChangeAspect="1" noChangeArrowheads="1" noTextEdit="1"/>
          </p:cNvSpPr>
          <p:nvPr>
            <p:ph type="sldImg"/>
          </p:nvPr>
        </p:nvSpPr>
        <p:spPr>
          <a:xfrm>
            <a:off x="382588" y="685800"/>
            <a:ext cx="6094412" cy="3429000"/>
          </a:xfrm>
          <a:ln/>
        </p:spPr>
      </p:sp>
      <p:sp>
        <p:nvSpPr>
          <p:cNvPr id="264195"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33558824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C10C58-1889-46E7-AA11-3C86F4B430ED}" type="slidenum">
              <a:rPr lang="en-US"/>
              <a:pPr/>
              <a:t>93</a:t>
            </a:fld>
            <a:endParaRPr lang="en-US"/>
          </a:p>
        </p:txBody>
      </p:sp>
      <p:sp>
        <p:nvSpPr>
          <p:cNvPr id="265218" name="Rectangle 2"/>
          <p:cNvSpPr>
            <a:spLocks noGrp="1" noRot="1" noChangeAspect="1" noChangeArrowheads="1" noTextEdit="1"/>
          </p:cNvSpPr>
          <p:nvPr>
            <p:ph type="sldImg"/>
          </p:nvPr>
        </p:nvSpPr>
        <p:spPr>
          <a:xfrm>
            <a:off x="382588" y="685800"/>
            <a:ext cx="6094412" cy="3429000"/>
          </a:xfrm>
          <a:ln/>
        </p:spPr>
      </p:sp>
      <p:sp>
        <p:nvSpPr>
          <p:cNvPr id="265219"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5135614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959E6B-A978-4102-A6C9-C400DFD2A366}" type="slidenum">
              <a:rPr lang="en-US"/>
              <a:pPr/>
              <a:t>94</a:t>
            </a:fld>
            <a:endParaRPr lang="en-US"/>
          </a:p>
        </p:txBody>
      </p:sp>
      <p:sp>
        <p:nvSpPr>
          <p:cNvPr id="266242" name="Rectangle 2"/>
          <p:cNvSpPr>
            <a:spLocks noGrp="1" noRot="1" noChangeAspect="1" noChangeArrowheads="1" noTextEdit="1"/>
          </p:cNvSpPr>
          <p:nvPr>
            <p:ph type="sldImg"/>
          </p:nvPr>
        </p:nvSpPr>
        <p:spPr>
          <a:xfrm>
            <a:off x="382588" y="685800"/>
            <a:ext cx="6094412" cy="3429000"/>
          </a:xfrm>
          <a:ln/>
        </p:spPr>
      </p:sp>
      <p:sp>
        <p:nvSpPr>
          <p:cNvPr id="266243"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15787084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A81704-BF82-44C5-AB89-24AA750BA0AB}" type="slidenum">
              <a:rPr lang="en-US"/>
              <a:pPr/>
              <a:t>95</a:t>
            </a:fld>
            <a:endParaRPr lang="en-US"/>
          </a:p>
        </p:txBody>
      </p:sp>
      <p:sp>
        <p:nvSpPr>
          <p:cNvPr id="267266" name="Rectangle 2"/>
          <p:cNvSpPr>
            <a:spLocks noGrp="1" noRot="1" noChangeAspect="1" noChangeArrowheads="1" noTextEdit="1"/>
          </p:cNvSpPr>
          <p:nvPr>
            <p:ph type="sldImg"/>
          </p:nvPr>
        </p:nvSpPr>
        <p:spPr>
          <a:xfrm>
            <a:off x="382588" y="685800"/>
            <a:ext cx="6094412" cy="3429000"/>
          </a:xfrm>
          <a:ln/>
        </p:spPr>
      </p:sp>
      <p:sp>
        <p:nvSpPr>
          <p:cNvPr id="267267" name="Rectangle 3"/>
          <p:cNvSpPr>
            <a:spLocks noGrp="1" noChangeArrowheads="1"/>
          </p:cNvSpPr>
          <p:nvPr>
            <p:ph type="body" idx="1"/>
          </p:nvPr>
        </p:nvSpPr>
        <p:spPr/>
        <p:txBody>
          <a:bodyPr/>
          <a:lstStyle/>
          <a:p>
            <a:endParaRPr lang="nb-NO"/>
          </a:p>
        </p:txBody>
      </p:sp>
    </p:spTree>
    <p:extLst>
      <p:ext uri="{BB962C8B-B14F-4D97-AF65-F5344CB8AC3E}">
        <p14:creationId xmlns:p14="http://schemas.microsoft.com/office/powerpoint/2010/main" val="3048408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Tree>
    <p:extLst>
      <p:ext uri="{BB962C8B-B14F-4D97-AF65-F5344CB8AC3E}">
        <p14:creationId xmlns:p14="http://schemas.microsoft.com/office/powerpoint/2010/main" val="647581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normAutofit/>
          </a:bodyPr>
          <a:lstStyle/>
          <a:p>
            <a:endParaRPr lang="nb-NO"/>
          </a:p>
        </p:txBody>
      </p:sp>
      <p:sp>
        <p:nvSpPr>
          <p:cNvPr id="4" name="Slide Number Placeholder 3"/>
          <p:cNvSpPr>
            <a:spLocks noGrp="1"/>
          </p:cNvSpPr>
          <p:nvPr>
            <p:ph type="sldNum" sz="quarter" idx="10"/>
          </p:nvPr>
        </p:nvSpPr>
        <p:spPr/>
        <p:txBody>
          <a:bodyPr/>
          <a:lstStyle/>
          <a:p>
            <a:pPr>
              <a:defRPr/>
            </a:pPr>
            <a:fld id="{623C33FF-74BC-4AAA-A84D-8A94E39EAA76}" type="slidenum">
              <a:rPr lang="en-US" smtClean="0"/>
              <a:pPr>
                <a:defRPr/>
              </a:pPr>
              <a:t>102</a:t>
            </a:fld>
            <a:endParaRPr lang="en-US"/>
          </a:p>
        </p:txBody>
      </p:sp>
    </p:spTree>
    <p:extLst>
      <p:ext uri="{BB962C8B-B14F-4D97-AF65-F5344CB8AC3E}">
        <p14:creationId xmlns:p14="http://schemas.microsoft.com/office/powerpoint/2010/main" val="38663190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normAutofit/>
          </a:bodyPr>
          <a:lstStyle/>
          <a:p>
            <a:endParaRPr lang="nb-NO"/>
          </a:p>
        </p:txBody>
      </p:sp>
      <p:sp>
        <p:nvSpPr>
          <p:cNvPr id="4" name="Slide Number Placeholder 3"/>
          <p:cNvSpPr>
            <a:spLocks noGrp="1"/>
          </p:cNvSpPr>
          <p:nvPr>
            <p:ph type="sldNum" sz="quarter" idx="10"/>
          </p:nvPr>
        </p:nvSpPr>
        <p:spPr/>
        <p:txBody>
          <a:bodyPr/>
          <a:lstStyle/>
          <a:p>
            <a:pPr>
              <a:defRPr/>
            </a:pPr>
            <a:fld id="{623C33FF-74BC-4AAA-A84D-8A94E39EAA76}" type="slidenum">
              <a:rPr lang="en-US" smtClean="0"/>
              <a:pPr>
                <a:defRPr/>
              </a:pPr>
              <a:t>103</a:t>
            </a:fld>
            <a:endParaRPr lang="en-US"/>
          </a:p>
        </p:txBody>
      </p:sp>
    </p:spTree>
    <p:extLst>
      <p:ext uri="{BB962C8B-B14F-4D97-AF65-F5344CB8AC3E}">
        <p14:creationId xmlns:p14="http://schemas.microsoft.com/office/powerpoint/2010/main" val="33830168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Tree>
    <p:extLst>
      <p:ext uri="{BB962C8B-B14F-4D97-AF65-F5344CB8AC3E}">
        <p14:creationId xmlns:p14="http://schemas.microsoft.com/office/powerpoint/2010/main" val="3467383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you’re overwhelmed by all the features and details above, you’ll be relieved to hear that, when it comes to motherboard size, your options are pretty simple. The vast majority of today’s consumer motherboards come in one of three sizes: ATX, Micro-ATX, and Mini-ITX. </a:t>
            </a:r>
            <a:endParaRPr lang="en-NO" dirty="0"/>
          </a:p>
        </p:txBody>
      </p:sp>
    </p:spTree>
    <p:extLst>
      <p:ext uri="{BB962C8B-B14F-4D97-AF65-F5344CB8AC3E}">
        <p14:creationId xmlns:p14="http://schemas.microsoft.com/office/powerpoint/2010/main" val="402040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https://www.fsp-group.com/en/knowledge-tec-26.html#:~:text=In%20a%20nutshell%2C%20an%20AC,DC%20electricity%20supply%20to%20operate.</a:t>
            </a:r>
            <a:endParaRPr lang="en-NO" dirty="0"/>
          </a:p>
        </p:txBody>
      </p:sp>
    </p:spTree>
    <p:extLst>
      <p:ext uri="{BB962C8B-B14F-4D97-AF65-F5344CB8AC3E}">
        <p14:creationId xmlns:p14="http://schemas.microsoft.com/office/powerpoint/2010/main" val="1986845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Tree>
    <p:extLst>
      <p:ext uri="{BB962C8B-B14F-4D97-AF65-F5344CB8AC3E}">
        <p14:creationId xmlns:p14="http://schemas.microsoft.com/office/powerpoint/2010/main" val="115285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https://www.engineeringtoolbox.com/ohms-law-d_1658.html</a:t>
            </a:r>
            <a:endParaRPr lang="en-NO" dirty="0"/>
          </a:p>
        </p:txBody>
      </p:sp>
    </p:spTree>
    <p:extLst>
      <p:ext uri="{BB962C8B-B14F-4D97-AF65-F5344CB8AC3E}">
        <p14:creationId xmlns:p14="http://schemas.microsoft.com/office/powerpoint/2010/main" val="2634968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Tree>
    <p:extLst>
      <p:ext uri="{BB962C8B-B14F-4D97-AF65-F5344CB8AC3E}">
        <p14:creationId xmlns:p14="http://schemas.microsoft.com/office/powerpoint/2010/main" val="16439909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emf"/><Relationship Id="rId3" Type="http://schemas.openxmlformats.org/officeDocument/2006/relationships/image" Target="../media/image5.emf"/><Relationship Id="rId7" Type="http://schemas.openxmlformats.org/officeDocument/2006/relationships/image" Target="../media/image9.emf"/><Relationship Id="rId12" Type="http://schemas.openxmlformats.org/officeDocument/2006/relationships/image" Target="../media/image14.emf"/><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8.emf"/><Relationship Id="rId11" Type="http://schemas.openxmlformats.org/officeDocument/2006/relationships/image" Target="../media/image13.emf"/><Relationship Id="rId5" Type="http://schemas.openxmlformats.org/officeDocument/2006/relationships/image" Target="../media/image7.emf"/><Relationship Id="rId10" Type="http://schemas.openxmlformats.org/officeDocument/2006/relationships/image" Target="../media/image12.emf"/><Relationship Id="rId4" Type="http://schemas.openxmlformats.org/officeDocument/2006/relationships/image" Target="../media/image6.emf"/><Relationship Id="rId9" Type="http://schemas.openxmlformats.org/officeDocument/2006/relationships/image" Target="../media/image11.emf"/></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slideMaster" Target="../slideMasters/slideMaster1.xml"/><Relationship Id="rId4" Type="http://schemas.openxmlformats.org/officeDocument/2006/relationships/tags" Target="../tags/tag7.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slideMaster" Target="../slideMasters/slideMaster1.xml"/><Relationship Id="rId4" Type="http://schemas.openxmlformats.org/officeDocument/2006/relationships/tags" Target="../tags/tag14.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slideMaster" Target="../slideMasters/slideMaster1.xml"/><Relationship Id="rId4"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Åpningsside // rød med dekor">
    <p:bg>
      <p:bgPr>
        <a:solidFill>
          <a:schemeClr val="accent1"/>
        </a:solidFill>
        <a:effectLst/>
      </p:bgPr>
    </p:bg>
    <p:spTree>
      <p:nvGrpSpPr>
        <p:cNvPr id="1" name=""/>
        <p:cNvGrpSpPr/>
        <p:nvPr/>
      </p:nvGrpSpPr>
      <p:grpSpPr>
        <a:xfrm>
          <a:off x="0" y="0"/>
          <a:ext cx="0" cy="0"/>
          <a:chOff x="0" y="0"/>
          <a:chExt cx="0" cy="0"/>
        </a:xfrm>
      </p:grpSpPr>
      <p:sp>
        <p:nvSpPr>
          <p:cNvPr id="13" name="Rektangel 12"/>
          <p:cNvSpPr/>
          <p:nvPr userDrawn="1"/>
        </p:nvSpPr>
        <p:spPr>
          <a:xfrm>
            <a:off x="10402387" y="9028"/>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Rettvinklet trekant 18"/>
          <p:cNvSpPr/>
          <p:nvPr userDrawn="1"/>
        </p:nvSpPr>
        <p:spPr>
          <a:xfrm rot="8100000">
            <a:off x="5010922" y="3609755"/>
            <a:ext cx="6507366" cy="6575758"/>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4" name="Rettvinklet trekant 23"/>
          <p:cNvSpPr/>
          <p:nvPr userDrawn="1"/>
        </p:nvSpPr>
        <p:spPr>
          <a:xfrm rot="18900000">
            <a:off x="1686198" y="-1532932"/>
            <a:ext cx="2998903" cy="3001230"/>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5" name="Rettvinklet trekant 24"/>
          <p:cNvSpPr/>
          <p:nvPr userDrawn="1"/>
        </p:nvSpPr>
        <p:spPr>
          <a:xfrm rot="18900000">
            <a:off x="4205237" y="-360344"/>
            <a:ext cx="1431177" cy="1431176"/>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6" name="Rettvinklet trekant 25"/>
          <p:cNvSpPr/>
          <p:nvPr userDrawn="1"/>
        </p:nvSpPr>
        <p:spPr>
          <a:xfrm rot="18900000">
            <a:off x="8646348" y="1144304"/>
            <a:ext cx="270752" cy="270752"/>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7" name="Rettvinklet trekant 26"/>
          <p:cNvSpPr/>
          <p:nvPr userDrawn="1"/>
        </p:nvSpPr>
        <p:spPr>
          <a:xfrm rot="8100000">
            <a:off x="8919" y="4941778"/>
            <a:ext cx="3879704" cy="387970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28" name="Rettvinklet trekant 27"/>
          <p:cNvSpPr/>
          <p:nvPr userDrawn="1"/>
        </p:nvSpPr>
        <p:spPr>
          <a:xfrm rot="18900000">
            <a:off x="9475614" y="1144304"/>
            <a:ext cx="270752" cy="270752"/>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9" name="Rettvinklet trekant 28"/>
          <p:cNvSpPr/>
          <p:nvPr userDrawn="1"/>
        </p:nvSpPr>
        <p:spPr>
          <a:xfrm rot="18900000">
            <a:off x="10734380" y="1144304"/>
            <a:ext cx="270752" cy="270752"/>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30" name="Bilde 29"/>
          <p:cNvPicPr>
            <a:picLocks noChangeAspect="1"/>
          </p:cNvPicPr>
          <p:nvPr userDrawn="1"/>
        </p:nvPicPr>
        <p:blipFill>
          <a:blip r:embed="rId2"/>
          <a:stretch>
            <a:fillRect/>
          </a:stretch>
        </p:blipFill>
        <p:spPr>
          <a:xfrm>
            <a:off x="4399815" y="2677659"/>
            <a:ext cx="3712520" cy="1502680"/>
          </a:xfrm>
          <a:prstGeom prst="rect">
            <a:avLst/>
          </a:prstGeom>
        </p:spPr>
      </p:pic>
      <p:sp>
        <p:nvSpPr>
          <p:cNvPr id="31" name="Rettvinklet trekant 30"/>
          <p:cNvSpPr/>
          <p:nvPr userDrawn="1"/>
        </p:nvSpPr>
        <p:spPr>
          <a:xfrm rot="5400000">
            <a:off x="7786" y="1357397"/>
            <a:ext cx="1201271" cy="120127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Tree>
    <p:extLst>
      <p:ext uri="{BB962C8B-B14F-4D97-AF65-F5344CB8AC3E}">
        <p14:creationId xmlns:p14="http://schemas.microsoft.com/office/powerpoint/2010/main" val="205947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ide // Sort-hvit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25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Åpningsside // rød">
    <p:bg>
      <p:bgPr>
        <a:solidFill>
          <a:schemeClr val="accent1"/>
        </a:solidFill>
        <a:effectLst/>
      </p:bgPr>
    </p:bg>
    <p:spTree>
      <p:nvGrpSpPr>
        <p:cNvPr id="1" name=""/>
        <p:cNvGrpSpPr/>
        <p:nvPr/>
      </p:nvGrpSpPr>
      <p:grpSpPr>
        <a:xfrm>
          <a:off x="0" y="0"/>
          <a:ext cx="0" cy="0"/>
          <a:chOff x="0" y="0"/>
          <a:chExt cx="0" cy="0"/>
        </a:xfrm>
      </p:grpSpPr>
      <p:sp>
        <p:nvSpPr>
          <p:cNvPr id="9" name="Rektangel 8"/>
          <p:cNvSpPr/>
          <p:nvPr userDrawn="1"/>
        </p:nvSpPr>
        <p:spPr>
          <a:xfrm>
            <a:off x="10272687" y="2"/>
            <a:ext cx="1635779"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4" name="Bilde 3"/>
          <p:cNvPicPr>
            <a:picLocks noChangeAspect="1"/>
          </p:cNvPicPr>
          <p:nvPr userDrawn="1"/>
        </p:nvPicPr>
        <p:blipFill>
          <a:blip r:embed="rId2"/>
          <a:stretch>
            <a:fillRect/>
          </a:stretch>
        </p:blipFill>
        <p:spPr>
          <a:xfrm>
            <a:off x="4239740" y="2677660"/>
            <a:ext cx="3712520" cy="15026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tel // rød">
    <p:bg>
      <p:bgPr>
        <a:solidFill>
          <a:schemeClr val="accent1"/>
        </a:solidFill>
        <a:effectLst/>
      </p:bgPr>
    </p:bg>
    <p:spTree>
      <p:nvGrpSpPr>
        <p:cNvPr id="1" name=""/>
        <p:cNvGrpSpPr/>
        <p:nvPr/>
      </p:nvGrpSpPr>
      <p:grpSpPr>
        <a:xfrm>
          <a:off x="0" y="0"/>
          <a:ext cx="0" cy="0"/>
          <a:chOff x="0" y="0"/>
          <a:chExt cx="0" cy="0"/>
        </a:xfrm>
      </p:grpSpPr>
      <p:sp>
        <p:nvSpPr>
          <p:cNvPr id="11" name="Footer Placeholder 4"/>
          <p:cNvSpPr>
            <a:spLocks noGrp="1"/>
          </p:cNvSpPr>
          <p:nvPr>
            <p:ph type="ftr" sz="quarter" idx="11"/>
          </p:nvPr>
        </p:nvSpPr>
        <p:spPr>
          <a:xfrm>
            <a:off x="365306" y="6543163"/>
            <a:ext cx="4160640" cy="365125"/>
          </a:xfrm>
          <a:prstGeom prst="rect">
            <a:avLst/>
          </a:prstGeom>
        </p:spPr>
        <p:txBody>
          <a:bodyPr/>
          <a:lstStyle>
            <a:lvl1pPr>
              <a:defRPr sz="1000" baseline="0">
                <a:solidFill>
                  <a:schemeClr val="bg1"/>
                </a:solidFill>
                <a:latin typeface="Arial" charset="0"/>
              </a:defRPr>
            </a:lvl1pPr>
          </a:lstStyle>
          <a:p>
            <a:r>
              <a:rPr lang="nb-NO"/>
              <a:t>Bengt</a:t>
            </a:r>
            <a:endParaRPr lang="nb-NO" dirty="0"/>
          </a:p>
        </p:txBody>
      </p:sp>
      <p:sp>
        <p:nvSpPr>
          <p:cNvPr id="12" name="Rektangel 11"/>
          <p:cNvSpPr/>
          <p:nvPr userDrawn="1"/>
        </p:nvSpPr>
        <p:spPr>
          <a:xfrm>
            <a:off x="10666376" y="2"/>
            <a:ext cx="1226834"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3" name="Bilde 12"/>
          <p:cNvPicPr>
            <a:picLocks noChangeAspect="1"/>
          </p:cNvPicPr>
          <p:nvPr userDrawn="1"/>
        </p:nvPicPr>
        <p:blipFill>
          <a:blip r:embed="rId2"/>
          <a:stretch>
            <a:fillRect/>
          </a:stretch>
        </p:blipFill>
        <p:spPr>
          <a:xfrm>
            <a:off x="10853877" y="365584"/>
            <a:ext cx="854250" cy="374580"/>
          </a:xfrm>
          <a:prstGeom prst="rect">
            <a:avLst/>
          </a:prstGeom>
        </p:spPr>
      </p:pic>
      <p:sp>
        <p:nvSpPr>
          <p:cNvPr id="14" name="Title 1"/>
          <p:cNvSpPr>
            <a:spLocks noGrp="1"/>
          </p:cNvSpPr>
          <p:nvPr>
            <p:ph type="ctrTitle"/>
          </p:nvPr>
        </p:nvSpPr>
        <p:spPr>
          <a:xfrm>
            <a:off x="365308" y="2312991"/>
            <a:ext cx="11342819" cy="1822448"/>
          </a:xfrm>
          <a:prstGeom prst="rect">
            <a:avLst/>
          </a:prstGeom>
        </p:spPr>
        <p:txBody>
          <a:bodyPr vert="horz" anchor="t" anchorCtr="0">
            <a:normAutofit/>
          </a:bodyPr>
          <a:lstStyle>
            <a:lvl1pPr algn="l" fontAlgn="auto">
              <a:defRPr sz="4400" baseline="0">
                <a:solidFill>
                  <a:schemeClr val="bg1"/>
                </a:solidFill>
                <a:latin typeface="Arial" charset="0"/>
              </a:defRPr>
            </a:lvl1pPr>
          </a:lstStyle>
          <a:p>
            <a:r>
              <a:rPr lang="nb-NO" dirty="0"/>
              <a:t>Klikk for å redigere tittelstil</a:t>
            </a:r>
            <a:endParaRPr lang="en-US" dirty="0"/>
          </a:p>
        </p:txBody>
      </p:sp>
      <p:sp useBgFill="1">
        <p:nvSpPr>
          <p:cNvPr id="15" name="Subtitle 2"/>
          <p:cNvSpPr>
            <a:spLocks noGrp="1"/>
          </p:cNvSpPr>
          <p:nvPr>
            <p:ph type="subTitle" idx="1"/>
          </p:nvPr>
        </p:nvSpPr>
        <p:spPr>
          <a:xfrm>
            <a:off x="365305" y="4228642"/>
            <a:ext cx="10294343" cy="1090610"/>
          </a:xfrm>
        </p:spPr>
        <p:txBody>
          <a:bodyPr/>
          <a:lstStyle>
            <a:lvl1pPr marL="0" indent="0" algn="l">
              <a:buNone/>
              <a:defRPr sz="2400" baseline="0">
                <a:solidFill>
                  <a:schemeClr val="bg1"/>
                </a:solidFill>
              </a:defRPr>
            </a:lvl1pPr>
            <a:lvl2pPr marL="457197" indent="0" algn="ctr">
              <a:buNone/>
              <a:defRPr sz="2000"/>
            </a:lvl2pPr>
            <a:lvl3pPr marL="914395" indent="0" algn="ctr">
              <a:buNone/>
              <a:defRPr sz="1800"/>
            </a:lvl3pPr>
            <a:lvl4pPr marL="1371592" indent="0" algn="ctr">
              <a:buNone/>
              <a:defRPr sz="1600"/>
            </a:lvl4pPr>
            <a:lvl5pPr marL="1828789" indent="0" algn="ctr">
              <a:buNone/>
              <a:defRPr sz="1600"/>
            </a:lvl5pPr>
            <a:lvl6pPr marL="2285987" indent="0" algn="ctr">
              <a:buNone/>
              <a:defRPr sz="1600"/>
            </a:lvl6pPr>
            <a:lvl7pPr marL="2743184" indent="0" algn="ctr">
              <a:buNone/>
              <a:defRPr sz="1600"/>
            </a:lvl7pPr>
            <a:lvl8pPr marL="3200381" indent="0" algn="ctr">
              <a:buNone/>
              <a:defRPr sz="1600"/>
            </a:lvl8pPr>
            <a:lvl9pPr marL="3657579" indent="0" algn="ctr">
              <a:buNone/>
              <a:defRPr sz="1600"/>
            </a:lvl9pPr>
          </a:lstStyle>
          <a:p>
            <a:r>
              <a:rPr lang="nb-NO" dirty="0"/>
              <a:t>Klikk for å redigere undertittelstil i malen</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Spalte // rød">
    <p:bg>
      <p:bgPr>
        <a:solidFill>
          <a:schemeClr val="accent1"/>
        </a:solidFill>
        <a:effectLst/>
      </p:bgPr>
    </p:bg>
    <p:spTree>
      <p:nvGrpSpPr>
        <p:cNvPr id="1" name=""/>
        <p:cNvGrpSpPr/>
        <p:nvPr/>
      </p:nvGrpSpPr>
      <p:grpSpPr>
        <a:xfrm>
          <a:off x="0" y="0"/>
          <a:ext cx="0" cy="0"/>
          <a:chOff x="0" y="0"/>
          <a:chExt cx="0" cy="0"/>
        </a:xfrm>
      </p:grpSpPr>
      <p:sp>
        <p:nvSpPr>
          <p:cNvPr id="7" name="Rektangel 6"/>
          <p:cNvSpPr/>
          <p:nvPr userDrawn="1"/>
        </p:nvSpPr>
        <p:spPr>
          <a:xfrm>
            <a:off x="10666376" y="2"/>
            <a:ext cx="1226834"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0" name="Bilde 9"/>
          <p:cNvPicPr>
            <a:picLocks noChangeAspect="1"/>
          </p:cNvPicPr>
          <p:nvPr userDrawn="1"/>
        </p:nvPicPr>
        <p:blipFill>
          <a:blip r:embed="rId2"/>
          <a:stretch>
            <a:fillRect/>
          </a:stretch>
        </p:blipFill>
        <p:spPr>
          <a:xfrm>
            <a:off x="10853877" y="365584"/>
            <a:ext cx="854250" cy="374580"/>
          </a:xfrm>
          <a:prstGeom prst="rect">
            <a:avLst/>
          </a:prstGeom>
        </p:spPr>
      </p:pic>
      <p:sp>
        <p:nvSpPr>
          <p:cNvPr id="11"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r>
              <a:rPr lang="nb-NO"/>
              <a:t>Bengt</a:t>
            </a:r>
            <a:endParaRPr lang="nb-NO" dirty="0"/>
          </a:p>
        </p:txBody>
      </p:sp>
      <p:sp>
        <p:nvSpPr>
          <p:cNvPr id="12" name="Title 1"/>
          <p:cNvSpPr>
            <a:spLocks noGrp="1"/>
          </p:cNvSpPr>
          <p:nvPr>
            <p:ph type="title"/>
          </p:nvPr>
        </p:nvSpPr>
        <p:spPr>
          <a:xfrm>
            <a:off x="383603" y="349708"/>
            <a:ext cx="9754184" cy="1325563"/>
          </a:xfrm>
          <a:prstGeom prst="rect">
            <a:avLst/>
          </a:prstGeom>
        </p:spPr>
        <p:txBody>
          <a:bodyPr/>
          <a:lstStyle>
            <a:lvl1pPr>
              <a:defRPr>
                <a:solidFill>
                  <a:schemeClr val="bg1"/>
                </a:solidFill>
              </a:defRPr>
            </a:lvl1pPr>
          </a:lstStyle>
          <a:p>
            <a:r>
              <a:rPr lang="nb-NO"/>
              <a:t>Klikk for å redigere tittelstil</a:t>
            </a:r>
            <a:endParaRPr lang="en-US" dirty="0"/>
          </a:p>
        </p:txBody>
      </p:sp>
      <p:sp>
        <p:nvSpPr>
          <p:cNvPr id="13" name="Content Placeholder 2"/>
          <p:cNvSpPr>
            <a:spLocks noGrp="1"/>
          </p:cNvSpPr>
          <p:nvPr>
            <p:ph idx="1"/>
          </p:nvPr>
        </p:nvSpPr>
        <p:spPr>
          <a:xfrm>
            <a:off x="383602" y="1848467"/>
            <a:ext cx="11158475"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Tree>
    <p:extLst>
      <p:ext uri="{BB962C8B-B14F-4D97-AF65-F5344CB8AC3E}">
        <p14:creationId xmlns:p14="http://schemas.microsoft.com/office/powerpoint/2010/main" val="45350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Spalter // rød">
    <p:bg>
      <p:bgPr>
        <a:solidFill>
          <a:schemeClr val="accent1"/>
        </a:solidFill>
        <a:effectLst/>
      </p:bgPr>
    </p:bg>
    <p:spTree>
      <p:nvGrpSpPr>
        <p:cNvPr id="1" name=""/>
        <p:cNvGrpSpPr/>
        <p:nvPr/>
      </p:nvGrpSpPr>
      <p:grpSpPr>
        <a:xfrm>
          <a:off x="0" y="0"/>
          <a:ext cx="0" cy="0"/>
          <a:chOff x="0" y="0"/>
          <a:chExt cx="0" cy="0"/>
        </a:xfrm>
      </p:grpSpPr>
      <p:sp>
        <p:nvSpPr>
          <p:cNvPr id="11" name="Rektangel 10"/>
          <p:cNvSpPr/>
          <p:nvPr userDrawn="1"/>
        </p:nvSpPr>
        <p:spPr>
          <a:xfrm>
            <a:off x="10666376" y="2"/>
            <a:ext cx="1226834"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2" name="Bilde 11"/>
          <p:cNvPicPr>
            <a:picLocks noChangeAspect="1"/>
          </p:cNvPicPr>
          <p:nvPr userDrawn="1"/>
        </p:nvPicPr>
        <p:blipFill>
          <a:blip r:embed="rId2"/>
          <a:stretch>
            <a:fillRect/>
          </a:stretch>
        </p:blipFill>
        <p:spPr>
          <a:xfrm>
            <a:off x="10853877" y="365584"/>
            <a:ext cx="854250" cy="374580"/>
          </a:xfrm>
          <a:prstGeom prst="rect">
            <a:avLst/>
          </a:prstGeom>
        </p:spPr>
      </p:pic>
      <p:sp>
        <p:nvSpPr>
          <p:cNvPr id="13"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r>
              <a:rPr lang="nb-NO"/>
              <a:t>Bengt</a:t>
            </a:r>
            <a:endParaRPr lang="nb-NO" dirty="0"/>
          </a:p>
        </p:txBody>
      </p:sp>
      <p:sp>
        <p:nvSpPr>
          <p:cNvPr id="14" name="Title 1"/>
          <p:cNvSpPr>
            <a:spLocks noGrp="1"/>
          </p:cNvSpPr>
          <p:nvPr>
            <p:ph type="title"/>
          </p:nvPr>
        </p:nvSpPr>
        <p:spPr>
          <a:xfrm>
            <a:off x="383602" y="349708"/>
            <a:ext cx="9906491" cy="1325563"/>
          </a:xfrm>
          <a:prstGeom prst="rect">
            <a:avLst/>
          </a:prstGeom>
        </p:spPr>
        <p:txBody>
          <a:bodyPr/>
          <a:lstStyle>
            <a:lvl1pPr>
              <a:defRPr>
                <a:solidFill>
                  <a:schemeClr val="bg1"/>
                </a:solidFill>
              </a:defRPr>
            </a:lvl1pPr>
          </a:lstStyle>
          <a:p>
            <a:r>
              <a:rPr lang="nb-NO"/>
              <a:t>Klikk for å redigere tittelstil</a:t>
            </a:r>
            <a:endParaRPr lang="en-US" dirty="0"/>
          </a:p>
        </p:txBody>
      </p:sp>
      <p:sp>
        <p:nvSpPr>
          <p:cNvPr id="15" name="Content Placeholder 2"/>
          <p:cNvSpPr>
            <a:spLocks noGrp="1"/>
          </p:cNvSpPr>
          <p:nvPr>
            <p:ph idx="1"/>
          </p:nvPr>
        </p:nvSpPr>
        <p:spPr>
          <a:xfrm>
            <a:off x="383602" y="1848467"/>
            <a:ext cx="5526394"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
        <p:nvSpPr>
          <p:cNvPr id="16" name="Content Placeholder 2"/>
          <p:cNvSpPr>
            <a:spLocks noGrp="1"/>
          </p:cNvSpPr>
          <p:nvPr>
            <p:ph idx="12"/>
          </p:nvPr>
        </p:nvSpPr>
        <p:spPr>
          <a:xfrm>
            <a:off x="6181902" y="1848466"/>
            <a:ext cx="5526394"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ide // rød">
    <p:bg>
      <p:bgPr>
        <a:solidFill>
          <a:schemeClr val="accent1"/>
        </a:solidFill>
        <a:effectLst/>
      </p:bgPr>
    </p:bg>
    <p:spTree>
      <p:nvGrpSpPr>
        <p:cNvPr id="1" name=""/>
        <p:cNvGrpSpPr/>
        <p:nvPr/>
      </p:nvGrpSpPr>
      <p:grpSpPr>
        <a:xfrm>
          <a:off x="0" y="0"/>
          <a:ext cx="0" cy="0"/>
          <a:chOff x="0" y="0"/>
          <a:chExt cx="0" cy="0"/>
        </a:xfrm>
      </p:grpSpPr>
      <p:sp>
        <p:nvSpPr>
          <p:cNvPr id="4" name="Rektangel 3"/>
          <p:cNvSpPr/>
          <p:nvPr userDrawn="1"/>
        </p:nvSpPr>
        <p:spPr>
          <a:xfrm>
            <a:off x="10666376" y="2"/>
            <a:ext cx="1226834"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5" name="Bilde 4"/>
          <p:cNvPicPr>
            <a:picLocks noChangeAspect="1"/>
          </p:cNvPicPr>
          <p:nvPr userDrawn="1"/>
        </p:nvPicPr>
        <p:blipFill>
          <a:blip r:embed="rId2"/>
          <a:stretch>
            <a:fillRect/>
          </a:stretch>
        </p:blipFill>
        <p:spPr>
          <a:xfrm>
            <a:off x="10853877" y="365584"/>
            <a:ext cx="854250" cy="374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rkløveren">
    <p:spTree>
      <p:nvGrpSpPr>
        <p:cNvPr id="1" name=""/>
        <p:cNvGrpSpPr/>
        <p:nvPr/>
      </p:nvGrpSpPr>
      <p:grpSpPr>
        <a:xfrm>
          <a:off x="0" y="0"/>
          <a:ext cx="0" cy="0"/>
          <a:chOff x="0" y="0"/>
          <a:chExt cx="0" cy="0"/>
        </a:xfrm>
      </p:grpSpPr>
      <p:pic>
        <p:nvPicPr>
          <p:cNvPr id="29" name="Bilde 28"/>
          <p:cNvPicPr>
            <a:picLocks noChangeAspect="1"/>
          </p:cNvPicPr>
          <p:nvPr userDrawn="1"/>
        </p:nvPicPr>
        <p:blipFill>
          <a:blip r:embed="rId2"/>
          <a:stretch>
            <a:fillRect/>
          </a:stretch>
        </p:blipFill>
        <p:spPr>
          <a:xfrm>
            <a:off x="6095995" y="3428999"/>
            <a:ext cx="6316448" cy="3552999"/>
          </a:xfrm>
          <a:prstGeom prst="rect">
            <a:avLst/>
          </a:prstGeom>
        </p:spPr>
      </p:pic>
      <p:pic>
        <p:nvPicPr>
          <p:cNvPr id="40" name="Bilde 39"/>
          <p:cNvPicPr>
            <a:picLocks noChangeAspect="1"/>
          </p:cNvPicPr>
          <p:nvPr userDrawn="1"/>
        </p:nvPicPr>
        <p:blipFill>
          <a:blip r:embed="rId3">
            <a:alphaModFix amt="15000"/>
          </a:blip>
          <a:stretch>
            <a:fillRect/>
          </a:stretch>
        </p:blipFill>
        <p:spPr>
          <a:xfrm>
            <a:off x="8859445" y="3429000"/>
            <a:ext cx="3552998" cy="3552998"/>
          </a:xfrm>
          <a:prstGeom prst="rect">
            <a:avLst/>
          </a:prstGeom>
        </p:spPr>
      </p:pic>
      <p:pic>
        <p:nvPicPr>
          <p:cNvPr id="31" name="Bilde 30"/>
          <p:cNvPicPr>
            <a:picLocks noChangeAspect="1"/>
          </p:cNvPicPr>
          <p:nvPr userDrawn="1"/>
        </p:nvPicPr>
        <p:blipFill>
          <a:blip r:embed="rId4"/>
          <a:stretch>
            <a:fillRect/>
          </a:stretch>
        </p:blipFill>
        <p:spPr>
          <a:xfrm>
            <a:off x="6096000" y="-128334"/>
            <a:ext cx="6324151" cy="3557334"/>
          </a:xfrm>
          <a:prstGeom prst="rect">
            <a:avLst/>
          </a:prstGeom>
        </p:spPr>
      </p:pic>
      <p:pic>
        <p:nvPicPr>
          <p:cNvPr id="39" name="Bilde 38"/>
          <p:cNvPicPr>
            <a:picLocks noChangeAspect="1"/>
          </p:cNvPicPr>
          <p:nvPr userDrawn="1"/>
        </p:nvPicPr>
        <p:blipFill>
          <a:blip r:embed="rId5">
            <a:alphaModFix amt="15000"/>
          </a:blip>
          <a:stretch>
            <a:fillRect/>
          </a:stretch>
        </p:blipFill>
        <p:spPr>
          <a:xfrm>
            <a:off x="5309967" y="-120865"/>
            <a:ext cx="7102476" cy="3551238"/>
          </a:xfrm>
          <a:prstGeom prst="rect">
            <a:avLst/>
          </a:prstGeom>
        </p:spPr>
      </p:pic>
      <p:pic>
        <p:nvPicPr>
          <p:cNvPr id="30" name="Bilde 29"/>
          <p:cNvPicPr>
            <a:picLocks noChangeAspect="1"/>
          </p:cNvPicPr>
          <p:nvPr userDrawn="1"/>
        </p:nvPicPr>
        <p:blipFill>
          <a:blip r:embed="rId6"/>
          <a:stretch>
            <a:fillRect/>
          </a:stretch>
        </p:blipFill>
        <p:spPr>
          <a:xfrm>
            <a:off x="-228156" y="3428999"/>
            <a:ext cx="6324157" cy="3561839"/>
          </a:xfrm>
          <a:prstGeom prst="rect">
            <a:avLst/>
          </a:prstGeom>
        </p:spPr>
      </p:pic>
      <p:pic>
        <p:nvPicPr>
          <p:cNvPr id="38" name="Bilde 37"/>
          <p:cNvPicPr>
            <a:picLocks noChangeAspect="1"/>
          </p:cNvPicPr>
          <p:nvPr userDrawn="1"/>
        </p:nvPicPr>
        <p:blipFill>
          <a:blip r:embed="rId7">
            <a:alphaModFix amt="15000"/>
          </a:blip>
          <a:stretch>
            <a:fillRect/>
          </a:stretch>
        </p:blipFill>
        <p:spPr>
          <a:xfrm>
            <a:off x="-228156" y="3431745"/>
            <a:ext cx="6328011" cy="3951149"/>
          </a:xfrm>
          <a:prstGeom prst="rect">
            <a:avLst/>
          </a:prstGeom>
        </p:spPr>
      </p:pic>
      <p:pic>
        <p:nvPicPr>
          <p:cNvPr id="32" name="Bilde 31"/>
          <p:cNvPicPr>
            <a:picLocks noChangeAspect="1"/>
          </p:cNvPicPr>
          <p:nvPr userDrawn="1"/>
        </p:nvPicPr>
        <p:blipFill>
          <a:blip r:embed="rId8"/>
          <a:stretch>
            <a:fillRect/>
          </a:stretch>
        </p:blipFill>
        <p:spPr>
          <a:xfrm>
            <a:off x="-228156" y="-128337"/>
            <a:ext cx="6324156" cy="3557338"/>
          </a:xfrm>
          <a:prstGeom prst="rect">
            <a:avLst/>
          </a:prstGeom>
        </p:spPr>
      </p:pic>
      <p:pic>
        <p:nvPicPr>
          <p:cNvPr id="37" name="Bilde 36"/>
          <p:cNvPicPr>
            <a:picLocks noChangeAspect="1"/>
          </p:cNvPicPr>
          <p:nvPr userDrawn="1"/>
        </p:nvPicPr>
        <p:blipFill>
          <a:blip r:embed="rId9">
            <a:alphaModFix amt="15000"/>
          </a:blip>
          <a:stretch>
            <a:fillRect/>
          </a:stretch>
        </p:blipFill>
        <p:spPr>
          <a:xfrm>
            <a:off x="-228156" y="-212778"/>
            <a:ext cx="6360661" cy="3639032"/>
          </a:xfrm>
          <a:prstGeom prst="rect">
            <a:avLst/>
          </a:prstGeom>
        </p:spPr>
      </p:pic>
      <p:pic>
        <p:nvPicPr>
          <p:cNvPr id="33" name="Bilde 32"/>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a:off x="8128697" y="4690448"/>
            <a:ext cx="2242878" cy="1030100"/>
          </a:xfrm>
          <a:prstGeom prst="rect">
            <a:avLst/>
          </a:prstGeom>
        </p:spPr>
      </p:pic>
      <p:pic>
        <p:nvPicPr>
          <p:cNvPr id="34" name="Bilde 33"/>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1832205" y="1135897"/>
            <a:ext cx="2227010" cy="1022812"/>
          </a:xfrm>
          <a:prstGeom prst="rect">
            <a:avLst/>
          </a:prstGeom>
        </p:spPr>
      </p:pic>
      <p:pic>
        <p:nvPicPr>
          <p:cNvPr id="35" name="Bilde 34"/>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8156361" y="1135896"/>
            <a:ext cx="2227012" cy="1022814"/>
          </a:xfrm>
          <a:prstGeom prst="rect">
            <a:avLst/>
          </a:prstGeom>
        </p:spPr>
      </p:pic>
      <p:pic>
        <p:nvPicPr>
          <p:cNvPr id="36" name="Bilde 35"/>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1820416" y="4690448"/>
            <a:ext cx="2227008" cy="1022814"/>
          </a:xfrm>
          <a:prstGeom prst="rect">
            <a:avLst/>
          </a:prstGeom>
        </p:spPr>
      </p:pic>
    </p:spTree>
    <p:extLst>
      <p:ext uri="{BB962C8B-B14F-4D97-AF65-F5344CB8AC3E}">
        <p14:creationId xmlns:p14="http://schemas.microsoft.com/office/powerpoint/2010/main" val="20947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914400" y="2130426"/>
            <a:ext cx="10363200" cy="1470025"/>
          </a:xfrm>
        </p:spPr>
        <p:txBody>
          <a:bodyPr/>
          <a:lstStyle/>
          <a:p>
            <a:r>
              <a:rPr lang="en-US"/>
              <a:t>Click to edit Master title style</a:t>
            </a:r>
            <a:endParaRPr lang="nb-NO"/>
          </a:p>
        </p:txBody>
      </p:sp>
      <p:sp>
        <p:nvSpPr>
          <p:cNvPr id="3" name="Subtitle 2"/>
          <p:cNvSpPr>
            <a:spLocks noGrp="1"/>
          </p:cNvSpPr>
          <p:nvPr>
            <p:ph type="subTitle" idx="1"/>
            <p:custDataLst>
              <p:tags r:id="rId2"/>
            </p:custDataLst>
          </p:nvPr>
        </p:nvSpPr>
        <p:spPr>
          <a:xfrm>
            <a:off x="1828800" y="3886200"/>
            <a:ext cx="85344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b-NO"/>
          </a:p>
        </p:txBody>
      </p:sp>
      <p:sp>
        <p:nvSpPr>
          <p:cNvPr id="5" name="Footer Placeholder 4"/>
          <p:cNvSpPr>
            <a:spLocks noGrp="1"/>
          </p:cNvSpPr>
          <p:nvPr>
            <p:ph type="ftr" sz="quarter" idx="11"/>
            <p:custDataLst>
              <p:tags r:id="rId3"/>
            </p:custDataLst>
          </p:nvPr>
        </p:nvSpPr>
        <p:spPr/>
        <p:txBody>
          <a:bodyPr/>
          <a:lstStyle>
            <a:lvl1pPr>
              <a:defRPr/>
            </a:lvl1pPr>
          </a:lstStyle>
          <a:p>
            <a:r>
              <a:rPr lang="nb-NO"/>
              <a:t>Bengt</a:t>
            </a:r>
          </a:p>
        </p:txBody>
      </p:sp>
    </p:spTree>
    <p:extLst>
      <p:ext uri="{BB962C8B-B14F-4D97-AF65-F5344CB8AC3E}">
        <p14:creationId xmlns:p14="http://schemas.microsoft.com/office/powerpoint/2010/main" val="32083212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914400" y="188640"/>
            <a:ext cx="10585781" cy="634082"/>
          </a:xfrm>
        </p:spPr>
        <p:txBody>
          <a:bodyPr>
            <a:normAutofit/>
          </a:bodyPr>
          <a:lstStyle/>
          <a:p>
            <a:r>
              <a:rPr lang="en-US" dirty="0"/>
              <a:t>Click to edit Master title style</a:t>
            </a:r>
            <a:endParaRPr lang="nb-NO" dirty="0"/>
          </a:p>
        </p:txBody>
      </p:sp>
      <p:sp>
        <p:nvSpPr>
          <p:cNvPr id="3" name="Content Placeholder 2"/>
          <p:cNvSpPr>
            <a:spLocks noGrp="1"/>
          </p:cNvSpPr>
          <p:nvPr>
            <p:ph idx="1"/>
            <p:custDataLst>
              <p:tags r:id="rId2"/>
            </p:custDataLst>
          </p:nvPr>
        </p:nvSpPr>
        <p:spPr>
          <a:xfrm>
            <a:off x="609600" y="1124744"/>
            <a:ext cx="10972800" cy="52565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Footer Placeholder 4"/>
          <p:cNvSpPr>
            <a:spLocks noGrp="1"/>
          </p:cNvSpPr>
          <p:nvPr>
            <p:ph type="ftr" sz="quarter" idx="11"/>
            <p:custDataLst>
              <p:tags r:id="rId3"/>
            </p:custDataLst>
          </p:nvPr>
        </p:nvSpPr>
        <p:spPr/>
        <p:txBody>
          <a:bodyPr/>
          <a:lstStyle>
            <a:lvl1pPr>
              <a:defRPr/>
            </a:lvl1pPr>
          </a:lstStyle>
          <a:p>
            <a:r>
              <a:rPr lang="nb-NO"/>
              <a:t>Bengt</a:t>
            </a:r>
          </a:p>
        </p:txBody>
      </p:sp>
      <p:cxnSp>
        <p:nvCxnSpPr>
          <p:cNvPr id="8" name="Straight Connector 7"/>
          <p:cNvCxnSpPr/>
          <p:nvPr>
            <p:custDataLst>
              <p:tags r:id="rId4"/>
            </p:custDataLst>
          </p:nvPr>
        </p:nvCxnSpPr>
        <p:spPr>
          <a:xfrm>
            <a:off x="0" y="908720"/>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8530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963084" y="4406901"/>
            <a:ext cx="10363200" cy="1362075"/>
          </a:xfrm>
        </p:spPr>
        <p:txBody>
          <a:bodyPr anchor="t"/>
          <a:lstStyle>
            <a:lvl1pPr algn="l">
              <a:defRPr sz="4000" b="1" cap="all"/>
            </a:lvl1pPr>
          </a:lstStyle>
          <a:p>
            <a:r>
              <a:rPr lang="en-US"/>
              <a:t>Click to edit Master title style</a:t>
            </a:r>
            <a:endParaRPr lang="nb-NO" dirty="0"/>
          </a:p>
        </p:txBody>
      </p:sp>
      <p:sp>
        <p:nvSpPr>
          <p:cNvPr id="3" name="Text Placeholder 2"/>
          <p:cNvSpPr>
            <a:spLocks noGrp="1"/>
          </p:cNvSpPr>
          <p:nvPr>
            <p:ph type="body" idx="1"/>
            <p:custDataLst>
              <p:tags r:id="rId2"/>
            </p:custDataLst>
          </p:nvPr>
        </p:nvSpPr>
        <p:spPr>
          <a:xfrm>
            <a:off x="963084" y="2906713"/>
            <a:ext cx="10363200" cy="1500187"/>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custDataLst>
              <p:tags r:id="rId3"/>
            </p:custDataLst>
          </p:nvPr>
        </p:nvSpPr>
        <p:spPr/>
        <p:txBody>
          <a:bodyPr/>
          <a:lstStyle>
            <a:lvl1pPr>
              <a:defRPr/>
            </a:lvl1pPr>
          </a:lstStyle>
          <a:p>
            <a:r>
              <a:rPr lang="nb-NO"/>
              <a:t>Bengt</a:t>
            </a:r>
          </a:p>
        </p:txBody>
      </p:sp>
    </p:spTree>
    <p:extLst>
      <p:ext uri="{BB962C8B-B14F-4D97-AF65-F5344CB8AC3E}">
        <p14:creationId xmlns:p14="http://schemas.microsoft.com/office/powerpoint/2010/main" val="36109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 rød med dekor">
    <p:bg>
      <p:bgPr>
        <a:solidFill>
          <a:schemeClr val="accent1"/>
        </a:solidFill>
        <a:effectLst/>
      </p:bgPr>
    </p:bg>
    <p:spTree>
      <p:nvGrpSpPr>
        <p:cNvPr id="1" name=""/>
        <p:cNvGrpSpPr/>
        <p:nvPr/>
      </p:nvGrpSpPr>
      <p:grpSpPr>
        <a:xfrm>
          <a:off x="0" y="0"/>
          <a:ext cx="0" cy="0"/>
          <a:chOff x="0" y="0"/>
          <a:chExt cx="0" cy="0"/>
        </a:xfrm>
      </p:grpSpPr>
      <p:sp>
        <p:nvSpPr>
          <p:cNvPr id="13" name="Rettvinklet trekant 12"/>
          <p:cNvSpPr/>
          <p:nvPr userDrawn="1"/>
        </p:nvSpPr>
        <p:spPr>
          <a:xfrm rot="8100000">
            <a:off x="7461751" y="4316900"/>
            <a:ext cx="5089626" cy="508962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4" name="Rettvinklet trekant 13"/>
          <p:cNvSpPr/>
          <p:nvPr userDrawn="1"/>
        </p:nvSpPr>
        <p:spPr>
          <a:xfrm rot="8100000">
            <a:off x="5321508" y="5775588"/>
            <a:ext cx="2172291" cy="217229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5" name="Rettvinklet trekant 14"/>
          <p:cNvSpPr/>
          <p:nvPr userDrawn="1"/>
        </p:nvSpPr>
        <p:spPr>
          <a:xfrm rot="18900000">
            <a:off x="-803140" y="-2187185"/>
            <a:ext cx="4371264" cy="4371264"/>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6" name="Rettvinklet trekant 15"/>
          <p:cNvSpPr/>
          <p:nvPr userDrawn="1"/>
        </p:nvSpPr>
        <p:spPr>
          <a:xfrm rot="18900000">
            <a:off x="3555304" y="-344892"/>
            <a:ext cx="1379865" cy="137986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7" name="Rettvinklet trekant 16"/>
          <p:cNvSpPr/>
          <p:nvPr userDrawn="1"/>
        </p:nvSpPr>
        <p:spPr>
          <a:xfrm rot="18900000">
            <a:off x="5435367" y="610361"/>
            <a:ext cx="277577" cy="277577"/>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Rettvinklet trekant 18"/>
          <p:cNvSpPr/>
          <p:nvPr userDrawn="1"/>
        </p:nvSpPr>
        <p:spPr>
          <a:xfrm rot="5400000">
            <a:off x="0" y="1701328"/>
            <a:ext cx="1161061" cy="116106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0" name="Title 1"/>
          <p:cNvSpPr>
            <a:spLocks noGrp="1"/>
          </p:cNvSpPr>
          <p:nvPr>
            <p:ph type="ctrTitle"/>
          </p:nvPr>
        </p:nvSpPr>
        <p:spPr>
          <a:xfrm>
            <a:off x="395750" y="2312991"/>
            <a:ext cx="11146328" cy="1822448"/>
          </a:xfrm>
          <a:prstGeom prst="rect">
            <a:avLst/>
          </a:prstGeom>
        </p:spPr>
        <p:txBody>
          <a:bodyPr vert="horz" anchor="t" anchorCtr="0">
            <a:normAutofit/>
          </a:bodyPr>
          <a:lstStyle>
            <a:lvl1pPr algn="l" fontAlgn="auto">
              <a:defRPr sz="4400" baseline="0">
                <a:solidFill>
                  <a:schemeClr val="bg1"/>
                </a:solidFill>
                <a:latin typeface="Arial" charset="0"/>
              </a:defRPr>
            </a:lvl1pPr>
          </a:lstStyle>
          <a:p>
            <a:r>
              <a:rPr lang="nb-NO"/>
              <a:t>Klikk for å redigere tittelstil</a:t>
            </a:r>
            <a:endParaRPr lang="en-US" dirty="0"/>
          </a:p>
        </p:txBody>
      </p:sp>
      <p:sp>
        <p:nvSpPr>
          <p:cNvPr id="31" name="Subtitle 2"/>
          <p:cNvSpPr>
            <a:spLocks noGrp="1"/>
          </p:cNvSpPr>
          <p:nvPr>
            <p:ph type="subTitle" idx="1"/>
          </p:nvPr>
        </p:nvSpPr>
        <p:spPr>
          <a:xfrm>
            <a:off x="395748" y="4228642"/>
            <a:ext cx="10214994" cy="1090610"/>
          </a:xfrm>
        </p:spPr>
        <p:txBody>
          <a:bodyPr/>
          <a:lstStyle>
            <a:lvl1pPr marL="0" indent="0" algn="l">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dirty="0"/>
              <a:t>Klikk for å redigere undertittelstil i malen</a:t>
            </a:r>
            <a:endParaRPr lang="en-US" dirty="0"/>
          </a:p>
        </p:txBody>
      </p:sp>
      <p:sp>
        <p:nvSpPr>
          <p:cNvPr id="32"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r>
              <a:rPr lang="nb-NO"/>
              <a:t>Bengt</a:t>
            </a:r>
            <a:endParaRPr lang="nb-NO" dirty="0"/>
          </a:p>
        </p:txBody>
      </p:sp>
      <p:sp>
        <p:nvSpPr>
          <p:cNvPr id="33" name="Rektangel 32"/>
          <p:cNvSpPr/>
          <p:nvPr userDrawn="1"/>
        </p:nvSpPr>
        <p:spPr>
          <a:xfrm>
            <a:off x="10610742" y="2"/>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34" name="Bilde 33"/>
          <p:cNvPicPr>
            <a:picLocks noChangeAspect="1"/>
          </p:cNvPicPr>
          <p:nvPr userDrawn="1"/>
        </p:nvPicPr>
        <p:blipFill>
          <a:blip r:embed="rId2"/>
          <a:stretch>
            <a:fillRect/>
          </a:stretch>
        </p:blipFill>
        <p:spPr>
          <a:xfrm>
            <a:off x="10687828" y="365584"/>
            <a:ext cx="854250" cy="374580"/>
          </a:xfrm>
          <a:prstGeom prst="rect">
            <a:avLst/>
          </a:prstGeom>
        </p:spPr>
      </p:pic>
    </p:spTree>
    <p:extLst>
      <p:ext uri="{BB962C8B-B14F-4D97-AF65-F5344CB8AC3E}">
        <p14:creationId xmlns:p14="http://schemas.microsoft.com/office/powerpoint/2010/main" val="142765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nb-NO"/>
          </a:p>
        </p:txBody>
      </p:sp>
      <p:sp>
        <p:nvSpPr>
          <p:cNvPr id="3" name="Content Placeholder 2"/>
          <p:cNvSpPr>
            <a:spLocks noGrp="1"/>
          </p:cNvSpPr>
          <p:nvPr>
            <p:ph sz="half" idx="1"/>
            <p:custDataLst>
              <p:tags r:id="rId2"/>
            </p:custDataLst>
          </p:nvPr>
        </p:nvSpPr>
        <p:spPr>
          <a:xfrm>
            <a:off x="609600" y="1052737"/>
            <a:ext cx="53848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Content Placeholder 3"/>
          <p:cNvSpPr>
            <a:spLocks noGrp="1"/>
          </p:cNvSpPr>
          <p:nvPr>
            <p:ph sz="half" idx="2"/>
            <p:custDataLst>
              <p:tags r:id="rId3"/>
            </p:custDataLst>
          </p:nvPr>
        </p:nvSpPr>
        <p:spPr>
          <a:xfrm>
            <a:off x="6197600" y="1052737"/>
            <a:ext cx="53848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6" name="Footer Placeholder 4"/>
          <p:cNvSpPr>
            <a:spLocks noGrp="1"/>
          </p:cNvSpPr>
          <p:nvPr>
            <p:ph type="ftr" sz="quarter" idx="11"/>
            <p:custDataLst>
              <p:tags r:id="rId4"/>
            </p:custDataLst>
          </p:nvPr>
        </p:nvSpPr>
        <p:spPr/>
        <p:txBody>
          <a:bodyPr/>
          <a:lstStyle>
            <a:lvl1pPr>
              <a:defRPr/>
            </a:lvl1pPr>
          </a:lstStyle>
          <a:p>
            <a:r>
              <a:rPr lang="nb-NO"/>
              <a:t>Bengt</a:t>
            </a:r>
          </a:p>
        </p:txBody>
      </p:sp>
    </p:spTree>
    <p:extLst>
      <p:ext uri="{BB962C8B-B14F-4D97-AF65-F5344CB8AC3E}">
        <p14:creationId xmlns:p14="http://schemas.microsoft.com/office/powerpoint/2010/main" val="7094478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930400" y="381000"/>
            <a:ext cx="9753600" cy="914400"/>
          </a:xfrm>
        </p:spPr>
        <p:txBody>
          <a:bodyPr/>
          <a:lstStyle/>
          <a:p>
            <a:r>
              <a:rPr lang="en-US"/>
              <a:t>Click to edit Master title style</a:t>
            </a:r>
            <a:endParaRPr lang="nb-NO"/>
          </a:p>
        </p:txBody>
      </p:sp>
      <p:sp>
        <p:nvSpPr>
          <p:cNvPr id="3" name="Text Placeholder 2"/>
          <p:cNvSpPr>
            <a:spLocks noGrp="1"/>
          </p:cNvSpPr>
          <p:nvPr>
            <p:ph type="body" sz="half" idx="1"/>
            <p:custDataLst>
              <p:tags r:id="rId2"/>
            </p:custDataLst>
          </p:nvPr>
        </p:nvSpPr>
        <p:spPr>
          <a:xfrm>
            <a:off x="468925" y="1600200"/>
            <a:ext cx="5564553"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custDataLst>
              <p:tags r:id="rId3"/>
            </p:custDataLst>
          </p:nvPr>
        </p:nvSpPr>
        <p:spPr>
          <a:xfrm>
            <a:off x="6221050" y="1600200"/>
            <a:ext cx="5564553"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11"/>
            <p:custDataLst>
              <p:tags r:id="rId4"/>
            </p:custDataLst>
          </p:nvPr>
        </p:nvSpPr>
        <p:spPr>
          <a:xfrm>
            <a:off x="5121035" y="6248400"/>
            <a:ext cx="1537676" cy="457200"/>
          </a:xfrm>
        </p:spPr>
        <p:txBody>
          <a:bodyPr/>
          <a:lstStyle>
            <a:lvl1pPr>
              <a:defRPr/>
            </a:lvl1pPr>
          </a:lstStyle>
          <a:p>
            <a:r>
              <a:rPr lang="en-US"/>
              <a:t>Bengt</a:t>
            </a:r>
          </a:p>
        </p:txBody>
      </p:sp>
    </p:spTree>
    <p:extLst>
      <p:ext uri="{BB962C8B-B14F-4D97-AF65-F5344CB8AC3E}">
        <p14:creationId xmlns:p14="http://schemas.microsoft.com/office/powerpoint/2010/main" val="38251968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930400" y="381000"/>
            <a:ext cx="9753600" cy="914400"/>
          </a:xfrm>
        </p:spPr>
        <p:txBody>
          <a:bodyPr/>
          <a:lstStyle/>
          <a:p>
            <a:r>
              <a:rPr lang="en-US"/>
              <a:t>Click to edit Master title style</a:t>
            </a:r>
            <a:endParaRPr lang="nb-NO"/>
          </a:p>
        </p:txBody>
      </p:sp>
      <p:sp>
        <p:nvSpPr>
          <p:cNvPr id="3" name="Text Placeholder 2"/>
          <p:cNvSpPr>
            <a:spLocks noGrp="1"/>
          </p:cNvSpPr>
          <p:nvPr>
            <p:ph type="body" sz="half" idx="1"/>
            <p:custDataLst>
              <p:tags r:id="rId2"/>
            </p:custDataLst>
          </p:nvPr>
        </p:nvSpPr>
        <p:spPr>
          <a:xfrm>
            <a:off x="468925" y="1600200"/>
            <a:ext cx="5564553"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quarter" idx="2"/>
            <p:custDataLst>
              <p:tags r:id="rId3"/>
            </p:custDataLst>
          </p:nvPr>
        </p:nvSpPr>
        <p:spPr>
          <a:xfrm>
            <a:off x="6221050" y="1600200"/>
            <a:ext cx="5564553" cy="209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Content Placeholder 4"/>
          <p:cNvSpPr>
            <a:spLocks noGrp="1"/>
          </p:cNvSpPr>
          <p:nvPr>
            <p:ph sz="quarter" idx="3"/>
            <p:custDataLst>
              <p:tags r:id="rId4"/>
            </p:custDataLst>
          </p:nvPr>
        </p:nvSpPr>
        <p:spPr>
          <a:xfrm>
            <a:off x="6221050" y="3848100"/>
            <a:ext cx="5564553" cy="209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Footer Placeholder 6"/>
          <p:cNvSpPr>
            <a:spLocks noGrp="1"/>
          </p:cNvSpPr>
          <p:nvPr>
            <p:ph type="ftr" sz="quarter" idx="11"/>
            <p:custDataLst>
              <p:tags r:id="rId5"/>
            </p:custDataLst>
          </p:nvPr>
        </p:nvSpPr>
        <p:spPr>
          <a:xfrm>
            <a:off x="5121035" y="6248400"/>
            <a:ext cx="1537676" cy="457200"/>
          </a:xfrm>
        </p:spPr>
        <p:txBody>
          <a:bodyPr/>
          <a:lstStyle>
            <a:lvl1pPr>
              <a:defRPr/>
            </a:lvl1pPr>
          </a:lstStyle>
          <a:p>
            <a:r>
              <a:rPr lang="en-US"/>
              <a:t>Bengt</a:t>
            </a:r>
          </a:p>
        </p:txBody>
      </p:sp>
      <p:sp>
        <p:nvSpPr>
          <p:cNvPr id="8" name="Slide Number Placeholder 7"/>
          <p:cNvSpPr>
            <a:spLocks noGrp="1"/>
          </p:cNvSpPr>
          <p:nvPr>
            <p:ph type="sldNum" sz="quarter" idx="12"/>
            <p:custDataLst>
              <p:tags r:id="rId6"/>
            </p:custDataLst>
          </p:nvPr>
        </p:nvSpPr>
        <p:spPr>
          <a:xfrm>
            <a:off x="6658708" y="6248400"/>
            <a:ext cx="1227016" cy="457200"/>
          </a:xfrm>
        </p:spPr>
        <p:txBody>
          <a:bodyPr/>
          <a:lstStyle>
            <a:lvl1pPr>
              <a:defRPr/>
            </a:lvl1pPr>
          </a:lstStyle>
          <a:p>
            <a:fld id="{104C223F-57A2-4E36-B1A8-DD178E2D2A3D}" type="slidenum">
              <a:rPr lang="en-US"/>
              <a:pPr/>
              <a:t>‹#›</a:t>
            </a:fld>
            <a:endParaRPr lang="en-US"/>
          </a:p>
        </p:txBody>
      </p:sp>
    </p:spTree>
    <p:extLst>
      <p:ext uri="{BB962C8B-B14F-4D97-AF65-F5344CB8AC3E}">
        <p14:creationId xmlns:p14="http://schemas.microsoft.com/office/powerpoint/2010/main" val="42411132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nb-NO"/>
          </a:p>
        </p:txBody>
      </p:sp>
      <p:sp>
        <p:nvSpPr>
          <p:cNvPr id="4" name="Footer Placeholder 4"/>
          <p:cNvSpPr>
            <a:spLocks noGrp="1"/>
          </p:cNvSpPr>
          <p:nvPr>
            <p:ph type="ftr" sz="quarter" idx="11"/>
            <p:custDataLst>
              <p:tags r:id="rId2"/>
            </p:custDataLst>
          </p:nvPr>
        </p:nvSpPr>
        <p:spPr/>
        <p:txBody>
          <a:bodyPr/>
          <a:lstStyle>
            <a:lvl1pPr>
              <a:defRPr/>
            </a:lvl1pPr>
          </a:lstStyle>
          <a:p>
            <a:r>
              <a:rPr lang="nb-NO"/>
              <a:t>Bengt</a:t>
            </a:r>
          </a:p>
        </p:txBody>
      </p:sp>
    </p:spTree>
    <p:extLst>
      <p:ext uri="{BB962C8B-B14F-4D97-AF65-F5344CB8AC3E}">
        <p14:creationId xmlns:p14="http://schemas.microsoft.com/office/powerpoint/2010/main" val="2018813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Spalte // rød med dekor">
    <p:bg>
      <p:bgPr>
        <a:solidFill>
          <a:schemeClr val="accent1"/>
        </a:solidFill>
        <a:effectLst/>
      </p:bgPr>
    </p:bg>
    <p:spTree>
      <p:nvGrpSpPr>
        <p:cNvPr id="1" name=""/>
        <p:cNvGrpSpPr/>
        <p:nvPr/>
      </p:nvGrpSpPr>
      <p:grpSpPr>
        <a:xfrm>
          <a:off x="0" y="0"/>
          <a:ext cx="0" cy="0"/>
          <a:chOff x="0" y="0"/>
          <a:chExt cx="0" cy="0"/>
        </a:xfrm>
      </p:grpSpPr>
      <p:sp>
        <p:nvSpPr>
          <p:cNvPr id="13" name="Rettvinklet trekant 12"/>
          <p:cNvSpPr/>
          <p:nvPr userDrawn="1"/>
        </p:nvSpPr>
        <p:spPr>
          <a:xfrm rot="8100000">
            <a:off x="7461751" y="4316900"/>
            <a:ext cx="5089626" cy="508962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4" name="Rettvinklet trekant 13"/>
          <p:cNvSpPr/>
          <p:nvPr userDrawn="1"/>
        </p:nvSpPr>
        <p:spPr>
          <a:xfrm rot="8100000">
            <a:off x="5321508" y="5775588"/>
            <a:ext cx="2172291" cy="217229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5" name="Rettvinklet trekant 14"/>
          <p:cNvSpPr/>
          <p:nvPr userDrawn="1"/>
        </p:nvSpPr>
        <p:spPr>
          <a:xfrm rot="18900000">
            <a:off x="-803140" y="-2187185"/>
            <a:ext cx="4371264" cy="4371264"/>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6" name="Rettvinklet trekant 15"/>
          <p:cNvSpPr/>
          <p:nvPr userDrawn="1"/>
        </p:nvSpPr>
        <p:spPr>
          <a:xfrm rot="18900000">
            <a:off x="3555304" y="-344892"/>
            <a:ext cx="1379865" cy="137986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7" name="Rettvinklet trekant 16"/>
          <p:cNvSpPr/>
          <p:nvPr userDrawn="1"/>
        </p:nvSpPr>
        <p:spPr>
          <a:xfrm rot="18900000">
            <a:off x="5435367" y="610361"/>
            <a:ext cx="277577" cy="277577"/>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Rettvinklet trekant 18"/>
          <p:cNvSpPr/>
          <p:nvPr userDrawn="1"/>
        </p:nvSpPr>
        <p:spPr>
          <a:xfrm rot="5400000">
            <a:off x="0" y="1701328"/>
            <a:ext cx="1161061" cy="116106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2"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r>
              <a:rPr lang="nb-NO"/>
              <a:t>Bengt</a:t>
            </a:r>
            <a:endParaRPr lang="nb-NO" dirty="0"/>
          </a:p>
        </p:txBody>
      </p:sp>
      <p:sp>
        <p:nvSpPr>
          <p:cNvPr id="33" name="Rektangel 32"/>
          <p:cNvSpPr/>
          <p:nvPr userDrawn="1"/>
        </p:nvSpPr>
        <p:spPr>
          <a:xfrm>
            <a:off x="10610742" y="2"/>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34" name="Bilde 33"/>
          <p:cNvPicPr>
            <a:picLocks noChangeAspect="1"/>
          </p:cNvPicPr>
          <p:nvPr userDrawn="1"/>
        </p:nvPicPr>
        <p:blipFill>
          <a:blip r:embed="rId2"/>
          <a:stretch>
            <a:fillRect/>
          </a:stretch>
        </p:blipFill>
        <p:spPr>
          <a:xfrm>
            <a:off x="10687828" y="365584"/>
            <a:ext cx="854250" cy="374580"/>
          </a:xfrm>
          <a:prstGeom prst="rect">
            <a:avLst/>
          </a:prstGeom>
        </p:spPr>
      </p:pic>
      <p:sp>
        <p:nvSpPr>
          <p:cNvPr id="35" name="Title 1"/>
          <p:cNvSpPr>
            <a:spLocks noGrp="1"/>
          </p:cNvSpPr>
          <p:nvPr>
            <p:ph type="title"/>
          </p:nvPr>
        </p:nvSpPr>
        <p:spPr>
          <a:xfrm>
            <a:off x="383603" y="349708"/>
            <a:ext cx="9754184" cy="1325563"/>
          </a:xfrm>
          <a:prstGeom prst="rect">
            <a:avLst/>
          </a:prstGeom>
        </p:spPr>
        <p:txBody>
          <a:bodyPr/>
          <a:lstStyle>
            <a:lvl1pPr>
              <a:defRPr>
                <a:solidFill>
                  <a:schemeClr val="bg1"/>
                </a:solidFill>
              </a:defRPr>
            </a:lvl1pPr>
          </a:lstStyle>
          <a:p>
            <a:r>
              <a:rPr lang="nb-NO"/>
              <a:t>Klikk for å redigere tittelstil</a:t>
            </a:r>
            <a:endParaRPr lang="en-US" dirty="0"/>
          </a:p>
        </p:txBody>
      </p:sp>
      <p:sp>
        <p:nvSpPr>
          <p:cNvPr id="36" name="Content Placeholder 2"/>
          <p:cNvSpPr>
            <a:spLocks noGrp="1"/>
          </p:cNvSpPr>
          <p:nvPr>
            <p:ph idx="1"/>
          </p:nvPr>
        </p:nvSpPr>
        <p:spPr>
          <a:xfrm>
            <a:off x="383602" y="1848467"/>
            <a:ext cx="11158475"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palter // rød med dekor">
    <p:bg>
      <p:bgPr>
        <a:solidFill>
          <a:schemeClr val="accent1"/>
        </a:solidFill>
        <a:effectLst/>
      </p:bgPr>
    </p:bg>
    <p:spTree>
      <p:nvGrpSpPr>
        <p:cNvPr id="1" name=""/>
        <p:cNvGrpSpPr/>
        <p:nvPr/>
      </p:nvGrpSpPr>
      <p:grpSpPr>
        <a:xfrm>
          <a:off x="0" y="0"/>
          <a:ext cx="0" cy="0"/>
          <a:chOff x="0" y="0"/>
          <a:chExt cx="0" cy="0"/>
        </a:xfrm>
      </p:grpSpPr>
      <p:sp>
        <p:nvSpPr>
          <p:cNvPr id="14" name="Rettvinklet trekant 13"/>
          <p:cNvSpPr/>
          <p:nvPr userDrawn="1"/>
        </p:nvSpPr>
        <p:spPr>
          <a:xfrm rot="8100000">
            <a:off x="7461751" y="4316900"/>
            <a:ext cx="5089626" cy="508962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5" name="Rettvinklet trekant 14"/>
          <p:cNvSpPr/>
          <p:nvPr userDrawn="1"/>
        </p:nvSpPr>
        <p:spPr>
          <a:xfrm rot="8100000">
            <a:off x="5321508" y="5775588"/>
            <a:ext cx="2172291" cy="217229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16" name="Rettvinklet trekant 15"/>
          <p:cNvSpPr/>
          <p:nvPr userDrawn="1"/>
        </p:nvSpPr>
        <p:spPr>
          <a:xfrm rot="18900000">
            <a:off x="-803140" y="-2187185"/>
            <a:ext cx="4371264" cy="4371264"/>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7" name="Rettvinklet trekant 16"/>
          <p:cNvSpPr/>
          <p:nvPr userDrawn="1"/>
        </p:nvSpPr>
        <p:spPr>
          <a:xfrm rot="18900000">
            <a:off x="3555304" y="-344892"/>
            <a:ext cx="1379865" cy="137986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Rettvinklet trekant 18"/>
          <p:cNvSpPr/>
          <p:nvPr userDrawn="1"/>
        </p:nvSpPr>
        <p:spPr>
          <a:xfrm rot="18900000">
            <a:off x="5435367" y="610361"/>
            <a:ext cx="277577" cy="277577"/>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1" name="Rettvinklet trekant 30"/>
          <p:cNvSpPr/>
          <p:nvPr userDrawn="1"/>
        </p:nvSpPr>
        <p:spPr>
          <a:xfrm rot="5400000">
            <a:off x="0" y="1701328"/>
            <a:ext cx="1161061" cy="116106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4" name="Footer Placeholder 4"/>
          <p:cNvSpPr>
            <a:spLocks noGrp="1"/>
          </p:cNvSpPr>
          <p:nvPr>
            <p:ph type="ftr" sz="quarter" idx="11"/>
          </p:nvPr>
        </p:nvSpPr>
        <p:spPr>
          <a:xfrm>
            <a:off x="395748" y="6543162"/>
            <a:ext cx="3343275" cy="365125"/>
          </a:xfrm>
          <a:prstGeom prst="rect">
            <a:avLst/>
          </a:prstGeom>
        </p:spPr>
        <p:txBody>
          <a:bodyPr/>
          <a:lstStyle>
            <a:lvl1pPr>
              <a:defRPr sz="1000" baseline="0">
                <a:solidFill>
                  <a:schemeClr val="bg1"/>
                </a:solidFill>
                <a:latin typeface="Arial" charset="0"/>
              </a:defRPr>
            </a:lvl1pPr>
          </a:lstStyle>
          <a:p>
            <a:r>
              <a:rPr lang="nb-NO"/>
              <a:t>Bengt</a:t>
            </a:r>
            <a:endParaRPr lang="nb-NO" dirty="0"/>
          </a:p>
        </p:txBody>
      </p:sp>
      <p:sp>
        <p:nvSpPr>
          <p:cNvPr id="35" name="Rektangel 34"/>
          <p:cNvSpPr/>
          <p:nvPr userDrawn="1"/>
        </p:nvSpPr>
        <p:spPr>
          <a:xfrm>
            <a:off x="10610742" y="2"/>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36" name="Bilde 35"/>
          <p:cNvPicPr>
            <a:picLocks noChangeAspect="1"/>
          </p:cNvPicPr>
          <p:nvPr userDrawn="1"/>
        </p:nvPicPr>
        <p:blipFill>
          <a:blip r:embed="rId2"/>
          <a:stretch>
            <a:fillRect/>
          </a:stretch>
        </p:blipFill>
        <p:spPr>
          <a:xfrm>
            <a:off x="10687828" y="365584"/>
            <a:ext cx="854250" cy="374580"/>
          </a:xfrm>
          <a:prstGeom prst="rect">
            <a:avLst/>
          </a:prstGeom>
        </p:spPr>
      </p:pic>
      <p:sp>
        <p:nvSpPr>
          <p:cNvPr id="37" name="Title 1"/>
          <p:cNvSpPr>
            <a:spLocks noGrp="1"/>
          </p:cNvSpPr>
          <p:nvPr>
            <p:ph type="title"/>
          </p:nvPr>
        </p:nvSpPr>
        <p:spPr>
          <a:xfrm>
            <a:off x="383602" y="349708"/>
            <a:ext cx="9906491" cy="1325563"/>
          </a:xfrm>
          <a:prstGeom prst="rect">
            <a:avLst/>
          </a:prstGeom>
        </p:spPr>
        <p:txBody>
          <a:bodyPr/>
          <a:lstStyle>
            <a:lvl1pPr>
              <a:defRPr>
                <a:solidFill>
                  <a:schemeClr val="bg1"/>
                </a:solidFill>
              </a:defRPr>
            </a:lvl1pPr>
          </a:lstStyle>
          <a:p>
            <a:r>
              <a:rPr lang="nb-NO"/>
              <a:t>Klikk for å redigere tittelstil</a:t>
            </a:r>
            <a:endParaRPr lang="en-US" dirty="0"/>
          </a:p>
        </p:txBody>
      </p:sp>
      <p:sp>
        <p:nvSpPr>
          <p:cNvPr id="38" name="Content Placeholder 2"/>
          <p:cNvSpPr>
            <a:spLocks noGrp="1"/>
          </p:cNvSpPr>
          <p:nvPr>
            <p:ph idx="1"/>
          </p:nvPr>
        </p:nvSpPr>
        <p:spPr>
          <a:xfrm>
            <a:off x="383602" y="1848467"/>
            <a:ext cx="5526394"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
        <p:nvSpPr>
          <p:cNvPr id="39" name="Content Placeholder 2"/>
          <p:cNvSpPr>
            <a:spLocks noGrp="1"/>
          </p:cNvSpPr>
          <p:nvPr>
            <p:ph idx="12"/>
          </p:nvPr>
        </p:nvSpPr>
        <p:spPr>
          <a:xfrm>
            <a:off x="6181902" y="1848466"/>
            <a:ext cx="5526394" cy="45916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ide // rød med dekor">
    <p:bg>
      <p:bgPr>
        <a:solidFill>
          <a:schemeClr val="accent1"/>
        </a:solidFill>
        <a:effectLst/>
      </p:bgPr>
    </p:bg>
    <p:spTree>
      <p:nvGrpSpPr>
        <p:cNvPr id="1" name=""/>
        <p:cNvGrpSpPr/>
        <p:nvPr/>
      </p:nvGrpSpPr>
      <p:grpSpPr>
        <a:xfrm>
          <a:off x="0" y="0"/>
          <a:ext cx="0" cy="0"/>
          <a:chOff x="0" y="0"/>
          <a:chExt cx="0" cy="0"/>
        </a:xfrm>
      </p:grpSpPr>
      <p:sp>
        <p:nvSpPr>
          <p:cNvPr id="30" name="Rettvinklet trekant 29"/>
          <p:cNvSpPr/>
          <p:nvPr userDrawn="1"/>
        </p:nvSpPr>
        <p:spPr>
          <a:xfrm rot="8100000">
            <a:off x="7461751" y="4316900"/>
            <a:ext cx="5089626" cy="508962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31" name="Rettvinklet trekant 30"/>
          <p:cNvSpPr/>
          <p:nvPr userDrawn="1"/>
        </p:nvSpPr>
        <p:spPr>
          <a:xfrm rot="8100000">
            <a:off x="5321508" y="5775588"/>
            <a:ext cx="2172291" cy="217229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800" dirty="0"/>
              <a:t> </a:t>
            </a:r>
          </a:p>
        </p:txBody>
      </p:sp>
      <p:sp>
        <p:nvSpPr>
          <p:cNvPr id="32" name="Rettvinklet trekant 31"/>
          <p:cNvSpPr/>
          <p:nvPr userDrawn="1"/>
        </p:nvSpPr>
        <p:spPr>
          <a:xfrm rot="18900000">
            <a:off x="-803140" y="-2187185"/>
            <a:ext cx="4371264" cy="4371264"/>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3" name="Rettvinklet trekant 32"/>
          <p:cNvSpPr/>
          <p:nvPr userDrawn="1"/>
        </p:nvSpPr>
        <p:spPr>
          <a:xfrm rot="18900000">
            <a:off x="3555304" y="-344892"/>
            <a:ext cx="1379865" cy="1379865"/>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4" name="Rettvinklet trekant 33"/>
          <p:cNvSpPr/>
          <p:nvPr userDrawn="1"/>
        </p:nvSpPr>
        <p:spPr>
          <a:xfrm rot="18900000">
            <a:off x="5435367" y="610361"/>
            <a:ext cx="277577" cy="277577"/>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5" name="Rettvinklet trekant 34"/>
          <p:cNvSpPr/>
          <p:nvPr userDrawn="1"/>
        </p:nvSpPr>
        <p:spPr>
          <a:xfrm rot="5400000">
            <a:off x="0" y="1701328"/>
            <a:ext cx="1161061" cy="1161061"/>
          </a:xfrm>
          <a:prstGeom prst="rtTriangle">
            <a:avLst/>
          </a:pr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9" name="Rektangel 38"/>
          <p:cNvSpPr/>
          <p:nvPr userDrawn="1"/>
        </p:nvSpPr>
        <p:spPr>
          <a:xfrm>
            <a:off x="10610742" y="2"/>
            <a:ext cx="1329070" cy="903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40" name="Bilde 39"/>
          <p:cNvPicPr>
            <a:picLocks noChangeAspect="1"/>
          </p:cNvPicPr>
          <p:nvPr userDrawn="1"/>
        </p:nvPicPr>
        <p:blipFill>
          <a:blip r:embed="rId2"/>
          <a:stretch>
            <a:fillRect/>
          </a:stretch>
        </p:blipFill>
        <p:spPr>
          <a:xfrm>
            <a:off x="10687828" y="365584"/>
            <a:ext cx="854250" cy="374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Åpningsside // sort-hvitt">
    <p:bg>
      <p:bgPr>
        <a:solidFill>
          <a:schemeClr val="bg1"/>
        </a:solidFill>
        <a:effectLst/>
      </p:bgPr>
    </p:bg>
    <p:spTree>
      <p:nvGrpSpPr>
        <p:cNvPr id="1" name=""/>
        <p:cNvGrpSpPr/>
        <p:nvPr/>
      </p:nvGrpSpPr>
      <p:grpSpPr>
        <a:xfrm>
          <a:off x="0" y="0"/>
          <a:ext cx="0" cy="0"/>
          <a:chOff x="0" y="0"/>
          <a:chExt cx="0" cy="0"/>
        </a:xfrm>
      </p:grpSpPr>
      <p:sp>
        <p:nvSpPr>
          <p:cNvPr id="3" name="Rektangel 2"/>
          <p:cNvSpPr/>
          <p:nvPr userDrawn="1"/>
        </p:nvSpPr>
        <p:spPr>
          <a:xfrm>
            <a:off x="10210800" y="203200"/>
            <a:ext cx="1727200" cy="6477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b-NO" sz="1800">
              <a:ln>
                <a:noFill/>
              </a:ln>
            </a:endParaRPr>
          </a:p>
        </p:txBody>
      </p:sp>
      <p:pic>
        <p:nvPicPr>
          <p:cNvPr id="5" name="Bil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8291" y="2488537"/>
            <a:ext cx="4095418" cy="18809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tel // sort-hvitt">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365308" y="2312991"/>
            <a:ext cx="11382744" cy="1822448"/>
          </a:xfrm>
          <a:prstGeom prst="rect">
            <a:avLst/>
          </a:prstGeom>
        </p:spPr>
        <p:txBody>
          <a:bodyPr vert="horz" anchor="t" anchorCtr="0">
            <a:normAutofit/>
          </a:bodyPr>
          <a:lstStyle>
            <a:lvl1pPr algn="l" fontAlgn="auto">
              <a:defRPr sz="4400" baseline="0">
                <a:solidFill>
                  <a:schemeClr val="tx1"/>
                </a:solidFill>
                <a:latin typeface="Arial" charset="0"/>
              </a:defRPr>
            </a:lvl1pPr>
          </a:lstStyle>
          <a:p>
            <a:r>
              <a:rPr lang="nb-NO"/>
              <a:t>Klikk for å redigere tittelstil</a:t>
            </a:r>
            <a:endParaRPr lang="en-US" dirty="0"/>
          </a:p>
        </p:txBody>
      </p:sp>
      <p:sp useBgFill="1">
        <p:nvSpPr>
          <p:cNvPr id="6" name="Subtitle 2"/>
          <p:cNvSpPr>
            <a:spLocks noGrp="1"/>
          </p:cNvSpPr>
          <p:nvPr>
            <p:ph type="subTitle" idx="1"/>
          </p:nvPr>
        </p:nvSpPr>
        <p:spPr>
          <a:xfrm>
            <a:off x="365306" y="4228642"/>
            <a:ext cx="10330578" cy="1090610"/>
          </a:xfrm>
        </p:spPr>
        <p:txBody>
          <a:bodyPr/>
          <a:lstStyle>
            <a:lvl1pPr marL="0" indent="0" algn="l">
              <a:buNone/>
              <a:defRPr sz="2400" baseline="0">
                <a:solidFill>
                  <a:schemeClr val="tx1"/>
                </a:solidFill>
              </a:defRPr>
            </a:lvl1pPr>
            <a:lvl2pPr marL="457197" indent="0" algn="ctr">
              <a:buNone/>
              <a:defRPr sz="2000"/>
            </a:lvl2pPr>
            <a:lvl3pPr marL="914395" indent="0" algn="ctr">
              <a:buNone/>
              <a:defRPr sz="1800"/>
            </a:lvl3pPr>
            <a:lvl4pPr marL="1371592" indent="0" algn="ctr">
              <a:buNone/>
              <a:defRPr sz="1600"/>
            </a:lvl4pPr>
            <a:lvl5pPr marL="1828789" indent="0" algn="ctr">
              <a:buNone/>
              <a:defRPr sz="1600"/>
            </a:lvl5pPr>
            <a:lvl6pPr marL="2285987" indent="0" algn="ctr">
              <a:buNone/>
              <a:defRPr sz="1600"/>
            </a:lvl6pPr>
            <a:lvl7pPr marL="2743184" indent="0" algn="ctr">
              <a:buNone/>
              <a:defRPr sz="1600"/>
            </a:lvl7pPr>
            <a:lvl8pPr marL="3200381" indent="0" algn="ctr">
              <a:buNone/>
              <a:defRPr sz="1600"/>
            </a:lvl8pPr>
            <a:lvl9pPr marL="3657579" indent="0" algn="ctr">
              <a:buNone/>
              <a:defRPr sz="1600"/>
            </a:lvl9pPr>
          </a:lstStyle>
          <a:p>
            <a:r>
              <a:rPr lang="nb-NO"/>
              <a:t>Klikk for å redigere undertittelstil i malen</a:t>
            </a:r>
            <a:endParaRPr lang="en-US" dirty="0"/>
          </a:p>
        </p:txBody>
      </p:sp>
      <p:sp>
        <p:nvSpPr>
          <p:cNvPr id="10" name="Footer Placeholder 4"/>
          <p:cNvSpPr>
            <a:spLocks noGrp="1"/>
          </p:cNvSpPr>
          <p:nvPr>
            <p:ph type="ftr" sz="quarter" idx="11"/>
          </p:nvPr>
        </p:nvSpPr>
        <p:spPr>
          <a:xfrm>
            <a:off x="365305" y="6543163"/>
            <a:ext cx="4175285" cy="365125"/>
          </a:xfrm>
          <a:prstGeom prst="rect">
            <a:avLst/>
          </a:prstGeom>
        </p:spPr>
        <p:txBody>
          <a:bodyPr/>
          <a:lstStyle>
            <a:lvl1pPr>
              <a:defRPr sz="1000" baseline="0">
                <a:solidFill>
                  <a:schemeClr val="tx1"/>
                </a:solidFill>
                <a:latin typeface="Arial" charset="0"/>
              </a:defRPr>
            </a:lvl1pPr>
          </a:lstStyle>
          <a:p>
            <a:r>
              <a:rPr lang="nb-NO"/>
              <a:t>Bengt</a:t>
            </a:r>
            <a:endParaRPr lang="nb-NO" dirty="0"/>
          </a:p>
        </p:txBody>
      </p:sp>
    </p:spTree>
    <p:extLst>
      <p:ext uri="{BB962C8B-B14F-4D97-AF65-F5344CB8AC3E}">
        <p14:creationId xmlns:p14="http://schemas.microsoft.com/office/powerpoint/2010/main" val="139382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Spalte // Sort-hvitt">
    <p:spTree>
      <p:nvGrpSpPr>
        <p:cNvPr id="1" name=""/>
        <p:cNvGrpSpPr/>
        <p:nvPr/>
      </p:nvGrpSpPr>
      <p:grpSpPr>
        <a:xfrm>
          <a:off x="0" y="0"/>
          <a:ext cx="0" cy="0"/>
          <a:chOff x="0" y="0"/>
          <a:chExt cx="0" cy="0"/>
        </a:xfrm>
      </p:grpSpPr>
      <p:sp>
        <p:nvSpPr>
          <p:cNvPr id="5" name="Title 1"/>
          <p:cNvSpPr>
            <a:spLocks noGrp="1"/>
          </p:cNvSpPr>
          <p:nvPr>
            <p:ph type="title"/>
          </p:nvPr>
        </p:nvSpPr>
        <p:spPr>
          <a:xfrm>
            <a:off x="383603" y="349708"/>
            <a:ext cx="10003742" cy="1325563"/>
          </a:xfrm>
          <a:prstGeom prst="rect">
            <a:avLst/>
          </a:prstGeom>
        </p:spPr>
        <p:txBody>
          <a:bodyPr/>
          <a:lstStyle/>
          <a:p>
            <a:r>
              <a:rPr lang="nb-NO"/>
              <a:t>Klikk for å redigere tittelstil</a:t>
            </a:r>
            <a:endParaRPr lang="en-US" dirty="0"/>
          </a:p>
        </p:txBody>
      </p:sp>
      <p:sp>
        <p:nvSpPr>
          <p:cNvPr id="6" name="Content Placeholder 2"/>
          <p:cNvSpPr>
            <a:spLocks noGrp="1"/>
          </p:cNvSpPr>
          <p:nvPr>
            <p:ph idx="1"/>
          </p:nvPr>
        </p:nvSpPr>
        <p:spPr>
          <a:xfrm>
            <a:off x="383603" y="1848467"/>
            <a:ext cx="11443962" cy="4591665"/>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7" name="Footer Placeholder 4"/>
          <p:cNvSpPr>
            <a:spLocks noGrp="1"/>
          </p:cNvSpPr>
          <p:nvPr>
            <p:ph type="ftr" sz="quarter" idx="11"/>
          </p:nvPr>
        </p:nvSpPr>
        <p:spPr>
          <a:xfrm>
            <a:off x="365305" y="6543163"/>
            <a:ext cx="4221721" cy="365125"/>
          </a:xfrm>
          <a:prstGeom prst="rect">
            <a:avLst/>
          </a:prstGeom>
        </p:spPr>
        <p:txBody>
          <a:bodyPr/>
          <a:lstStyle>
            <a:lvl1pPr>
              <a:defRPr sz="1000" baseline="0">
                <a:latin typeface="Arial" charset="0"/>
              </a:defRPr>
            </a:lvl1pPr>
          </a:lstStyle>
          <a:p>
            <a:r>
              <a:rPr lang="nb-NO"/>
              <a:t>Bengt</a:t>
            </a:r>
            <a:endParaRPr lang="nb-NO" dirty="0"/>
          </a:p>
        </p:txBody>
      </p:sp>
    </p:spTree>
    <p:extLst>
      <p:ext uri="{BB962C8B-B14F-4D97-AF65-F5344CB8AC3E}">
        <p14:creationId xmlns:p14="http://schemas.microsoft.com/office/powerpoint/2010/main" val="84429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Spalter // Sort-hvitt">
    <p:spTree>
      <p:nvGrpSpPr>
        <p:cNvPr id="1" name=""/>
        <p:cNvGrpSpPr/>
        <p:nvPr/>
      </p:nvGrpSpPr>
      <p:grpSpPr>
        <a:xfrm>
          <a:off x="0" y="0"/>
          <a:ext cx="0" cy="0"/>
          <a:chOff x="0" y="0"/>
          <a:chExt cx="0" cy="0"/>
        </a:xfrm>
      </p:grpSpPr>
      <p:sp>
        <p:nvSpPr>
          <p:cNvPr id="6" name="Title 1"/>
          <p:cNvSpPr>
            <a:spLocks noGrp="1"/>
          </p:cNvSpPr>
          <p:nvPr>
            <p:ph type="title"/>
          </p:nvPr>
        </p:nvSpPr>
        <p:spPr>
          <a:xfrm>
            <a:off x="383602" y="349708"/>
            <a:ext cx="10112871" cy="1325563"/>
          </a:xfrm>
          <a:prstGeom prst="rect">
            <a:avLst/>
          </a:prstGeom>
        </p:spPr>
        <p:txBody>
          <a:bodyPr/>
          <a:lstStyle/>
          <a:p>
            <a:r>
              <a:rPr lang="nb-NO"/>
              <a:t>Klikk for å redigere tittelstil</a:t>
            </a:r>
            <a:endParaRPr lang="en-US" dirty="0"/>
          </a:p>
        </p:txBody>
      </p:sp>
      <p:sp>
        <p:nvSpPr>
          <p:cNvPr id="7" name="Content Placeholder 2"/>
          <p:cNvSpPr>
            <a:spLocks noGrp="1"/>
          </p:cNvSpPr>
          <p:nvPr>
            <p:ph idx="1"/>
          </p:nvPr>
        </p:nvSpPr>
        <p:spPr>
          <a:xfrm>
            <a:off x="383602" y="1848467"/>
            <a:ext cx="5572229" cy="4591665"/>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9" name="Footer Placeholder 4"/>
          <p:cNvSpPr>
            <a:spLocks noGrp="1"/>
          </p:cNvSpPr>
          <p:nvPr>
            <p:ph type="ftr" sz="quarter" idx="11"/>
          </p:nvPr>
        </p:nvSpPr>
        <p:spPr>
          <a:xfrm>
            <a:off x="365305" y="6543163"/>
            <a:ext cx="4267775" cy="365125"/>
          </a:xfrm>
          <a:prstGeom prst="rect">
            <a:avLst/>
          </a:prstGeom>
        </p:spPr>
        <p:txBody>
          <a:bodyPr/>
          <a:lstStyle>
            <a:lvl1pPr>
              <a:defRPr sz="1000" baseline="0">
                <a:latin typeface="Arial" charset="0"/>
              </a:defRPr>
            </a:lvl1pPr>
          </a:lstStyle>
          <a:p>
            <a:r>
              <a:rPr lang="nb-NO"/>
              <a:t>Bengt</a:t>
            </a:r>
            <a:endParaRPr lang="nb-NO" dirty="0"/>
          </a:p>
        </p:txBody>
      </p:sp>
      <p:sp>
        <p:nvSpPr>
          <p:cNvPr id="10" name="Content Placeholder 2"/>
          <p:cNvSpPr>
            <a:spLocks noGrp="1"/>
          </p:cNvSpPr>
          <p:nvPr>
            <p:ph idx="12"/>
          </p:nvPr>
        </p:nvSpPr>
        <p:spPr>
          <a:xfrm>
            <a:off x="6235458" y="1848467"/>
            <a:ext cx="5572229" cy="4591665"/>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Tree>
    <p:extLst>
      <p:ext uri="{BB962C8B-B14F-4D97-AF65-F5344CB8AC3E}">
        <p14:creationId xmlns:p14="http://schemas.microsoft.com/office/powerpoint/2010/main" val="205133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383603" y="1838632"/>
            <a:ext cx="11281994" cy="4601497"/>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pic>
        <p:nvPicPr>
          <p:cNvPr id="9" name="Bilde 8" descr="kristiania-logo-rgb-black.eps"/>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0807922" y="365128"/>
            <a:ext cx="857675" cy="378705"/>
          </a:xfrm>
          <a:prstGeom prst="rect">
            <a:avLst/>
          </a:prstGeom>
        </p:spPr>
      </p:pic>
      <p:sp>
        <p:nvSpPr>
          <p:cNvPr id="10" name="Plassholder for tittel 7"/>
          <p:cNvSpPr>
            <a:spLocks noGrp="1"/>
          </p:cNvSpPr>
          <p:nvPr>
            <p:ph type="title"/>
          </p:nvPr>
        </p:nvSpPr>
        <p:spPr>
          <a:xfrm>
            <a:off x="383601" y="365125"/>
            <a:ext cx="9825438" cy="1321014"/>
          </a:xfrm>
          <a:prstGeom prst="rect">
            <a:avLst/>
          </a:prstGeom>
        </p:spPr>
        <p:txBody>
          <a:bodyPr vert="horz" lIns="90000" tIns="45720" rIns="91440" bIns="45720" rtlCol="0" anchor="t" anchorCtr="0">
            <a:normAutofit/>
          </a:bodyPr>
          <a:lstStyle/>
          <a:p>
            <a:endParaRPr lang="nb-NO" dirty="0"/>
          </a:p>
        </p:txBody>
      </p:sp>
      <p:sp>
        <p:nvSpPr>
          <p:cNvPr id="11" name="Footer Placeholder 4"/>
          <p:cNvSpPr>
            <a:spLocks noGrp="1"/>
          </p:cNvSpPr>
          <p:nvPr>
            <p:ph type="ftr" sz="quarter" idx="3"/>
          </p:nvPr>
        </p:nvSpPr>
        <p:spPr>
          <a:xfrm>
            <a:off x="365305" y="6592622"/>
            <a:ext cx="4190365" cy="315666"/>
          </a:xfrm>
          <a:prstGeom prst="rect">
            <a:avLst/>
          </a:prstGeom>
        </p:spPr>
        <p:txBody>
          <a:bodyPr/>
          <a:lstStyle>
            <a:lvl1pPr>
              <a:defRPr sz="1000" baseline="0">
                <a:latin typeface="Arial" charset="0"/>
              </a:defRPr>
            </a:lvl1pPr>
          </a:lstStyle>
          <a:p>
            <a:r>
              <a:rPr lang="nb-NO"/>
              <a:t>Bengt</a:t>
            </a:r>
            <a:endParaRPr lang="nb-NO" dirty="0"/>
          </a:p>
        </p:txBody>
      </p:sp>
    </p:spTree>
    <p:extLst>
      <p:ext uri="{BB962C8B-B14F-4D97-AF65-F5344CB8AC3E}">
        <p14:creationId xmlns:p14="http://schemas.microsoft.com/office/powerpoint/2010/main" val="1889083471"/>
      </p:ext>
    </p:extLst>
  </p:cSld>
  <p:clrMap bg1="lt1" tx1="dk1" bg2="lt2" tx2="dk2" accent1="accent1" accent2="accent2" accent3="accent3" accent4="accent4" accent5="accent5" accent6="accent6" hlink="hlink" folHlink="folHlink"/>
  <p:sldLayoutIdLst>
    <p:sldLayoutId id="2147483671" r:id="rId1"/>
    <p:sldLayoutId id="2147483661" r:id="rId2"/>
    <p:sldLayoutId id="2147483676" r:id="rId3"/>
    <p:sldLayoutId id="2147483682" r:id="rId4"/>
    <p:sldLayoutId id="2147483683" r:id="rId5"/>
    <p:sldLayoutId id="2147483684" r:id="rId6"/>
    <p:sldLayoutId id="2147483670" r:id="rId7"/>
    <p:sldLayoutId id="2147483662" r:id="rId8"/>
    <p:sldLayoutId id="2147483673" r:id="rId9"/>
    <p:sldLayoutId id="2147483674" r:id="rId10"/>
    <p:sldLayoutId id="2147483685" r:id="rId11"/>
    <p:sldLayoutId id="2147483680" r:id="rId12"/>
    <p:sldLayoutId id="2147483672" r:id="rId13"/>
    <p:sldLayoutId id="2147483678" r:id="rId14"/>
    <p:sldLayoutId id="2147483681" r:id="rId15"/>
    <p:sldLayoutId id="2147483675" r:id="rId16"/>
    <p:sldLayoutId id="2147483686" r:id="rId17"/>
    <p:sldLayoutId id="2147483687" r:id="rId18"/>
    <p:sldLayoutId id="2147483688" r:id="rId19"/>
    <p:sldLayoutId id="2147483692" r:id="rId20"/>
    <p:sldLayoutId id="2147483693" r:id="rId21"/>
    <p:sldLayoutId id="2147483694" r:id="rId22"/>
    <p:sldLayoutId id="2147483695"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95" rtl="0" eaLnBrk="1" latinLnBrk="0" hangingPunct="1">
        <a:lnSpc>
          <a:spcPct val="90000"/>
        </a:lnSpc>
        <a:spcBef>
          <a:spcPct val="0"/>
        </a:spcBef>
        <a:buNone/>
        <a:defRPr sz="3200" kern="1200" baseline="0">
          <a:solidFill>
            <a:schemeClr val="tx1"/>
          </a:solidFill>
          <a:latin typeface="+mj-lt"/>
          <a:ea typeface="+mj-ea"/>
          <a:cs typeface="+mj-cs"/>
        </a:defRPr>
      </a:lvl1pPr>
    </p:titleStyle>
    <p:bodyStyle>
      <a:lvl1pPr marL="228599" indent="-228599" algn="l" defTabSz="91439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7"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4"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Video_projector" TargetMode="External"/><Relationship Id="rId3" Type="http://schemas.openxmlformats.org/officeDocument/2006/relationships/hyperlink" Target="https://en.wikipedia.org/wiki/Interface_(computing)" TargetMode="External"/><Relationship Id="rId7" Type="http://schemas.openxmlformats.org/officeDocument/2006/relationships/hyperlink" Target="https://en.wikipedia.org/wiki/Visual_display_unit" TargetMode="External"/><Relationship Id="rId2" Type="http://schemas.openxmlformats.org/officeDocument/2006/relationships/image" Target="../media/image22.jpeg"/><Relationship Id="rId1" Type="http://schemas.openxmlformats.org/officeDocument/2006/relationships/slideLayout" Target="../slideLayouts/slideLayout8.xml"/><Relationship Id="rId6" Type="http://schemas.openxmlformats.org/officeDocument/2006/relationships/hyperlink" Target="https://en.wikipedia.org/wiki/Display_controller" TargetMode="External"/><Relationship Id="rId5" Type="http://schemas.openxmlformats.org/officeDocument/2006/relationships/hyperlink" Target="https://en.wikipedia.org/wiki/Digital_audio" TargetMode="External"/><Relationship Id="rId4" Type="http://schemas.openxmlformats.org/officeDocument/2006/relationships/hyperlink" Target="https://en.wikipedia.org/wiki/Uncompressed_video" TargetMode="External"/><Relationship Id="rId9" Type="http://schemas.openxmlformats.org/officeDocument/2006/relationships/hyperlink" Target="https://en.wikipedia.org/wiki/Digital_television" TargetMode="External"/></Relationships>
</file>

<file path=ppt/slides/_rels/slide10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92.xml"/><Relationship Id="rId7" Type="http://schemas.openxmlformats.org/officeDocument/2006/relationships/tags" Target="../tags/tag496.xml"/><Relationship Id="rId2" Type="http://schemas.openxmlformats.org/officeDocument/2006/relationships/tags" Target="../tags/tag491.xml"/><Relationship Id="rId1" Type="http://schemas.openxmlformats.org/officeDocument/2006/relationships/tags" Target="../tags/tag490.xml"/><Relationship Id="rId6" Type="http://schemas.openxmlformats.org/officeDocument/2006/relationships/tags" Target="../tags/tag495.xml"/><Relationship Id="rId11" Type="http://schemas.openxmlformats.org/officeDocument/2006/relationships/image" Target="../media/image117.png"/><Relationship Id="rId5" Type="http://schemas.openxmlformats.org/officeDocument/2006/relationships/tags" Target="../tags/tag494.xml"/><Relationship Id="rId10" Type="http://schemas.openxmlformats.org/officeDocument/2006/relationships/image" Target="../media/image116.png"/><Relationship Id="rId4" Type="http://schemas.openxmlformats.org/officeDocument/2006/relationships/tags" Target="../tags/tag493.xml"/><Relationship Id="rId9" Type="http://schemas.openxmlformats.org/officeDocument/2006/relationships/image" Target="../media/image115.png"/></Relationships>
</file>

<file path=ppt/slides/_rels/slide101.xml.rels><?xml version="1.0" encoding="UTF-8" standalone="yes"?>
<Relationships xmlns="http://schemas.openxmlformats.org/package/2006/relationships"><Relationship Id="rId3" Type="http://schemas.openxmlformats.org/officeDocument/2006/relationships/tags" Target="../tags/tag499.xml"/><Relationship Id="rId7" Type="http://schemas.openxmlformats.org/officeDocument/2006/relationships/image" Target="../media/image118.png"/><Relationship Id="rId2" Type="http://schemas.openxmlformats.org/officeDocument/2006/relationships/tags" Target="../tags/tag498.xml"/><Relationship Id="rId1" Type="http://schemas.openxmlformats.org/officeDocument/2006/relationships/tags" Target="../tags/tag497.xml"/><Relationship Id="rId6" Type="http://schemas.openxmlformats.org/officeDocument/2006/relationships/slideLayout" Target="../slideLayouts/slideLayout18.xml"/><Relationship Id="rId5" Type="http://schemas.openxmlformats.org/officeDocument/2006/relationships/tags" Target="../tags/tag501.xml"/><Relationship Id="rId4" Type="http://schemas.openxmlformats.org/officeDocument/2006/relationships/tags" Target="../tags/tag500.xml"/></Relationships>
</file>

<file path=ppt/slides/_rels/slide102.xml.rels><?xml version="1.0" encoding="UTF-8" standalone="yes"?>
<Relationships xmlns="http://schemas.openxmlformats.org/package/2006/relationships"><Relationship Id="rId3" Type="http://schemas.openxmlformats.org/officeDocument/2006/relationships/tags" Target="../tags/tag504.xml"/><Relationship Id="rId2" Type="http://schemas.openxmlformats.org/officeDocument/2006/relationships/tags" Target="../tags/tag503.xml"/><Relationship Id="rId1" Type="http://schemas.openxmlformats.org/officeDocument/2006/relationships/tags" Target="../tags/tag502.xml"/><Relationship Id="rId6" Type="http://schemas.openxmlformats.org/officeDocument/2006/relationships/notesSlide" Target="../notesSlides/notesSlide40.xml"/><Relationship Id="rId5" Type="http://schemas.openxmlformats.org/officeDocument/2006/relationships/slideLayout" Target="../slideLayouts/slideLayout18.xml"/><Relationship Id="rId4" Type="http://schemas.openxmlformats.org/officeDocument/2006/relationships/tags" Target="../tags/tag505.xml"/></Relationships>
</file>

<file path=ppt/slides/_rels/slide103.xml.rels><?xml version="1.0" encoding="UTF-8" standalone="yes"?>
<Relationships xmlns="http://schemas.openxmlformats.org/package/2006/relationships"><Relationship Id="rId3" Type="http://schemas.openxmlformats.org/officeDocument/2006/relationships/tags" Target="../tags/tag508.xml"/><Relationship Id="rId2" Type="http://schemas.openxmlformats.org/officeDocument/2006/relationships/tags" Target="../tags/tag507.xml"/><Relationship Id="rId1" Type="http://schemas.openxmlformats.org/officeDocument/2006/relationships/tags" Target="../tags/tag506.xml"/><Relationship Id="rId6" Type="http://schemas.openxmlformats.org/officeDocument/2006/relationships/notesSlide" Target="../notesSlides/notesSlide41.xml"/><Relationship Id="rId5" Type="http://schemas.openxmlformats.org/officeDocument/2006/relationships/slideLayout" Target="../slideLayouts/slideLayout18.xml"/><Relationship Id="rId4" Type="http://schemas.openxmlformats.org/officeDocument/2006/relationships/tags" Target="../tags/tag509.xml"/></Relationships>
</file>

<file path=ppt/slides/_rels/slide104.xml.rels><?xml version="1.0" encoding="UTF-8" standalone="yes"?>
<Relationships xmlns="http://schemas.openxmlformats.org/package/2006/relationships"><Relationship Id="rId13" Type="http://schemas.openxmlformats.org/officeDocument/2006/relationships/tags" Target="../tags/tag522.xml"/><Relationship Id="rId18" Type="http://schemas.openxmlformats.org/officeDocument/2006/relationships/tags" Target="../tags/tag527.xml"/><Relationship Id="rId26" Type="http://schemas.openxmlformats.org/officeDocument/2006/relationships/tags" Target="../tags/tag535.xml"/><Relationship Id="rId3" Type="http://schemas.openxmlformats.org/officeDocument/2006/relationships/tags" Target="../tags/tag512.xml"/><Relationship Id="rId21" Type="http://schemas.openxmlformats.org/officeDocument/2006/relationships/tags" Target="../tags/tag530.xml"/><Relationship Id="rId7" Type="http://schemas.openxmlformats.org/officeDocument/2006/relationships/tags" Target="../tags/tag516.xml"/><Relationship Id="rId12" Type="http://schemas.openxmlformats.org/officeDocument/2006/relationships/tags" Target="../tags/tag521.xml"/><Relationship Id="rId17" Type="http://schemas.openxmlformats.org/officeDocument/2006/relationships/tags" Target="../tags/tag526.xml"/><Relationship Id="rId25" Type="http://schemas.openxmlformats.org/officeDocument/2006/relationships/tags" Target="../tags/tag534.xml"/><Relationship Id="rId33" Type="http://schemas.openxmlformats.org/officeDocument/2006/relationships/slideLayout" Target="../slideLayouts/slideLayout18.xml"/><Relationship Id="rId2" Type="http://schemas.openxmlformats.org/officeDocument/2006/relationships/tags" Target="../tags/tag511.xml"/><Relationship Id="rId16" Type="http://schemas.openxmlformats.org/officeDocument/2006/relationships/tags" Target="../tags/tag525.xml"/><Relationship Id="rId20" Type="http://schemas.openxmlformats.org/officeDocument/2006/relationships/tags" Target="../tags/tag529.xml"/><Relationship Id="rId29" Type="http://schemas.openxmlformats.org/officeDocument/2006/relationships/tags" Target="../tags/tag538.xml"/><Relationship Id="rId1" Type="http://schemas.openxmlformats.org/officeDocument/2006/relationships/tags" Target="../tags/tag510.xml"/><Relationship Id="rId6" Type="http://schemas.openxmlformats.org/officeDocument/2006/relationships/tags" Target="../tags/tag515.xml"/><Relationship Id="rId11" Type="http://schemas.openxmlformats.org/officeDocument/2006/relationships/tags" Target="../tags/tag520.xml"/><Relationship Id="rId24" Type="http://schemas.openxmlformats.org/officeDocument/2006/relationships/tags" Target="../tags/tag533.xml"/><Relationship Id="rId32" Type="http://schemas.openxmlformats.org/officeDocument/2006/relationships/tags" Target="../tags/tag541.xml"/><Relationship Id="rId5" Type="http://schemas.openxmlformats.org/officeDocument/2006/relationships/tags" Target="../tags/tag514.xml"/><Relationship Id="rId15" Type="http://schemas.openxmlformats.org/officeDocument/2006/relationships/tags" Target="../tags/tag524.xml"/><Relationship Id="rId23" Type="http://schemas.openxmlformats.org/officeDocument/2006/relationships/tags" Target="../tags/tag532.xml"/><Relationship Id="rId28" Type="http://schemas.openxmlformats.org/officeDocument/2006/relationships/tags" Target="../tags/tag537.xml"/><Relationship Id="rId10" Type="http://schemas.openxmlformats.org/officeDocument/2006/relationships/tags" Target="../tags/tag519.xml"/><Relationship Id="rId19" Type="http://schemas.openxmlformats.org/officeDocument/2006/relationships/tags" Target="../tags/tag528.xml"/><Relationship Id="rId31" Type="http://schemas.openxmlformats.org/officeDocument/2006/relationships/tags" Target="../tags/tag540.xml"/><Relationship Id="rId4" Type="http://schemas.openxmlformats.org/officeDocument/2006/relationships/tags" Target="../tags/tag513.xml"/><Relationship Id="rId9" Type="http://schemas.openxmlformats.org/officeDocument/2006/relationships/tags" Target="../tags/tag518.xml"/><Relationship Id="rId14" Type="http://schemas.openxmlformats.org/officeDocument/2006/relationships/tags" Target="../tags/tag523.xml"/><Relationship Id="rId22" Type="http://schemas.openxmlformats.org/officeDocument/2006/relationships/tags" Target="../tags/tag531.xml"/><Relationship Id="rId27" Type="http://schemas.openxmlformats.org/officeDocument/2006/relationships/tags" Target="../tags/tag536.xml"/><Relationship Id="rId30" Type="http://schemas.openxmlformats.org/officeDocument/2006/relationships/tags" Target="../tags/tag539.xml"/><Relationship Id="rId8" Type="http://schemas.openxmlformats.org/officeDocument/2006/relationships/tags" Target="../tags/tag51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544.xml"/><Relationship Id="rId7" Type="http://schemas.openxmlformats.org/officeDocument/2006/relationships/notesSlide" Target="../notesSlides/notesSlide42.xml"/><Relationship Id="rId2" Type="http://schemas.openxmlformats.org/officeDocument/2006/relationships/tags" Target="../tags/tag543.xml"/><Relationship Id="rId1" Type="http://schemas.openxmlformats.org/officeDocument/2006/relationships/tags" Target="../tags/tag542.xml"/><Relationship Id="rId6" Type="http://schemas.openxmlformats.org/officeDocument/2006/relationships/slideLayout" Target="../slideLayouts/slideLayout18.xml"/><Relationship Id="rId5" Type="http://schemas.openxmlformats.org/officeDocument/2006/relationships/tags" Target="../tags/tag546.xml"/><Relationship Id="rId4" Type="http://schemas.openxmlformats.org/officeDocument/2006/relationships/tags" Target="../tags/tag545.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47.xml"/></Relationships>
</file>

<file path=ppt/slides/_rels/slide107.xml.rels><?xml version="1.0" encoding="UTF-8" standalone="yes"?>
<Relationships xmlns="http://schemas.openxmlformats.org/package/2006/relationships"><Relationship Id="rId3" Type="http://schemas.openxmlformats.org/officeDocument/2006/relationships/tags" Target="../tags/tag550.xml"/><Relationship Id="rId2" Type="http://schemas.openxmlformats.org/officeDocument/2006/relationships/tags" Target="../tags/tag549.xml"/><Relationship Id="rId1" Type="http://schemas.openxmlformats.org/officeDocument/2006/relationships/tags" Target="../tags/tag548.xml"/><Relationship Id="rId5" Type="http://schemas.openxmlformats.org/officeDocument/2006/relationships/slideLayout" Target="../slideLayouts/slideLayout18.xml"/><Relationship Id="rId4" Type="http://schemas.openxmlformats.org/officeDocument/2006/relationships/tags" Target="../tags/tag551.xml"/></Relationships>
</file>

<file path=ppt/slides/_rels/slide10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54.xml"/><Relationship Id="rId7" Type="http://schemas.openxmlformats.org/officeDocument/2006/relationships/tags" Target="../tags/tag558.xml"/><Relationship Id="rId2" Type="http://schemas.openxmlformats.org/officeDocument/2006/relationships/tags" Target="../tags/tag553.xml"/><Relationship Id="rId1" Type="http://schemas.openxmlformats.org/officeDocument/2006/relationships/tags" Target="../tags/tag552.xml"/><Relationship Id="rId6" Type="http://schemas.openxmlformats.org/officeDocument/2006/relationships/tags" Target="../tags/tag557.xml"/><Relationship Id="rId5" Type="http://schemas.openxmlformats.org/officeDocument/2006/relationships/tags" Target="../tags/tag556.xml"/><Relationship Id="rId4" Type="http://schemas.openxmlformats.org/officeDocument/2006/relationships/tags" Target="../tags/tag555.xml"/><Relationship Id="rId9" Type="http://schemas.openxmlformats.org/officeDocument/2006/relationships/image" Target="../media/image120.png"/></Relationships>
</file>

<file path=ppt/slides/_rels/slide109.xml.rels><?xml version="1.0" encoding="UTF-8" standalone="yes"?>
<Relationships xmlns="http://schemas.openxmlformats.org/package/2006/relationships"><Relationship Id="rId3" Type="http://schemas.openxmlformats.org/officeDocument/2006/relationships/tags" Target="../tags/tag561.xml"/><Relationship Id="rId2" Type="http://schemas.openxmlformats.org/officeDocument/2006/relationships/tags" Target="../tags/tag560.xml"/><Relationship Id="rId1" Type="http://schemas.openxmlformats.org/officeDocument/2006/relationships/tags" Target="../tags/tag559.xml"/><Relationship Id="rId6" Type="http://schemas.openxmlformats.org/officeDocument/2006/relationships/slideLayout" Target="../slideLayouts/slideLayout18.xml"/><Relationship Id="rId5" Type="http://schemas.openxmlformats.org/officeDocument/2006/relationships/tags" Target="../tags/tag563.xml"/><Relationship Id="rId4" Type="http://schemas.openxmlformats.org/officeDocument/2006/relationships/tags" Target="../tags/tag562.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25.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24.png"/><Relationship Id="rId5" Type="http://schemas.openxmlformats.org/officeDocument/2006/relationships/tags" Target="../tags/tag48.xml"/><Relationship Id="rId10" Type="http://schemas.openxmlformats.org/officeDocument/2006/relationships/image" Target="../media/image23.png"/><Relationship Id="rId4" Type="http://schemas.openxmlformats.org/officeDocument/2006/relationships/tags" Target="../tags/tag47.xml"/><Relationship Id="rId9" Type="http://schemas.openxmlformats.org/officeDocument/2006/relationships/notesSlide" Target="../notesSlides/notesSlide5.xml"/></Relationships>
</file>

<file path=ppt/slides/_rels/slide110.xml.rels><?xml version="1.0" encoding="UTF-8" standalone="yes"?>
<Relationships xmlns="http://schemas.openxmlformats.org/package/2006/relationships"><Relationship Id="rId3" Type="http://schemas.openxmlformats.org/officeDocument/2006/relationships/tags" Target="../tags/tag566.xml"/><Relationship Id="rId2" Type="http://schemas.openxmlformats.org/officeDocument/2006/relationships/tags" Target="../tags/tag565.xml"/><Relationship Id="rId1" Type="http://schemas.openxmlformats.org/officeDocument/2006/relationships/tags" Target="../tags/tag564.xml"/><Relationship Id="rId5" Type="http://schemas.openxmlformats.org/officeDocument/2006/relationships/slideLayout" Target="../slideLayouts/slideLayout18.xml"/><Relationship Id="rId4" Type="http://schemas.openxmlformats.org/officeDocument/2006/relationships/tags" Target="../tags/tag567.xml"/></Relationships>
</file>

<file path=ppt/slides/_rels/slide111.xml.rels><?xml version="1.0" encoding="UTF-8" standalone="yes"?>
<Relationships xmlns="http://schemas.openxmlformats.org/package/2006/relationships"><Relationship Id="rId3" Type="http://schemas.openxmlformats.org/officeDocument/2006/relationships/tags" Target="../tags/tag570.xml"/><Relationship Id="rId2" Type="http://schemas.openxmlformats.org/officeDocument/2006/relationships/tags" Target="../tags/tag569.xml"/><Relationship Id="rId1" Type="http://schemas.openxmlformats.org/officeDocument/2006/relationships/tags" Target="../tags/tag568.xml"/><Relationship Id="rId6" Type="http://schemas.openxmlformats.org/officeDocument/2006/relationships/slideLayout" Target="../slideLayouts/slideLayout18.xml"/><Relationship Id="rId5" Type="http://schemas.openxmlformats.org/officeDocument/2006/relationships/tags" Target="../tags/tag572.xml"/><Relationship Id="rId4" Type="http://schemas.openxmlformats.org/officeDocument/2006/relationships/tags" Target="../tags/tag571.xml"/></Relationships>
</file>

<file path=ppt/slides/_rels/slide112.xml.rels><?xml version="1.0" encoding="UTF-8" standalone="yes"?>
<Relationships xmlns="http://schemas.openxmlformats.org/package/2006/relationships"><Relationship Id="rId3" Type="http://schemas.openxmlformats.org/officeDocument/2006/relationships/tags" Target="../tags/tag575.xml"/><Relationship Id="rId2" Type="http://schemas.openxmlformats.org/officeDocument/2006/relationships/tags" Target="../tags/tag574.xml"/><Relationship Id="rId1" Type="http://schemas.openxmlformats.org/officeDocument/2006/relationships/tags" Target="../tags/tag573.xml"/><Relationship Id="rId6" Type="http://schemas.openxmlformats.org/officeDocument/2006/relationships/slideLayout" Target="../slideLayouts/slideLayout18.xml"/><Relationship Id="rId5" Type="http://schemas.openxmlformats.org/officeDocument/2006/relationships/tags" Target="../tags/tag577.xml"/><Relationship Id="rId4" Type="http://schemas.openxmlformats.org/officeDocument/2006/relationships/tags" Target="../tags/tag576.xml"/></Relationships>
</file>

<file path=ppt/slides/_rels/slide12.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slideLayout" Target="../slideLayouts/slideLayout18.xml"/><Relationship Id="rId4" Type="http://schemas.openxmlformats.org/officeDocument/2006/relationships/tags" Target="../tags/tag54.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57.xml"/><Relationship Id="rId7" Type="http://schemas.openxmlformats.org/officeDocument/2006/relationships/notesSlide" Target="../notesSlides/notesSlide6.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8.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15.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image" Target="../media/image30.jpeg"/><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29.jpe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28.png"/><Relationship Id="rId5" Type="http://schemas.openxmlformats.org/officeDocument/2006/relationships/tags" Target="../tags/tag65.xml"/><Relationship Id="rId15" Type="http://schemas.openxmlformats.org/officeDocument/2006/relationships/image" Target="../media/image32.png"/><Relationship Id="rId10" Type="http://schemas.openxmlformats.org/officeDocument/2006/relationships/notesSlide" Target="../notesSlides/notesSlide7.xml"/><Relationship Id="rId4" Type="http://schemas.openxmlformats.org/officeDocument/2006/relationships/tags" Target="../tags/tag64.xml"/><Relationship Id="rId9" Type="http://schemas.openxmlformats.org/officeDocument/2006/relationships/slideLayout" Target="../slideLayouts/slideLayout18.xml"/><Relationship Id="rId1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71.xml"/><Relationship Id="rId7" Type="http://schemas.openxmlformats.org/officeDocument/2006/relationships/slideLayout" Target="../slideLayouts/slideLayout18.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10" Type="http://schemas.openxmlformats.org/officeDocument/2006/relationships/image" Target="../media/image34.jpeg"/><Relationship Id="rId4" Type="http://schemas.openxmlformats.org/officeDocument/2006/relationships/tags" Target="../tags/tag72.xml"/><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notesSlide" Target="../notesSlides/notesSlide9.xml"/><Relationship Id="rId5" Type="http://schemas.openxmlformats.org/officeDocument/2006/relationships/slideLayout" Target="../slideLayouts/slideLayout18.xml"/><Relationship Id="rId4" Type="http://schemas.openxmlformats.org/officeDocument/2006/relationships/tags" Target="../tags/tag7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tags" Target="../tags/tag79.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83.xml"/><Relationship Id="rId7" Type="http://schemas.openxmlformats.org/officeDocument/2006/relationships/notesSlide" Target="../notesSlides/notesSlide10.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slideLayout" Target="../slideLayouts/slideLayout18.xml"/><Relationship Id="rId5" Type="http://schemas.openxmlformats.org/officeDocument/2006/relationships/tags" Target="../tags/tag85.xml"/><Relationship Id="rId4" Type="http://schemas.openxmlformats.org/officeDocument/2006/relationships/tags" Target="../tags/tag84.xml"/></Relationships>
</file>

<file path=ppt/slides/_rels/slide2.xml.rels><?xml version="1.0" encoding="UTF-8" standalone="yes"?>
<Relationships xmlns="http://schemas.openxmlformats.org/package/2006/relationships"><Relationship Id="rId2" Type="http://schemas.openxmlformats.org/officeDocument/2006/relationships/hyperlink" Target="https://kristiania.instructure.com/courses/6916"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slideLayout" Target="../slideLayouts/slideLayout18.xml"/><Relationship Id="rId4" Type="http://schemas.openxmlformats.org/officeDocument/2006/relationships/tags" Target="../tags/tag89.xml"/></Relationships>
</file>

<file path=ppt/slides/_rels/slide21.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slideLayout" Target="../slideLayouts/slideLayout18.xml"/><Relationship Id="rId4" Type="http://schemas.openxmlformats.org/officeDocument/2006/relationships/tags" Target="../tags/tag93.xml"/></Relationships>
</file>

<file path=ppt/slides/_rels/slide22.xml.rels><?xml version="1.0" encoding="UTF-8" standalone="yes"?>
<Relationships xmlns="http://schemas.openxmlformats.org/package/2006/relationships"><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 Id="rId5" Type="http://schemas.openxmlformats.org/officeDocument/2006/relationships/slideLayout" Target="../slideLayouts/slideLayout18.xml"/><Relationship Id="rId4" Type="http://schemas.openxmlformats.org/officeDocument/2006/relationships/tags" Target="../tags/tag9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9.xml"/><Relationship Id="rId1" Type="http://schemas.openxmlformats.org/officeDocument/2006/relationships/tags" Target="../tags/tag98.xml"/></Relationships>
</file>

<file path=ppt/slides/_rels/slide24.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tags" Target="../tags/tag102.xml"/><Relationship Id="rId7" Type="http://schemas.openxmlformats.org/officeDocument/2006/relationships/hyperlink" Target="https://www.computerhope.com/jargon/p/pci.htm" TargetMode="Externa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notesSlide" Target="../notesSlides/notesSlide11.xml"/><Relationship Id="rId5" Type="http://schemas.openxmlformats.org/officeDocument/2006/relationships/slideLayout" Target="../slideLayouts/slideLayout18.xml"/><Relationship Id="rId4" Type="http://schemas.openxmlformats.org/officeDocument/2006/relationships/tags" Target="../tags/tag103.xml"/></Relationships>
</file>

<file path=ppt/slides/_rels/slide25.xml.rels><?xml version="1.0" encoding="UTF-8" standalone="yes"?>
<Relationships xmlns="http://schemas.openxmlformats.org/package/2006/relationships"><Relationship Id="rId8" Type="http://schemas.openxmlformats.org/officeDocument/2006/relationships/hyperlink" Target="https://en.wikipedia.org/wiki/Central_processing_unit" TargetMode="External"/><Relationship Id="rId3" Type="http://schemas.openxmlformats.org/officeDocument/2006/relationships/hyperlink" Target="https://en.wikipedia.org/wiki/Computer_memory" TargetMode="External"/><Relationship Id="rId7" Type="http://schemas.openxmlformats.org/officeDocument/2006/relationships/hyperlink" Target="https://en.wikipedia.org/wiki/Input/output" TargetMode="External"/><Relationship Id="rId2" Type="http://schemas.openxmlformats.org/officeDocument/2006/relationships/hyperlink" Target="https://en.wikipedia.org/wiki/Address_space" TargetMode="External"/><Relationship Id="rId1" Type="http://schemas.openxmlformats.org/officeDocument/2006/relationships/slideLayout" Target="../slideLayouts/slideLayout9.xml"/><Relationship Id="rId6" Type="http://schemas.openxmlformats.org/officeDocument/2006/relationships/hyperlink" Target="https://en.wikipedia.org/wiki/X86-64" TargetMode="External"/><Relationship Id="rId5" Type="http://schemas.openxmlformats.org/officeDocument/2006/relationships/hyperlink" Target="https://en.wikipedia.org/wiki/X86" TargetMode="External"/><Relationship Id="rId4" Type="http://schemas.openxmlformats.org/officeDocument/2006/relationships/hyperlink" Target="https://en.wikipedia.org/wiki/I/O_device" TargetMode="External"/><Relationship Id="rId9" Type="http://schemas.openxmlformats.org/officeDocument/2006/relationships/hyperlink" Target="https://en.wikipedia.org/wiki/Peripheral_device" TargetMode="External"/></Relationships>
</file>

<file path=ppt/slides/_rels/slide26.xml.rels><?xml version="1.0" encoding="UTF-8" standalone="yes"?>
<Relationships xmlns="http://schemas.openxmlformats.org/package/2006/relationships"><Relationship Id="rId3" Type="http://schemas.openxmlformats.org/officeDocument/2006/relationships/tags" Target="../tags/tag106.xml"/><Relationship Id="rId7" Type="http://schemas.openxmlformats.org/officeDocument/2006/relationships/image" Target="../media/image37.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Layout" Target="../slideLayouts/slideLayout18.xml"/><Relationship Id="rId5" Type="http://schemas.openxmlformats.org/officeDocument/2006/relationships/tags" Target="../tags/tag108.xml"/><Relationship Id="rId4" Type="http://schemas.openxmlformats.org/officeDocument/2006/relationships/tags" Target="../tags/tag107.xml"/></Relationships>
</file>

<file path=ppt/slides/_rels/slide27.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38.png"/><Relationship Id="rId5" Type="http://schemas.openxmlformats.org/officeDocument/2006/relationships/slideLayout" Target="../slideLayouts/slideLayout18.xml"/><Relationship Id="rId4" Type="http://schemas.openxmlformats.org/officeDocument/2006/relationships/tags" Target="../tags/tag112.xml"/></Relationships>
</file>

<file path=ppt/slides/_rels/slide28.xml.rels><?xml version="1.0" encoding="UTF-8" standalone="yes"?>
<Relationships xmlns="http://schemas.openxmlformats.org/package/2006/relationships"><Relationship Id="rId3" Type="http://schemas.openxmlformats.org/officeDocument/2006/relationships/tags" Target="../tags/tag115.xml"/><Relationship Id="rId7" Type="http://schemas.openxmlformats.org/officeDocument/2006/relationships/image" Target="../media/image39.jpe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slideLayout" Target="../slideLayouts/slideLayout18.xml"/><Relationship Id="rId5" Type="http://schemas.openxmlformats.org/officeDocument/2006/relationships/tags" Target="../tags/tag117.xml"/><Relationship Id="rId4" Type="http://schemas.openxmlformats.org/officeDocument/2006/relationships/tags" Target="../tags/tag116.xml"/></Relationships>
</file>

<file path=ppt/slides/_rels/slide29.xml.rels><?xml version="1.0" encoding="UTF-8" standalone="yes"?>
<Relationships xmlns="http://schemas.openxmlformats.org/package/2006/relationships"><Relationship Id="rId3" Type="http://schemas.openxmlformats.org/officeDocument/2006/relationships/tags" Target="../tags/tag120.xml"/><Relationship Id="rId7" Type="http://schemas.openxmlformats.org/officeDocument/2006/relationships/image" Target="../media/image40.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slideLayout" Target="../slideLayouts/slideLayout18.xml"/><Relationship Id="rId5" Type="http://schemas.openxmlformats.org/officeDocument/2006/relationships/tags" Target="../tags/tag122.xml"/><Relationship Id="rId4" Type="http://schemas.openxmlformats.org/officeDocument/2006/relationships/tags" Target="../tags/tag121.xml"/></Relationships>
</file>

<file path=ppt/slides/_rels/slide3.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16.jpe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4.xml"/><Relationship Id="rId1" Type="http://schemas.openxmlformats.org/officeDocument/2006/relationships/tags" Target="../tags/tag123.xml"/></Relationships>
</file>

<file path=ppt/slides/_rels/slide31.xml.rels><?xml version="1.0" encoding="UTF-8" standalone="yes"?>
<Relationships xmlns="http://schemas.openxmlformats.org/package/2006/relationships"><Relationship Id="rId3" Type="http://schemas.openxmlformats.org/officeDocument/2006/relationships/tags" Target="../tags/tag127.xml"/><Relationship Id="rId7" Type="http://schemas.openxmlformats.org/officeDocument/2006/relationships/image" Target="../media/image41.jpe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notesSlide" Target="../notesSlides/notesSlide12.xml"/><Relationship Id="rId5" Type="http://schemas.openxmlformats.org/officeDocument/2006/relationships/slideLayout" Target="../slideLayouts/slideLayout18.xml"/><Relationship Id="rId4" Type="http://schemas.openxmlformats.org/officeDocument/2006/relationships/tags" Target="../tags/tag128.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131.xml"/><Relationship Id="rId7" Type="http://schemas.openxmlformats.org/officeDocument/2006/relationships/notesSlide" Target="../notesSlides/notesSlide13.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slideLayout" Target="../slideLayouts/slideLayout18.xml"/><Relationship Id="rId5" Type="http://schemas.openxmlformats.org/officeDocument/2006/relationships/tags" Target="../tags/tag133.xml"/><Relationship Id="rId4" Type="http://schemas.openxmlformats.org/officeDocument/2006/relationships/tags" Target="../tags/tag132.xml"/><Relationship Id="rId9"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notesSlide" Target="../notesSlides/notesSlide14.xml"/><Relationship Id="rId5" Type="http://schemas.openxmlformats.org/officeDocument/2006/relationships/slideLayout" Target="../slideLayouts/slideLayout18.xml"/><Relationship Id="rId4" Type="http://schemas.openxmlformats.org/officeDocument/2006/relationships/tags" Target="../tags/tag137.xml"/></Relationships>
</file>

<file path=ppt/slides/_rels/slide34.xml.rels><?xml version="1.0" encoding="UTF-8" standalone="yes"?>
<Relationships xmlns="http://schemas.openxmlformats.org/package/2006/relationships"><Relationship Id="rId3" Type="http://schemas.openxmlformats.org/officeDocument/2006/relationships/tags" Target="../tags/tag140.xml"/><Relationship Id="rId7" Type="http://schemas.openxmlformats.org/officeDocument/2006/relationships/image" Target="../media/image44.jpe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notesSlide" Target="../notesSlides/notesSlide15.xml"/><Relationship Id="rId5" Type="http://schemas.openxmlformats.org/officeDocument/2006/relationships/slideLayout" Target="../slideLayouts/slideLayout18.xml"/><Relationship Id="rId4" Type="http://schemas.openxmlformats.org/officeDocument/2006/relationships/tags" Target="../tags/tag141.xml"/></Relationships>
</file>

<file path=ppt/slides/_rels/slide35.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notesSlide" Target="../notesSlides/notesSlide16.xml"/><Relationship Id="rId5" Type="http://schemas.openxmlformats.org/officeDocument/2006/relationships/slideLayout" Target="../slideLayouts/slideLayout18.xml"/><Relationship Id="rId4" Type="http://schemas.openxmlformats.org/officeDocument/2006/relationships/tags" Target="../tags/tag145.xml"/></Relationships>
</file>

<file path=ppt/slides/_rels/slide3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148.xml"/><Relationship Id="rId7" Type="http://schemas.openxmlformats.org/officeDocument/2006/relationships/notesSlide" Target="../notesSlides/notesSlide17.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slideLayout" Target="../slideLayouts/slideLayout18.xml"/><Relationship Id="rId5" Type="http://schemas.openxmlformats.org/officeDocument/2006/relationships/tags" Target="../tags/tag150.xml"/><Relationship Id="rId4" Type="http://schemas.openxmlformats.org/officeDocument/2006/relationships/tags" Target="../tags/tag149.xml"/><Relationship Id="rId9"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tags" Target="../tags/tag153.xml"/><Relationship Id="rId7" Type="http://schemas.openxmlformats.org/officeDocument/2006/relationships/notesSlide" Target="../notesSlides/notesSlide18.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slideLayout" Target="../slideLayouts/slideLayout18.xml"/><Relationship Id="rId5" Type="http://schemas.openxmlformats.org/officeDocument/2006/relationships/tags" Target="../tags/tag155.xml"/><Relationship Id="rId4" Type="http://schemas.openxmlformats.org/officeDocument/2006/relationships/tags" Target="../tags/tag154.xml"/></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58.xml"/><Relationship Id="rId7" Type="http://schemas.openxmlformats.org/officeDocument/2006/relationships/tags" Target="../tags/tag162.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image" Target="../media/image51.png"/><Relationship Id="rId5" Type="http://schemas.openxmlformats.org/officeDocument/2006/relationships/tags" Target="../tags/tag160.xml"/><Relationship Id="rId10" Type="http://schemas.openxmlformats.org/officeDocument/2006/relationships/image" Target="../media/image50.png"/><Relationship Id="rId4" Type="http://schemas.openxmlformats.org/officeDocument/2006/relationships/tags" Target="../tags/tag159.xml"/><Relationship Id="rId9"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hyperlink" Target="https://www.youtube.com/watch?v=L_j8wlm2NKA" TargetMode="Externa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hyperlink" Target="https://www.youtube.com/watch?v=btgAUdbj85E&amp;t=10s" TargetMode="External"/><Relationship Id="rId5" Type="http://schemas.openxmlformats.org/officeDocument/2006/relationships/slideLayout" Target="../slideLayouts/slideLayout18.xml"/><Relationship Id="rId4" Type="http://schemas.openxmlformats.org/officeDocument/2006/relationships/tags" Target="../tags/tag33.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165.xml"/><Relationship Id="rId7" Type="http://schemas.openxmlformats.org/officeDocument/2006/relationships/slideLayout" Target="../slideLayouts/slideLayout18.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5" Type="http://schemas.openxmlformats.org/officeDocument/2006/relationships/tags" Target="../tags/tag167.xml"/><Relationship Id="rId10" Type="http://schemas.openxmlformats.org/officeDocument/2006/relationships/image" Target="../media/image53.png"/><Relationship Id="rId4" Type="http://schemas.openxmlformats.org/officeDocument/2006/relationships/tags" Target="../tags/tag166.xml"/><Relationship Id="rId9"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 Id="rId5" Type="http://schemas.openxmlformats.org/officeDocument/2006/relationships/slideLayout" Target="../slideLayouts/slideLayout18.xml"/><Relationship Id="rId4" Type="http://schemas.openxmlformats.org/officeDocument/2006/relationships/tags" Target="../tags/tag172.xml"/></Relationships>
</file>

<file path=ppt/slides/_rels/slide42.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 Id="rId5" Type="http://schemas.openxmlformats.org/officeDocument/2006/relationships/slideLayout" Target="../slideLayouts/slideLayout18.xml"/><Relationship Id="rId4" Type="http://schemas.openxmlformats.org/officeDocument/2006/relationships/tags" Target="../tags/tag176.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8.xml"/><Relationship Id="rId1" Type="http://schemas.openxmlformats.org/officeDocument/2006/relationships/tags" Target="../tags/tag177.xml"/></Relationships>
</file>

<file path=ppt/slides/_rels/slide44.xml.rels><?xml version="1.0" encoding="UTF-8" standalone="yes"?>
<Relationships xmlns="http://schemas.openxmlformats.org/package/2006/relationships"><Relationship Id="rId8" Type="http://schemas.openxmlformats.org/officeDocument/2006/relationships/tags" Target="../tags/tag186.xml"/><Relationship Id="rId13" Type="http://schemas.openxmlformats.org/officeDocument/2006/relationships/image" Target="../media/image56.png"/><Relationship Id="rId3" Type="http://schemas.openxmlformats.org/officeDocument/2006/relationships/tags" Target="../tags/tag181.xml"/><Relationship Id="rId7" Type="http://schemas.openxmlformats.org/officeDocument/2006/relationships/tags" Target="../tags/tag185.xml"/><Relationship Id="rId12" Type="http://schemas.openxmlformats.org/officeDocument/2006/relationships/image" Target="../media/image55.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image" Target="../media/image54.png"/><Relationship Id="rId5" Type="http://schemas.openxmlformats.org/officeDocument/2006/relationships/tags" Target="../tags/tag183.xml"/><Relationship Id="rId15" Type="http://schemas.openxmlformats.org/officeDocument/2006/relationships/image" Target="../media/image58.png"/><Relationship Id="rId10" Type="http://schemas.openxmlformats.org/officeDocument/2006/relationships/slideLayout" Target="../slideLayouts/slideLayout18.xml"/><Relationship Id="rId4" Type="http://schemas.openxmlformats.org/officeDocument/2006/relationships/tags" Target="../tags/tag182.xml"/><Relationship Id="rId9" Type="http://schemas.openxmlformats.org/officeDocument/2006/relationships/tags" Target="../tags/tag187.xml"/><Relationship Id="rId14" Type="http://schemas.openxmlformats.org/officeDocument/2006/relationships/image" Target="../media/image57.png"/></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190.xml"/><Relationship Id="rId7" Type="http://schemas.openxmlformats.org/officeDocument/2006/relationships/slideLayout" Target="../slideLayouts/slideLayout20.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image" Target="../media/image60.png"/><Relationship Id="rId5" Type="http://schemas.openxmlformats.org/officeDocument/2006/relationships/tags" Target="../tags/tag192.xml"/><Relationship Id="rId10" Type="http://schemas.openxmlformats.org/officeDocument/2006/relationships/image" Target="../media/image59.jpeg"/><Relationship Id="rId4" Type="http://schemas.openxmlformats.org/officeDocument/2006/relationships/tags" Target="../tags/tag191.xml"/><Relationship Id="rId9" Type="http://schemas.openxmlformats.org/officeDocument/2006/relationships/hyperlink" Target="http://en.wikipedia.org/wiki/Image:DSCN0411.JPG" TargetMode="Externa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5.xml"/><Relationship Id="rId1" Type="http://schemas.openxmlformats.org/officeDocument/2006/relationships/tags" Target="../tags/tag194.xml"/></Relationships>
</file>

<file path=ppt/slides/_rels/slide47.xml.rels><?xml version="1.0" encoding="UTF-8" standalone="yes"?>
<Relationships xmlns="http://schemas.openxmlformats.org/package/2006/relationships"><Relationship Id="rId3" Type="http://schemas.openxmlformats.org/officeDocument/2006/relationships/tags" Target="../tags/tag198.xml"/><Relationship Id="rId7" Type="http://schemas.openxmlformats.org/officeDocument/2006/relationships/image" Target="../media/image61.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slideLayout" Target="../slideLayouts/slideLayout18.xml"/><Relationship Id="rId5" Type="http://schemas.openxmlformats.org/officeDocument/2006/relationships/tags" Target="../tags/tag200.xml"/><Relationship Id="rId4" Type="http://schemas.openxmlformats.org/officeDocument/2006/relationships/tags" Target="../tags/tag199.xml"/></Relationships>
</file>

<file path=ppt/slides/_rels/slide48.xml.rels><?xml version="1.0" encoding="UTF-8" standalone="yes"?>
<Relationships xmlns="http://schemas.openxmlformats.org/package/2006/relationships"><Relationship Id="rId3" Type="http://schemas.openxmlformats.org/officeDocument/2006/relationships/tags" Target="../tags/tag203.xml"/><Relationship Id="rId7" Type="http://schemas.openxmlformats.org/officeDocument/2006/relationships/image" Target="../media/image62.png"/><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slideLayout" Target="../slideLayouts/slideLayout18.xml"/><Relationship Id="rId5" Type="http://schemas.openxmlformats.org/officeDocument/2006/relationships/tags" Target="../tags/tag205.xml"/><Relationship Id="rId4" Type="http://schemas.openxmlformats.org/officeDocument/2006/relationships/tags" Target="../tags/tag204.xml"/></Relationships>
</file>

<file path=ppt/slides/_rels/slide4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208.xml"/><Relationship Id="rId7" Type="http://schemas.openxmlformats.org/officeDocument/2006/relationships/notesSlide" Target="../notesSlides/notesSlide21.xml"/><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slideLayout" Target="../slideLayouts/slideLayout18.xml"/><Relationship Id="rId5" Type="http://schemas.openxmlformats.org/officeDocument/2006/relationships/tags" Target="../tags/tag210.xml"/><Relationship Id="rId4" Type="http://schemas.openxmlformats.org/officeDocument/2006/relationships/tags" Target="../tags/tag209.xml"/></Relationships>
</file>

<file path=ppt/slides/_rels/slide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7.jpeg"/><Relationship Id="rId5" Type="http://schemas.openxmlformats.org/officeDocument/2006/relationships/slideLayout" Target="../slideLayouts/slideLayout18.xml"/><Relationship Id="rId4" Type="http://schemas.openxmlformats.org/officeDocument/2006/relationships/tags" Target="../tags/tag3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11.xml"/></Relationships>
</file>

<file path=ppt/slides/_rels/slide52.xml.rels><?xml version="1.0" encoding="UTF-8" standalone="yes"?>
<Relationships xmlns="http://schemas.openxmlformats.org/package/2006/relationships"><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tags" Target="../tags/tag212.xml"/><Relationship Id="rId5" Type="http://schemas.openxmlformats.org/officeDocument/2006/relationships/slideLayout" Target="../slideLayouts/slideLayout18.xml"/><Relationship Id="rId4" Type="http://schemas.openxmlformats.org/officeDocument/2006/relationships/tags" Target="../tags/tag215.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7.xml"/><Relationship Id="rId1" Type="http://schemas.openxmlformats.org/officeDocument/2006/relationships/tags" Target="../tags/tag216.xml"/></Relationships>
</file>

<file path=ppt/slides/_rels/slide54.xml.rels><?xml version="1.0" encoding="UTF-8" standalone="yes"?>
<Relationships xmlns="http://schemas.openxmlformats.org/package/2006/relationships"><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64.jpeg"/><Relationship Id="rId5" Type="http://schemas.openxmlformats.org/officeDocument/2006/relationships/slideLayout" Target="../slideLayouts/slideLayout18.xml"/><Relationship Id="rId4" Type="http://schemas.openxmlformats.org/officeDocument/2006/relationships/tags" Target="../tags/tag221.xml"/></Relationships>
</file>

<file path=ppt/slides/_rels/slide55.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224.xml"/><Relationship Id="rId7" Type="http://schemas.openxmlformats.org/officeDocument/2006/relationships/slideLayout" Target="../slideLayouts/slideLayout18.xml"/><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tags" Target="../tags/tag227.xml"/><Relationship Id="rId5" Type="http://schemas.openxmlformats.org/officeDocument/2006/relationships/tags" Target="../tags/tag226.xml"/><Relationship Id="rId10" Type="http://schemas.openxmlformats.org/officeDocument/2006/relationships/image" Target="../media/image66.png"/><Relationship Id="rId4" Type="http://schemas.openxmlformats.org/officeDocument/2006/relationships/tags" Target="../tags/tag225.xml"/><Relationship Id="rId9" Type="http://schemas.openxmlformats.org/officeDocument/2006/relationships/image" Target="../media/image65.png"/></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230.xml"/><Relationship Id="rId7" Type="http://schemas.openxmlformats.org/officeDocument/2006/relationships/slideLayout" Target="../slideLayouts/slideLayout18.xml"/><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tags" Target="../tags/tag233.xml"/><Relationship Id="rId5" Type="http://schemas.openxmlformats.org/officeDocument/2006/relationships/tags" Target="../tags/tag232.xml"/><Relationship Id="rId10" Type="http://schemas.openxmlformats.org/officeDocument/2006/relationships/image" Target="../media/image68.png"/><Relationship Id="rId4" Type="http://schemas.openxmlformats.org/officeDocument/2006/relationships/tags" Target="../tags/tag231.xml"/><Relationship Id="rId9" Type="http://schemas.openxmlformats.org/officeDocument/2006/relationships/image" Target="../media/image67.png"/></Relationships>
</file>

<file path=ppt/slides/_rels/slide5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236.xml"/><Relationship Id="rId7" Type="http://schemas.openxmlformats.org/officeDocument/2006/relationships/notesSlide" Target="../notesSlides/notesSlide24.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slideLayout" Target="../slideLayouts/slideLayout20.xml"/><Relationship Id="rId5" Type="http://schemas.openxmlformats.org/officeDocument/2006/relationships/tags" Target="../tags/tag238.xml"/><Relationship Id="rId4" Type="http://schemas.openxmlformats.org/officeDocument/2006/relationships/tags" Target="../tags/tag237.xml"/><Relationship Id="rId9" Type="http://schemas.openxmlformats.org/officeDocument/2006/relationships/image" Target="../media/image70.jpeg"/></Relationships>
</file>

<file path=ppt/slides/_rels/slide58.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241.xml"/><Relationship Id="rId7" Type="http://schemas.openxmlformats.org/officeDocument/2006/relationships/slideLayout" Target="../slideLayouts/slideLayout18.xml"/><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tags" Target="../tags/tag244.xml"/><Relationship Id="rId5" Type="http://schemas.openxmlformats.org/officeDocument/2006/relationships/tags" Target="../tags/tag243.xml"/><Relationship Id="rId4" Type="http://schemas.openxmlformats.org/officeDocument/2006/relationships/tags" Target="../tags/tag242.xml"/><Relationship Id="rId9"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tags" Target="../tags/tag247.xml"/><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notesSlide" Target="../notesSlides/notesSlide26.xml"/><Relationship Id="rId5" Type="http://schemas.openxmlformats.org/officeDocument/2006/relationships/slideLayout" Target="../slideLayouts/slideLayout18.xml"/><Relationship Id="rId4" Type="http://schemas.openxmlformats.org/officeDocument/2006/relationships/tags" Target="../tags/tag24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60.xml.rels><?xml version="1.0" encoding="UTF-8" standalone="yes"?>
<Relationships xmlns="http://schemas.openxmlformats.org/package/2006/relationships"><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 Id="rId6" Type="http://schemas.openxmlformats.org/officeDocument/2006/relationships/image" Target="../media/image72.png"/><Relationship Id="rId5" Type="http://schemas.openxmlformats.org/officeDocument/2006/relationships/slideLayout" Target="../slideLayouts/slideLayout18.xml"/><Relationship Id="rId4" Type="http://schemas.openxmlformats.org/officeDocument/2006/relationships/tags" Target="../tags/tag252.xml"/></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27.xml"/><Relationship Id="rId3" Type="http://schemas.openxmlformats.org/officeDocument/2006/relationships/tags" Target="../tags/tag255.xml"/><Relationship Id="rId7" Type="http://schemas.openxmlformats.org/officeDocument/2006/relationships/slideLayout" Target="../slideLayouts/slideLayout18.xml"/><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tags" Target="../tags/tag258.xml"/><Relationship Id="rId5" Type="http://schemas.openxmlformats.org/officeDocument/2006/relationships/tags" Target="../tags/tag257.xml"/><Relationship Id="rId10" Type="http://schemas.openxmlformats.org/officeDocument/2006/relationships/image" Target="../media/image74.jpeg"/><Relationship Id="rId4" Type="http://schemas.openxmlformats.org/officeDocument/2006/relationships/tags" Target="../tags/tag256.xml"/><Relationship Id="rId9" Type="http://schemas.openxmlformats.org/officeDocument/2006/relationships/image" Target="../media/image73.png"/></Relationships>
</file>

<file path=ppt/slides/_rels/slide6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261.xml"/><Relationship Id="rId7" Type="http://schemas.openxmlformats.org/officeDocument/2006/relationships/hyperlink" Target="http://en.wikipedia.org/wiki/Image:LCD_subpixel_(en).png" TargetMode="Externa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slideLayout" Target="../slideLayouts/slideLayout18.xml"/><Relationship Id="rId5" Type="http://schemas.openxmlformats.org/officeDocument/2006/relationships/tags" Target="../tags/tag263.xml"/><Relationship Id="rId4" Type="http://schemas.openxmlformats.org/officeDocument/2006/relationships/tags" Target="../tags/tag262.xml"/></Relationships>
</file>

<file path=ppt/slides/_rels/slide63.xml.rels><?xml version="1.0" encoding="UTF-8" standalone="yes"?>
<Relationships xmlns="http://schemas.openxmlformats.org/package/2006/relationships"><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tags" Target="../tags/tag264.xml"/><Relationship Id="rId5" Type="http://schemas.openxmlformats.org/officeDocument/2006/relationships/slideLayout" Target="../slideLayouts/slideLayout18.xml"/><Relationship Id="rId4" Type="http://schemas.openxmlformats.org/officeDocument/2006/relationships/tags" Target="../tags/tag267.xml"/></Relationships>
</file>

<file path=ppt/slides/_rels/slide6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70.xml"/><Relationship Id="rId7" Type="http://schemas.openxmlformats.org/officeDocument/2006/relationships/tags" Target="../tags/tag274.xml"/><Relationship Id="rId2" Type="http://schemas.openxmlformats.org/officeDocument/2006/relationships/tags" Target="../tags/tag269.xml"/><Relationship Id="rId1" Type="http://schemas.openxmlformats.org/officeDocument/2006/relationships/tags" Target="../tags/tag268.xml"/><Relationship Id="rId6" Type="http://schemas.openxmlformats.org/officeDocument/2006/relationships/tags" Target="../tags/tag273.xml"/><Relationship Id="rId5" Type="http://schemas.openxmlformats.org/officeDocument/2006/relationships/tags" Target="../tags/tag272.xml"/><Relationship Id="rId4" Type="http://schemas.openxmlformats.org/officeDocument/2006/relationships/tags" Target="../tags/tag271.xml"/></Relationships>
</file>

<file path=ppt/slides/_rels/slide65.xml.rels><?xml version="1.0" encoding="UTF-8" standalone="yes"?>
<Relationships xmlns="http://schemas.openxmlformats.org/package/2006/relationships"><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hyperlink" Target="https://www.elprocus.com/direct-memory-access-dma-in-computer-architecture/" TargetMode="External"/><Relationship Id="rId5" Type="http://schemas.openxmlformats.org/officeDocument/2006/relationships/slideLayout" Target="../slideLayouts/slideLayout18.xml"/><Relationship Id="rId4" Type="http://schemas.openxmlformats.org/officeDocument/2006/relationships/tags" Target="../tags/tag278.xml"/></Relationships>
</file>

<file path=ppt/slides/_rels/slide6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281.xml"/><Relationship Id="rId7" Type="http://schemas.openxmlformats.org/officeDocument/2006/relationships/notesSlide" Target="../notesSlides/notesSlide28.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slideLayout" Target="../slideLayouts/slideLayout18.xml"/><Relationship Id="rId5" Type="http://schemas.openxmlformats.org/officeDocument/2006/relationships/tags" Target="../tags/tag283.xml"/><Relationship Id="rId4" Type="http://schemas.openxmlformats.org/officeDocument/2006/relationships/tags" Target="../tags/tag282.xml"/></Relationships>
</file>

<file path=ppt/slides/_rels/slide67.xml.rels><?xml version="1.0" encoding="UTF-8" standalone="yes"?>
<Relationships xmlns="http://schemas.openxmlformats.org/package/2006/relationships"><Relationship Id="rId8" Type="http://schemas.openxmlformats.org/officeDocument/2006/relationships/notesSlide" Target="../notesSlides/notesSlide29.xml"/><Relationship Id="rId3" Type="http://schemas.openxmlformats.org/officeDocument/2006/relationships/tags" Target="../tags/tag286.xml"/><Relationship Id="rId7" Type="http://schemas.openxmlformats.org/officeDocument/2006/relationships/slideLayout" Target="../slideLayouts/slideLayout18.xml"/><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tags" Target="../tags/tag289.xml"/><Relationship Id="rId11" Type="http://schemas.openxmlformats.org/officeDocument/2006/relationships/image" Target="../media/image79.png"/><Relationship Id="rId5" Type="http://schemas.openxmlformats.org/officeDocument/2006/relationships/tags" Target="../tags/tag288.xml"/><Relationship Id="rId10" Type="http://schemas.openxmlformats.org/officeDocument/2006/relationships/image" Target="../media/image78.png"/><Relationship Id="rId4" Type="http://schemas.openxmlformats.org/officeDocument/2006/relationships/tags" Target="../tags/tag287.xml"/><Relationship Id="rId9" Type="http://schemas.openxmlformats.org/officeDocument/2006/relationships/image" Target="../media/image77.png"/></Relationships>
</file>

<file path=ppt/slides/_rels/slide68.xml.rels><?xml version="1.0" encoding="UTF-8" standalone="yes"?>
<Relationships xmlns="http://schemas.openxmlformats.org/package/2006/relationships"><Relationship Id="rId3" Type="http://schemas.openxmlformats.org/officeDocument/2006/relationships/tags" Target="../tags/tag292.xml"/><Relationship Id="rId7" Type="http://schemas.openxmlformats.org/officeDocument/2006/relationships/image" Target="../media/image80.png"/><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slideLayout" Target="../slideLayouts/slideLayout18.xml"/><Relationship Id="rId5" Type="http://schemas.openxmlformats.org/officeDocument/2006/relationships/tags" Target="../tags/tag294.xml"/><Relationship Id="rId4" Type="http://schemas.openxmlformats.org/officeDocument/2006/relationships/tags" Target="../tags/tag293.xml"/></Relationships>
</file>

<file path=ppt/slides/_rels/slide6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97.xml"/><Relationship Id="rId7" Type="http://schemas.openxmlformats.org/officeDocument/2006/relationships/tags" Target="../tags/tag301.xml"/><Relationship Id="rId2" Type="http://schemas.openxmlformats.org/officeDocument/2006/relationships/tags" Target="../tags/tag296.xml"/><Relationship Id="rId1" Type="http://schemas.openxmlformats.org/officeDocument/2006/relationships/tags" Target="../tags/tag295.xml"/><Relationship Id="rId6" Type="http://schemas.openxmlformats.org/officeDocument/2006/relationships/tags" Target="../tags/tag300.xml"/><Relationship Id="rId11" Type="http://schemas.openxmlformats.org/officeDocument/2006/relationships/image" Target="../media/image83.png"/><Relationship Id="rId5" Type="http://schemas.openxmlformats.org/officeDocument/2006/relationships/tags" Target="../tags/tag299.xml"/><Relationship Id="rId10" Type="http://schemas.openxmlformats.org/officeDocument/2006/relationships/image" Target="../media/image82.png"/><Relationship Id="rId4" Type="http://schemas.openxmlformats.org/officeDocument/2006/relationships/tags" Target="../tags/tag298.xml"/><Relationship Id="rId9" Type="http://schemas.openxmlformats.org/officeDocument/2006/relationships/image" Target="../media/image81.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41.xml"/><Relationship Id="rId7" Type="http://schemas.openxmlformats.org/officeDocument/2006/relationships/notesSlide" Target="../notesSlides/notesSlide2.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18.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image" Target="../media/image19.jpeg"/></Relationships>
</file>

<file path=ppt/slides/_rels/slide70.xml.rels><?xml version="1.0" encoding="UTF-8" standalone="yes"?>
<Relationships xmlns="http://schemas.openxmlformats.org/package/2006/relationships"><Relationship Id="rId3" Type="http://schemas.openxmlformats.org/officeDocument/2006/relationships/tags" Target="../tags/tag304.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84.png"/><Relationship Id="rId5" Type="http://schemas.openxmlformats.org/officeDocument/2006/relationships/slideLayout" Target="../slideLayouts/slideLayout18.xml"/><Relationship Id="rId4" Type="http://schemas.openxmlformats.org/officeDocument/2006/relationships/tags" Target="../tags/tag305.xml"/></Relationships>
</file>

<file path=ppt/slides/_rels/slide71.xml.rels><?xml version="1.0" encoding="UTF-8" standalone="yes"?>
<Relationships xmlns="http://schemas.openxmlformats.org/package/2006/relationships"><Relationship Id="rId3" Type="http://schemas.openxmlformats.org/officeDocument/2006/relationships/tags" Target="../tags/tag308.xml"/><Relationship Id="rId2" Type="http://schemas.openxmlformats.org/officeDocument/2006/relationships/tags" Target="../tags/tag307.xml"/><Relationship Id="rId1" Type="http://schemas.openxmlformats.org/officeDocument/2006/relationships/tags" Target="../tags/tag306.xml"/><Relationship Id="rId5" Type="http://schemas.openxmlformats.org/officeDocument/2006/relationships/slideLayout" Target="../slideLayouts/slideLayout18.xml"/><Relationship Id="rId4" Type="http://schemas.openxmlformats.org/officeDocument/2006/relationships/tags" Target="../tags/tag309.xml"/></Relationships>
</file>

<file path=ppt/slides/_rels/slide72.xml.rels><?xml version="1.0" encoding="UTF-8" standalone="yes"?>
<Relationships xmlns="http://schemas.openxmlformats.org/package/2006/relationships"><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tags" Target="../tags/tag310.xml"/><Relationship Id="rId5" Type="http://schemas.openxmlformats.org/officeDocument/2006/relationships/slideLayout" Target="../slideLayouts/slideLayout18.xml"/><Relationship Id="rId4" Type="http://schemas.openxmlformats.org/officeDocument/2006/relationships/tags" Target="../tags/tag313.xml"/></Relationships>
</file>

<file path=ppt/slides/_rels/slide73.xml.rels><?xml version="1.0" encoding="UTF-8" standalone="yes"?>
<Relationships xmlns="http://schemas.openxmlformats.org/package/2006/relationships"><Relationship Id="rId3" Type="http://schemas.openxmlformats.org/officeDocument/2006/relationships/tags" Target="../tags/tag316.xml"/><Relationship Id="rId7" Type="http://schemas.openxmlformats.org/officeDocument/2006/relationships/image" Target="../media/image85.png"/><Relationship Id="rId2" Type="http://schemas.openxmlformats.org/officeDocument/2006/relationships/tags" Target="../tags/tag315.xml"/><Relationship Id="rId1" Type="http://schemas.openxmlformats.org/officeDocument/2006/relationships/tags" Target="../tags/tag314.xml"/><Relationship Id="rId6" Type="http://schemas.openxmlformats.org/officeDocument/2006/relationships/slideLayout" Target="../slideLayouts/slideLayout18.xml"/><Relationship Id="rId5" Type="http://schemas.openxmlformats.org/officeDocument/2006/relationships/tags" Target="../tags/tag318.xml"/><Relationship Id="rId4" Type="http://schemas.openxmlformats.org/officeDocument/2006/relationships/tags" Target="../tags/tag317.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19.xml"/></Relationships>
</file>

<file path=ppt/slides/_rels/slide75.xml.rels><?xml version="1.0" encoding="UTF-8" standalone="yes"?>
<Relationships xmlns="http://schemas.openxmlformats.org/package/2006/relationships"><Relationship Id="rId3" Type="http://schemas.openxmlformats.org/officeDocument/2006/relationships/tags" Target="../tags/tag322.xml"/><Relationship Id="rId7" Type="http://schemas.openxmlformats.org/officeDocument/2006/relationships/image" Target="../media/image86.png"/><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slideLayout" Target="../slideLayouts/slideLayout18.xml"/><Relationship Id="rId5" Type="http://schemas.openxmlformats.org/officeDocument/2006/relationships/tags" Target="../tags/tag324.xml"/><Relationship Id="rId4" Type="http://schemas.openxmlformats.org/officeDocument/2006/relationships/tags" Target="../tags/tag323.xml"/></Relationships>
</file>

<file path=ppt/slides/_rels/slide76.xml.rels><?xml version="1.0" encoding="UTF-8" standalone="yes"?>
<Relationships xmlns="http://schemas.openxmlformats.org/package/2006/relationships"><Relationship Id="rId3" Type="http://schemas.openxmlformats.org/officeDocument/2006/relationships/tags" Target="../tags/tag327.xml"/><Relationship Id="rId2" Type="http://schemas.openxmlformats.org/officeDocument/2006/relationships/tags" Target="../tags/tag326.xml"/><Relationship Id="rId1" Type="http://schemas.openxmlformats.org/officeDocument/2006/relationships/tags" Target="../tags/tag325.xml"/><Relationship Id="rId5" Type="http://schemas.openxmlformats.org/officeDocument/2006/relationships/slideLayout" Target="../slideLayouts/slideLayout18.xml"/><Relationship Id="rId4" Type="http://schemas.openxmlformats.org/officeDocument/2006/relationships/tags" Target="../tags/tag328.xml"/></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31.xml"/><Relationship Id="rId7" Type="http://schemas.openxmlformats.org/officeDocument/2006/relationships/tags" Target="../tags/tag335.xml"/><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tags" Target="../tags/tag334.xml"/><Relationship Id="rId11" Type="http://schemas.openxmlformats.org/officeDocument/2006/relationships/image" Target="../media/image89.png"/><Relationship Id="rId5" Type="http://schemas.openxmlformats.org/officeDocument/2006/relationships/tags" Target="../tags/tag333.xml"/><Relationship Id="rId10" Type="http://schemas.openxmlformats.org/officeDocument/2006/relationships/image" Target="../media/image88.png"/><Relationship Id="rId4" Type="http://schemas.openxmlformats.org/officeDocument/2006/relationships/tags" Target="../tags/tag332.xml"/><Relationship Id="rId9" Type="http://schemas.openxmlformats.org/officeDocument/2006/relationships/image" Target="../media/image87.jpeg"/></Relationships>
</file>

<file path=ppt/slides/_rels/slide78.xml.rels><?xml version="1.0" encoding="UTF-8" standalone="yes"?>
<Relationships xmlns="http://schemas.openxmlformats.org/package/2006/relationships"><Relationship Id="rId3" Type="http://schemas.openxmlformats.org/officeDocument/2006/relationships/tags" Target="../tags/tag338.xml"/><Relationship Id="rId2" Type="http://schemas.openxmlformats.org/officeDocument/2006/relationships/tags" Target="../tags/tag337.xml"/><Relationship Id="rId1" Type="http://schemas.openxmlformats.org/officeDocument/2006/relationships/tags" Target="../tags/tag336.xml"/><Relationship Id="rId5" Type="http://schemas.openxmlformats.org/officeDocument/2006/relationships/slideLayout" Target="../slideLayouts/slideLayout18.xml"/><Relationship Id="rId4" Type="http://schemas.openxmlformats.org/officeDocument/2006/relationships/tags" Target="../tags/tag339.xml"/></Relationships>
</file>

<file path=ppt/slides/_rels/slide79.xml.rels><?xml version="1.0" encoding="UTF-8" standalone="yes"?>
<Relationships xmlns="http://schemas.openxmlformats.org/package/2006/relationships"><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tags" Target="../tags/tag340.xml"/><Relationship Id="rId5" Type="http://schemas.openxmlformats.org/officeDocument/2006/relationships/slideLayout" Target="../slideLayouts/slideLayout18.xml"/><Relationship Id="rId4" Type="http://schemas.openxmlformats.org/officeDocument/2006/relationships/tags" Target="../tags/tag343.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hyperlink" Target="https://www.tomshardware.com/reviews/ram-random-access-memory-definition,5757.html" TargetMode="External"/><Relationship Id="rId5" Type="http://schemas.openxmlformats.org/officeDocument/2006/relationships/hyperlink" Target="https://www.tomshardware.com/reviews/motherboard-definition,5749.html" TargetMode="External"/><Relationship Id="rId4" Type="http://schemas.openxmlformats.org/officeDocument/2006/relationships/hyperlink" Target="https://go.redirectingat.com/?id=92X1584492&amp;xcust=tomshardware_no_6356219282305255000&amp;xs=1&amp;url=https%3A%2F%2Fwww.asus.com%2Fus%2FMotherboards%2FPRIME-X470-PRO%2F&amp;sref=https%3A%2F%2Fwww.tomshardware.com%2Freviews%2Fmotherboard-parts-explained%2C5669.html" TargetMode="Externa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346.xml"/><Relationship Id="rId7" Type="http://schemas.openxmlformats.org/officeDocument/2006/relationships/slideLayout" Target="../slideLayouts/slideLayout18.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tags" Target="../tags/tag349.xml"/><Relationship Id="rId5" Type="http://schemas.openxmlformats.org/officeDocument/2006/relationships/tags" Target="../tags/tag348.xml"/><Relationship Id="rId10" Type="http://schemas.openxmlformats.org/officeDocument/2006/relationships/image" Target="../media/image91.png"/><Relationship Id="rId4" Type="http://schemas.openxmlformats.org/officeDocument/2006/relationships/tags" Target="../tags/tag347.xml"/><Relationship Id="rId9" Type="http://schemas.openxmlformats.org/officeDocument/2006/relationships/image" Target="../media/image90.wmf"/></Relationships>
</file>

<file path=ppt/slides/_rels/slide81.xml.rels><?xml version="1.0" encoding="UTF-8" standalone="yes"?>
<Relationships xmlns="http://schemas.openxmlformats.org/package/2006/relationships"><Relationship Id="rId3" Type="http://schemas.openxmlformats.org/officeDocument/2006/relationships/tags" Target="../tags/tag352.xml"/><Relationship Id="rId2" Type="http://schemas.openxmlformats.org/officeDocument/2006/relationships/tags" Target="../tags/tag351.xml"/><Relationship Id="rId1" Type="http://schemas.openxmlformats.org/officeDocument/2006/relationships/tags" Target="../tags/tag350.xml"/><Relationship Id="rId5" Type="http://schemas.openxmlformats.org/officeDocument/2006/relationships/slideLayout" Target="../slideLayouts/slideLayout18.xml"/><Relationship Id="rId4" Type="http://schemas.openxmlformats.org/officeDocument/2006/relationships/tags" Target="../tags/tag353.xml"/></Relationships>
</file>

<file path=ppt/slides/_rels/slide82.xml.rels><?xml version="1.0" encoding="UTF-8" standalone="yes"?>
<Relationships xmlns="http://schemas.openxmlformats.org/package/2006/relationships"><Relationship Id="rId13" Type="http://schemas.openxmlformats.org/officeDocument/2006/relationships/tags" Target="../tags/tag366.xml"/><Relationship Id="rId18" Type="http://schemas.openxmlformats.org/officeDocument/2006/relationships/tags" Target="../tags/tag371.xml"/><Relationship Id="rId26" Type="http://schemas.openxmlformats.org/officeDocument/2006/relationships/tags" Target="../tags/tag379.xml"/><Relationship Id="rId3" Type="http://schemas.openxmlformats.org/officeDocument/2006/relationships/tags" Target="../tags/tag356.xml"/><Relationship Id="rId21" Type="http://schemas.openxmlformats.org/officeDocument/2006/relationships/tags" Target="../tags/tag374.xml"/><Relationship Id="rId34" Type="http://schemas.openxmlformats.org/officeDocument/2006/relationships/image" Target="../media/image96.wmf"/><Relationship Id="rId7" Type="http://schemas.openxmlformats.org/officeDocument/2006/relationships/tags" Target="../tags/tag360.xml"/><Relationship Id="rId12" Type="http://schemas.openxmlformats.org/officeDocument/2006/relationships/tags" Target="../tags/tag365.xml"/><Relationship Id="rId17" Type="http://schemas.openxmlformats.org/officeDocument/2006/relationships/tags" Target="../tags/tag370.xml"/><Relationship Id="rId25" Type="http://schemas.openxmlformats.org/officeDocument/2006/relationships/tags" Target="../tags/tag378.xml"/><Relationship Id="rId33" Type="http://schemas.openxmlformats.org/officeDocument/2006/relationships/image" Target="../media/image95.wmf"/><Relationship Id="rId2" Type="http://schemas.openxmlformats.org/officeDocument/2006/relationships/tags" Target="../tags/tag355.xml"/><Relationship Id="rId16" Type="http://schemas.openxmlformats.org/officeDocument/2006/relationships/tags" Target="../tags/tag369.xml"/><Relationship Id="rId20" Type="http://schemas.openxmlformats.org/officeDocument/2006/relationships/tags" Target="../tags/tag373.xml"/><Relationship Id="rId29" Type="http://schemas.openxmlformats.org/officeDocument/2006/relationships/slideLayout" Target="../slideLayouts/slideLayout18.xml"/><Relationship Id="rId1" Type="http://schemas.openxmlformats.org/officeDocument/2006/relationships/tags" Target="../tags/tag354.xml"/><Relationship Id="rId6" Type="http://schemas.openxmlformats.org/officeDocument/2006/relationships/tags" Target="../tags/tag359.xml"/><Relationship Id="rId11" Type="http://schemas.openxmlformats.org/officeDocument/2006/relationships/tags" Target="../tags/tag364.xml"/><Relationship Id="rId24" Type="http://schemas.openxmlformats.org/officeDocument/2006/relationships/tags" Target="../tags/tag377.xml"/><Relationship Id="rId32" Type="http://schemas.openxmlformats.org/officeDocument/2006/relationships/image" Target="../media/image94.wmf"/><Relationship Id="rId5" Type="http://schemas.openxmlformats.org/officeDocument/2006/relationships/tags" Target="../tags/tag358.xml"/><Relationship Id="rId15" Type="http://schemas.openxmlformats.org/officeDocument/2006/relationships/tags" Target="../tags/tag368.xml"/><Relationship Id="rId23" Type="http://schemas.openxmlformats.org/officeDocument/2006/relationships/tags" Target="../tags/tag376.xml"/><Relationship Id="rId28" Type="http://schemas.openxmlformats.org/officeDocument/2006/relationships/tags" Target="../tags/tag381.xml"/><Relationship Id="rId36" Type="http://schemas.openxmlformats.org/officeDocument/2006/relationships/image" Target="../media/image98.png"/><Relationship Id="rId10" Type="http://schemas.openxmlformats.org/officeDocument/2006/relationships/tags" Target="../tags/tag363.xml"/><Relationship Id="rId19" Type="http://schemas.openxmlformats.org/officeDocument/2006/relationships/tags" Target="../tags/tag372.xml"/><Relationship Id="rId31" Type="http://schemas.openxmlformats.org/officeDocument/2006/relationships/image" Target="../media/image93.gif"/><Relationship Id="rId4" Type="http://schemas.openxmlformats.org/officeDocument/2006/relationships/tags" Target="../tags/tag357.xml"/><Relationship Id="rId9" Type="http://schemas.openxmlformats.org/officeDocument/2006/relationships/tags" Target="../tags/tag362.xml"/><Relationship Id="rId14" Type="http://schemas.openxmlformats.org/officeDocument/2006/relationships/tags" Target="../tags/tag367.xml"/><Relationship Id="rId22" Type="http://schemas.openxmlformats.org/officeDocument/2006/relationships/tags" Target="../tags/tag375.xml"/><Relationship Id="rId27" Type="http://schemas.openxmlformats.org/officeDocument/2006/relationships/tags" Target="../tags/tag380.xml"/><Relationship Id="rId30" Type="http://schemas.openxmlformats.org/officeDocument/2006/relationships/image" Target="../media/image92.png"/><Relationship Id="rId35" Type="http://schemas.openxmlformats.org/officeDocument/2006/relationships/image" Target="../media/image97.wmf"/><Relationship Id="rId8" Type="http://schemas.openxmlformats.org/officeDocument/2006/relationships/tags" Target="../tags/tag361.xml"/></Relationships>
</file>

<file path=ppt/slides/_rels/slide83.xml.rels><?xml version="1.0" encoding="UTF-8" standalone="yes"?>
<Relationships xmlns="http://schemas.openxmlformats.org/package/2006/relationships"><Relationship Id="rId3" Type="http://schemas.openxmlformats.org/officeDocument/2006/relationships/tags" Target="../tags/tag384.xml"/><Relationship Id="rId7" Type="http://schemas.openxmlformats.org/officeDocument/2006/relationships/image" Target="../media/image99.png"/><Relationship Id="rId2" Type="http://schemas.openxmlformats.org/officeDocument/2006/relationships/tags" Target="../tags/tag383.xml"/><Relationship Id="rId1" Type="http://schemas.openxmlformats.org/officeDocument/2006/relationships/tags" Target="../tags/tag382.xml"/><Relationship Id="rId6" Type="http://schemas.openxmlformats.org/officeDocument/2006/relationships/notesSlide" Target="../notesSlides/notesSlide30.xml"/><Relationship Id="rId5" Type="http://schemas.openxmlformats.org/officeDocument/2006/relationships/slideLayout" Target="../slideLayouts/slideLayout18.xml"/><Relationship Id="rId4" Type="http://schemas.openxmlformats.org/officeDocument/2006/relationships/tags" Target="../tags/tag385.xml"/></Relationships>
</file>

<file path=ppt/slides/_rels/slide84.xml.rels><?xml version="1.0" encoding="UTF-8" standalone="yes"?>
<Relationships xmlns="http://schemas.openxmlformats.org/package/2006/relationships"><Relationship Id="rId3" Type="http://schemas.openxmlformats.org/officeDocument/2006/relationships/tags" Target="../tags/tag388.xml"/><Relationship Id="rId2" Type="http://schemas.openxmlformats.org/officeDocument/2006/relationships/tags" Target="../tags/tag387.xml"/><Relationship Id="rId1" Type="http://schemas.openxmlformats.org/officeDocument/2006/relationships/tags" Target="../tags/tag386.xml"/><Relationship Id="rId6" Type="http://schemas.openxmlformats.org/officeDocument/2006/relationships/image" Target="../media/image100.png"/><Relationship Id="rId5" Type="http://schemas.openxmlformats.org/officeDocument/2006/relationships/slideLayout" Target="../slideLayouts/slideLayout18.xml"/><Relationship Id="rId4" Type="http://schemas.openxmlformats.org/officeDocument/2006/relationships/tags" Target="../tags/tag389.xml"/></Relationships>
</file>

<file path=ppt/slides/_rels/slide85.xml.rels><?xml version="1.0" encoding="UTF-8" standalone="yes"?>
<Relationships xmlns="http://schemas.openxmlformats.org/package/2006/relationships"><Relationship Id="rId3" Type="http://schemas.openxmlformats.org/officeDocument/2006/relationships/tags" Target="../tags/tag392.xml"/><Relationship Id="rId2" Type="http://schemas.openxmlformats.org/officeDocument/2006/relationships/tags" Target="../tags/tag391.xml"/><Relationship Id="rId1" Type="http://schemas.openxmlformats.org/officeDocument/2006/relationships/tags" Target="../tags/tag390.xml"/><Relationship Id="rId6" Type="http://schemas.openxmlformats.org/officeDocument/2006/relationships/image" Target="../media/image101.jpeg"/><Relationship Id="rId5" Type="http://schemas.openxmlformats.org/officeDocument/2006/relationships/slideLayout" Target="../slideLayouts/slideLayout18.xml"/><Relationship Id="rId4" Type="http://schemas.openxmlformats.org/officeDocument/2006/relationships/tags" Target="../tags/tag393.xml"/></Relationships>
</file>

<file path=ppt/slides/_rels/slide86.xml.rels><?xml version="1.0" encoding="UTF-8" standalone="yes"?>
<Relationships xmlns="http://schemas.openxmlformats.org/package/2006/relationships"><Relationship Id="rId8" Type="http://schemas.openxmlformats.org/officeDocument/2006/relationships/notesSlide" Target="../notesSlides/notesSlide31.xml"/><Relationship Id="rId3" Type="http://schemas.openxmlformats.org/officeDocument/2006/relationships/tags" Target="../tags/tag396.xml"/><Relationship Id="rId7" Type="http://schemas.openxmlformats.org/officeDocument/2006/relationships/slideLayout" Target="../slideLayouts/slideLayout21.xml"/><Relationship Id="rId2" Type="http://schemas.openxmlformats.org/officeDocument/2006/relationships/tags" Target="../tags/tag395.xml"/><Relationship Id="rId1" Type="http://schemas.openxmlformats.org/officeDocument/2006/relationships/tags" Target="../tags/tag394.xml"/><Relationship Id="rId6" Type="http://schemas.openxmlformats.org/officeDocument/2006/relationships/tags" Target="../tags/tag399.xml"/><Relationship Id="rId5" Type="http://schemas.openxmlformats.org/officeDocument/2006/relationships/tags" Target="../tags/tag398.xml"/><Relationship Id="rId10" Type="http://schemas.openxmlformats.org/officeDocument/2006/relationships/image" Target="../media/image103.png"/><Relationship Id="rId4" Type="http://schemas.openxmlformats.org/officeDocument/2006/relationships/tags" Target="../tags/tag397.xml"/><Relationship Id="rId9" Type="http://schemas.openxmlformats.org/officeDocument/2006/relationships/image" Target="../media/image102.jpeg"/></Relationships>
</file>

<file path=ppt/slides/_rels/slide87.xml.rels><?xml version="1.0" encoding="UTF-8" standalone="yes"?>
<Relationships xmlns="http://schemas.openxmlformats.org/package/2006/relationships"><Relationship Id="rId8" Type="http://schemas.openxmlformats.org/officeDocument/2006/relationships/notesSlide" Target="../notesSlides/notesSlide32.xml"/><Relationship Id="rId3" Type="http://schemas.openxmlformats.org/officeDocument/2006/relationships/tags" Target="../tags/tag402.xml"/><Relationship Id="rId7" Type="http://schemas.openxmlformats.org/officeDocument/2006/relationships/slideLayout" Target="../slideLayouts/slideLayout21.xml"/><Relationship Id="rId2" Type="http://schemas.openxmlformats.org/officeDocument/2006/relationships/tags" Target="../tags/tag401.xml"/><Relationship Id="rId1" Type="http://schemas.openxmlformats.org/officeDocument/2006/relationships/tags" Target="../tags/tag400.xml"/><Relationship Id="rId6" Type="http://schemas.openxmlformats.org/officeDocument/2006/relationships/tags" Target="../tags/tag405.xml"/><Relationship Id="rId11" Type="http://schemas.openxmlformats.org/officeDocument/2006/relationships/image" Target="../media/image105.jpeg"/><Relationship Id="rId5" Type="http://schemas.openxmlformats.org/officeDocument/2006/relationships/tags" Target="../tags/tag404.xml"/><Relationship Id="rId10" Type="http://schemas.openxmlformats.org/officeDocument/2006/relationships/image" Target="../media/image104.jpeg"/><Relationship Id="rId4" Type="http://schemas.openxmlformats.org/officeDocument/2006/relationships/tags" Target="../tags/tag403.xml"/><Relationship Id="rId9" Type="http://schemas.openxmlformats.org/officeDocument/2006/relationships/audio" Target="../media/audio1.wav"/></Relationships>
</file>

<file path=ppt/slides/_rels/slide88.xml.rels><?xml version="1.0" encoding="UTF-8" standalone="yes"?>
<Relationships xmlns="http://schemas.openxmlformats.org/package/2006/relationships"><Relationship Id="rId8" Type="http://schemas.openxmlformats.org/officeDocument/2006/relationships/tags" Target="../tags/tag413.xml"/><Relationship Id="rId13" Type="http://schemas.openxmlformats.org/officeDocument/2006/relationships/image" Target="../media/image108.png"/><Relationship Id="rId3" Type="http://schemas.openxmlformats.org/officeDocument/2006/relationships/tags" Target="../tags/tag408.xml"/><Relationship Id="rId7" Type="http://schemas.openxmlformats.org/officeDocument/2006/relationships/tags" Target="../tags/tag412.xml"/><Relationship Id="rId12" Type="http://schemas.openxmlformats.org/officeDocument/2006/relationships/image" Target="../media/image107.jpeg"/><Relationship Id="rId2" Type="http://schemas.openxmlformats.org/officeDocument/2006/relationships/tags" Target="../tags/tag407.xml"/><Relationship Id="rId1" Type="http://schemas.openxmlformats.org/officeDocument/2006/relationships/tags" Target="../tags/tag406.xml"/><Relationship Id="rId6" Type="http://schemas.openxmlformats.org/officeDocument/2006/relationships/tags" Target="../tags/tag411.xml"/><Relationship Id="rId11" Type="http://schemas.openxmlformats.org/officeDocument/2006/relationships/image" Target="../media/image106.jpeg"/><Relationship Id="rId5" Type="http://schemas.openxmlformats.org/officeDocument/2006/relationships/tags" Target="../tags/tag410.xml"/><Relationship Id="rId10" Type="http://schemas.openxmlformats.org/officeDocument/2006/relationships/notesSlide" Target="../notesSlides/notesSlide33.xml"/><Relationship Id="rId4" Type="http://schemas.openxmlformats.org/officeDocument/2006/relationships/tags" Target="../tags/tag409.xml"/><Relationship Id="rId9"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8" Type="http://schemas.openxmlformats.org/officeDocument/2006/relationships/tags" Target="../tags/tag421.xml"/><Relationship Id="rId13" Type="http://schemas.openxmlformats.org/officeDocument/2006/relationships/tags" Target="../tags/tag426.xml"/><Relationship Id="rId18" Type="http://schemas.openxmlformats.org/officeDocument/2006/relationships/tags" Target="../tags/tag431.xml"/><Relationship Id="rId26" Type="http://schemas.openxmlformats.org/officeDocument/2006/relationships/notesSlide" Target="../notesSlides/notesSlide34.xml"/><Relationship Id="rId3" Type="http://schemas.openxmlformats.org/officeDocument/2006/relationships/tags" Target="../tags/tag416.xml"/><Relationship Id="rId21" Type="http://schemas.openxmlformats.org/officeDocument/2006/relationships/tags" Target="../tags/tag434.xml"/><Relationship Id="rId7" Type="http://schemas.openxmlformats.org/officeDocument/2006/relationships/tags" Target="../tags/tag420.xml"/><Relationship Id="rId12" Type="http://schemas.openxmlformats.org/officeDocument/2006/relationships/tags" Target="../tags/tag425.xml"/><Relationship Id="rId17" Type="http://schemas.openxmlformats.org/officeDocument/2006/relationships/tags" Target="../tags/tag430.xml"/><Relationship Id="rId25" Type="http://schemas.openxmlformats.org/officeDocument/2006/relationships/slideLayout" Target="../slideLayouts/slideLayout23.xml"/><Relationship Id="rId2" Type="http://schemas.openxmlformats.org/officeDocument/2006/relationships/tags" Target="../tags/tag415.xml"/><Relationship Id="rId16" Type="http://schemas.openxmlformats.org/officeDocument/2006/relationships/tags" Target="../tags/tag429.xml"/><Relationship Id="rId20" Type="http://schemas.openxmlformats.org/officeDocument/2006/relationships/tags" Target="../tags/tag433.xml"/><Relationship Id="rId1" Type="http://schemas.openxmlformats.org/officeDocument/2006/relationships/tags" Target="../tags/tag414.xml"/><Relationship Id="rId6" Type="http://schemas.openxmlformats.org/officeDocument/2006/relationships/tags" Target="../tags/tag419.xml"/><Relationship Id="rId11" Type="http://schemas.openxmlformats.org/officeDocument/2006/relationships/tags" Target="../tags/tag424.xml"/><Relationship Id="rId24" Type="http://schemas.openxmlformats.org/officeDocument/2006/relationships/tags" Target="../tags/tag437.xml"/><Relationship Id="rId5" Type="http://schemas.openxmlformats.org/officeDocument/2006/relationships/tags" Target="../tags/tag418.xml"/><Relationship Id="rId15" Type="http://schemas.openxmlformats.org/officeDocument/2006/relationships/tags" Target="../tags/tag428.xml"/><Relationship Id="rId23" Type="http://schemas.openxmlformats.org/officeDocument/2006/relationships/tags" Target="../tags/tag436.xml"/><Relationship Id="rId10" Type="http://schemas.openxmlformats.org/officeDocument/2006/relationships/tags" Target="../tags/tag423.xml"/><Relationship Id="rId19" Type="http://schemas.openxmlformats.org/officeDocument/2006/relationships/tags" Target="../tags/tag432.xml"/><Relationship Id="rId4" Type="http://schemas.openxmlformats.org/officeDocument/2006/relationships/tags" Target="../tags/tag417.xml"/><Relationship Id="rId9" Type="http://schemas.openxmlformats.org/officeDocument/2006/relationships/tags" Target="../tags/tag422.xml"/><Relationship Id="rId14" Type="http://schemas.openxmlformats.org/officeDocument/2006/relationships/tags" Target="../tags/tag427.xml"/><Relationship Id="rId22" Type="http://schemas.openxmlformats.org/officeDocument/2006/relationships/tags" Target="../tags/tag435.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tags" Target="../tags/tag440.xml"/><Relationship Id="rId2" Type="http://schemas.openxmlformats.org/officeDocument/2006/relationships/tags" Target="../tags/tag439.xml"/><Relationship Id="rId1" Type="http://schemas.openxmlformats.org/officeDocument/2006/relationships/tags" Target="../tags/tag438.xml"/><Relationship Id="rId5" Type="http://schemas.openxmlformats.org/officeDocument/2006/relationships/slideLayout" Target="../slideLayouts/slideLayout18.xml"/><Relationship Id="rId4" Type="http://schemas.openxmlformats.org/officeDocument/2006/relationships/tags" Target="../tags/tag441.xml"/></Relationships>
</file>

<file path=ppt/slides/_rels/slide9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444.xml"/><Relationship Id="rId7" Type="http://schemas.openxmlformats.org/officeDocument/2006/relationships/notesSlide" Target="../notesSlides/notesSlide35.xml"/><Relationship Id="rId2" Type="http://schemas.openxmlformats.org/officeDocument/2006/relationships/tags" Target="../tags/tag443.xml"/><Relationship Id="rId1" Type="http://schemas.openxmlformats.org/officeDocument/2006/relationships/tags" Target="../tags/tag442.xml"/><Relationship Id="rId6" Type="http://schemas.openxmlformats.org/officeDocument/2006/relationships/slideLayout" Target="../slideLayouts/slideLayout18.xml"/><Relationship Id="rId5" Type="http://schemas.openxmlformats.org/officeDocument/2006/relationships/tags" Target="../tags/tag446.xml"/><Relationship Id="rId4" Type="http://schemas.openxmlformats.org/officeDocument/2006/relationships/tags" Target="../tags/tag445.xml"/></Relationships>
</file>

<file path=ppt/slides/_rels/slide9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tags" Target="../tags/tag449.xml"/><Relationship Id="rId7" Type="http://schemas.openxmlformats.org/officeDocument/2006/relationships/notesSlide" Target="../notesSlides/notesSlide36.xml"/><Relationship Id="rId2" Type="http://schemas.openxmlformats.org/officeDocument/2006/relationships/tags" Target="../tags/tag448.xml"/><Relationship Id="rId1" Type="http://schemas.openxmlformats.org/officeDocument/2006/relationships/tags" Target="../tags/tag447.xml"/><Relationship Id="rId6" Type="http://schemas.openxmlformats.org/officeDocument/2006/relationships/slideLayout" Target="../slideLayouts/slideLayout18.xml"/><Relationship Id="rId5" Type="http://schemas.openxmlformats.org/officeDocument/2006/relationships/tags" Target="../tags/tag451.xml"/><Relationship Id="rId4" Type="http://schemas.openxmlformats.org/officeDocument/2006/relationships/tags" Target="../tags/tag450.xml"/></Relationships>
</file>

<file path=ppt/slides/_rels/slide93.xml.rels><?xml version="1.0" encoding="UTF-8" standalone="yes"?>
<Relationships xmlns="http://schemas.openxmlformats.org/package/2006/relationships"><Relationship Id="rId3" Type="http://schemas.openxmlformats.org/officeDocument/2006/relationships/tags" Target="../tags/tag454.xml"/><Relationship Id="rId2" Type="http://schemas.openxmlformats.org/officeDocument/2006/relationships/tags" Target="../tags/tag453.xml"/><Relationship Id="rId1" Type="http://schemas.openxmlformats.org/officeDocument/2006/relationships/tags" Target="../tags/tag452.xml"/><Relationship Id="rId6" Type="http://schemas.openxmlformats.org/officeDocument/2006/relationships/notesSlide" Target="../notesSlides/notesSlide37.xml"/><Relationship Id="rId5" Type="http://schemas.openxmlformats.org/officeDocument/2006/relationships/slideLayout" Target="../slideLayouts/slideLayout18.xml"/><Relationship Id="rId4" Type="http://schemas.openxmlformats.org/officeDocument/2006/relationships/tags" Target="../tags/tag455.xml"/></Relationships>
</file>

<file path=ppt/slides/_rels/slide94.xml.rels><?xml version="1.0" encoding="UTF-8" standalone="yes"?>
<Relationships xmlns="http://schemas.openxmlformats.org/package/2006/relationships"><Relationship Id="rId3" Type="http://schemas.openxmlformats.org/officeDocument/2006/relationships/tags" Target="../tags/tag458.xml"/><Relationship Id="rId2" Type="http://schemas.openxmlformats.org/officeDocument/2006/relationships/tags" Target="../tags/tag457.xml"/><Relationship Id="rId1" Type="http://schemas.openxmlformats.org/officeDocument/2006/relationships/tags" Target="../tags/tag456.xml"/><Relationship Id="rId6" Type="http://schemas.openxmlformats.org/officeDocument/2006/relationships/notesSlide" Target="../notesSlides/notesSlide38.xml"/><Relationship Id="rId5" Type="http://schemas.openxmlformats.org/officeDocument/2006/relationships/slideLayout" Target="../slideLayouts/slideLayout18.xml"/><Relationship Id="rId4" Type="http://schemas.openxmlformats.org/officeDocument/2006/relationships/tags" Target="../tags/tag459.xml"/></Relationships>
</file>

<file path=ppt/slides/_rels/slide95.xml.rels><?xml version="1.0" encoding="UTF-8" standalone="yes"?>
<Relationships xmlns="http://schemas.openxmlformats.org/package/2006/relationships"><Relationship Id="rId8" Type="http://schemas.openxmlformats.org/officeDocument/2006/relationships/tags" Target="../tags/tag467.xml"/><Relationship Id="rId3" Type="http://schemas.openxmlformats.org/officeDocument/2006/relationships/tags" Target="../tags/tag462.xml"/><Relationship Id="rId7" Type="http://schemas.openxmlformats.org/officeDocument/2006/relationships/tags" Target="../tags/tag466.xml"/><Relationship Id="rId2" Type="http://schemas.openxmlformats.org/officeDocument/2006/relationships/tags" Target="../tags/tag461.xml"/><Relationship Id="rId1" Type="http://schemas.openxmlformats.org/officeDocument/2006/relationships/tags" Target="../tags/tag460.xml"/><Relationship Id="rId6" Type="http://schemas.openxmlformats.org/officeDocument/2006/relationships/tags" Target="../tags/tag465.xml"/><Relationship Id="rId5" Type="http://schemas.openxmlformats.org/officeDocument/2006/relationships/tags" Target="../tags/tag464.xml"/><Relationship Id="rId10" Type="http://schemas.openxmlformats.org/officeDocument/2006/relationships/notesSlide" Target="../notesSlides/notesSlide39.xml"/><Relationship Id="rId4" Type="http://schemas.openxmlformats.org/officeDocument/2006/relationships/tags" Target="../tags/tag463.xml"/><Relationship Id="rId9"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tags" Target="../tags/tag470.xml"/><Relationship Id="rId7" Type="http://schemas.openxmlformats.org/officeDocument/2006/relationships/image" Target="../media/image111.png"/><Relationship Id="rId2" Type="http://schemas.openxmlformats.org/officeDocument/2006/relationships/tags" Target="../tags/tag469.xml"/><Relationship Id="rId1" Type="http://schemas.openxmlformats.org/officeDocument/2006/relationships/tags" Target="../tags/tag468.xml"/><Relationship Id="rId6" Type="http://schemas.openxmlformats.org/officeDocument/2006/relationships/slideLayout" Target="../slideLayouts/slideLayout18.xml"/><Relationship Id="rId5" Type="http://schemas.openxmlformats.org/officeDocument/2006/relationships/tags" Target="../tags/tag472.xml"/><Relationship Id="rId4" Type="http://schemas.openxmlformats.org/officeDocument/2006/relationships/tags" Target="../tags/tag471.xml"/></Relationships>
</file>

<file path=ppt/slides/_rels/slide9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tags" Target="../tags/tag475.xml"/><Relationship Id="rId7" Type="http://schemas.openxmlformats.org/officeDocument/2006/relationships/slideLayout" Target="../slideLayouts/slideLayout18.xml"/><Relationship Id="rId2" Type="http://schemas.openxmlformats.org/officeDocument/2006/relationships/tags" Target="../tags/tag474.xml"/><Relationship Id="rId1" Type="http://schemas.openxmlformats.org/officeDocument/2006/relationships/tags" Target="../tags/tag473.xml"/><Relationship Id="rId6" Type="http://schemas.openxmlformats.org/officeDocument/2006/relationships/tags" Target="../tags/tag478.xml"/><Relationship Id="rId5" Type="http://schemas.openxmlformats.org/officeDocument/2006/relationships/tags" Target="../tags/tag477.xml"/><Relationship Id="rId4" Type="http://schemas.openxmlformats.org/officeDocument/2006/relationships/tags" Target="../tags/tag476.xml"/></Relationships>
</file>

<file path=ppt/slides/_rels/slide9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tags" Target="../tags/tag481.xml"/><Relationship Id="rId7" Type="http://schemas.openxmlformats.org/officeDocument/2006/relationships/slideLayout" Target="../slideLayouts/slideLayout18.xml"/><Relationship Id="rId2" Type="http://schemas.openxmlformats.org/officeDocument/2006/relationships/tags" Target="../tags/tag480.xml"/><Relationship Id="rId1" Type="http://schemas.openxmlformats.org/officeDocument/2006/relationships/tags" Target="../tags/tag479.xml"/><Relationship Id="rId6" Type="http://schemas.openxmlformats.org/officeDocument/2006/relationships/tags" Target="../tags/tag484.xml"/><Relationship Id="rId5" Type="http://schemas.openxmlformats.org/officeDocument/2006/relationships/tags" Target="../tags/tag483.xml"/><Relationship Id="rId4" Type="http://schemas.openxmlformats.org/officeDocument/2006/relationships/tags" Target="../tags/tag482.xml"/></Relationships>
</file>

<file path=ppt/slides/_rels/slide99.xml.rels><?xml version="1.0" encoding="UTF-8" standalone="yes"?>
<Relationships xmlns="http://schemas.openxmlformats.org/package/2006/relationships"><Relationship Id="rId3" Type="http://schemas.openxmlformats.org/officeDocument/2006/relationships/tags" Target="../tags/tag487.xml"/><Relationship Id="rId7" Type="http://schemas.openxmlformats.org/officeDocument/2006/relationships/image" Target="../media/image114.png"/><Relationship Id="rId2" Type="http://schemas.openxmlformats.org/officeDocument/2006/relationships/tags" Target="../tags/tag486.xml"/><Relationship Id="rId1" Type="http://schemas.openxmlformats.org/officeDocument/2006/relationships/tags" Target="../tags/tag485.xml"/><Relationship Id="rId6" Type="http://schemas.openxmlformats.org/officeDocument/2006/relationships/slideLayout" Target="../slideLayouts/slideLayout18.xml"/><Relationship Id="rId5" Type="http://schemas.openxmlformats.org/officeDocument/2006/relationships/tags" Target="../tags/tag489.xml"/><Relationship Id="rId4" Type="http://schemas.openxmlformats.org/officeDocument/2006/relationships/tags" Target="../tags/tag4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12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C666-0D9B-9846-9458-6FCA1E5FD953}"/>
              </a:ext>
            </a:extLst>
          </p:cNvPr>
          <p:cNvSpPr>
            <a:spLocks noGrp="1"/>
          </p:cNvSpPr>
          <p:nvPr>
            <p:ph type="title"/>
          </p:nvPr>
        </p:nvSpPr>
        <p:spPr/>
        <p:txBody>
          <a:bodyPr>
            <a:normAutofit/>
          </a:bodyPr>
          <a:lstStyle/>
          <a:p>
            <a:pPr fontAlgn="base"/>
            <a:r>
              <a:rPr lang="en-US" b="1" dirty="0"/>
              <a:t>Rear Ports</a:t>
            </a:r>
            <a:endParaRPr lang="en-NO" dirty="0"/>
          </a:p>
        </p:txBody>
      </p:sp>
      <p:graphicFrame>
        <p:nvGraphicFramePr>
          <p:cNvPr id="5" name="Content Placeholder 4">
            <a:extLst>
              <a:ext uri="{FF2B5EF4-FFF2-40B4-BE49-F238E27FC236}">
                <a16:creationId xmlns:a16="http://schemas.microsoft.com/office/drawing/2014/main" id="{043E7951-45D3-0143-B86F-9BD767371F34}"/>
              </a:ext>
            </a:extLst>
          </p:cNvPr>
          <p:cNvGraphicFramePr>
            <a:graphicFrameLocks noGrp="1"/>
          </p:cNvGraphicFramePr>
          <p:nvPr>
            <p:ph idx="1"/>
            <p:extLst>
              <p:ext uri="{D42A27DB-BD31-4B8C-83A1-F6EECF244321}">
                <p14:modId xmlns:p14="http://schemas.microsoft.com/office/powerpoint/2010/main" val="3471360637"/>
              </p:ext>
            </p:extLst>
          </p:nvPr>
        </p:nvGraphicFramePr>
        <p:xfrm>
          <a:off x="303212" y="4290060"/>
          <a:ext cx="11280776" cy="2164080"/>
        </p:xfrm>
        <a:graphic>
          <a:graphicData uri="http://schemas.openxmlformats.org/drawingml/2006/table">
            <a:tbl>
              <a:tblPr/>
              <a:tblGrid>
                <a:gridCol w="5640388">
                  <a:extLst>
                    <a:ext uri="{9D8B030D-6E8A-4147-A177-3AD203B41FA5}">
                      <a16:colId xmlns:a16="http://schemas.microsoft.com/office/drawing/2014/main" val="1995896174"/>
                    </a:ext>
                  </a:extLst>
                </a:gridCol>
                <a:gridCol w="5640388">
                  <a:extLst>
                    <a:ext uri="{9D8B030D-6E8A-4147-A177-3AD203B41FA5}">
                      <a16:colId xmlns:a16="http://schemas.microsoft.com/office/drawing/2014/main" val="2206909218"/>
                    </a:ext>
                  </a:extLst>
                </a:gridCol>
              </a:tblGrid>
              <a:tr h="0">
                <a:tc>
                  <a:txBody>
                    <a:bodyPr/>
                    <a:lstStyle/>
                    <a:p>
                      <a:pPr algn="l" fontAlgn="ctr"/>
                      <a:r>
                        <a:rPr lang="en-US" b="0">
                          <a:effectLst/>
                          <a:latin typeface="inherit"/>
                        </a:rPr>
                        <a:t>22. PS/2 Keyboard/Mouse port</a:t>
                      </a:r>
                    </a:p>
                  </a:txBody>
                  <a:tcPr marL="133350" marR="133350" marT="133350" marB="133350" anchor="ctr">
                    <a:lnL>
                      <a:noFill/>
                    </a:lnL>
                    <a:lnR>
                      <a:noFill/>
                    </a:lnR>
                    <a:lnT>
                      <a:noFill/>
                    </a:lnT>
                    <a:lnB>
                      <a:noFill/>
                    </a:lnB>
                    <a:solidFill>
                      <a:srgbClr val="FFFFFF"/>
                    </a:solidFill>
                  </a:tcPr>
                </a:tc>
                <a:tc>
                  <a:txBody>
                    <a:bodyPr/>
                    <a:lstStyle/>
                    <a:p>
                      <a:pPr algn="l" fontAlgn="ctr"/>
                      <a:r>
                        <a:rPr lang="en-US" b="0">
                          <a:effectLst/>
                          <a:latin typeface="inherit"/>
                        </a:rPr>
                        <a:t>23. USB 3.0/3.1 Gen1 ports</a:t>
                      </a:r>
                    </a:p>
                  </a:txBody>
                  <a:tcPr marL="133350" marR="133350" marT="133350" marB="133350" anchor="ctr">
                    <a:lnL>
                      <a:noFill/>
                    </a:lnL>
                    <a:lnR>
                      <a:noFill/>
                    </a:lnR>
                    <a:lnT>
                      <a:noFill/>
                    </a:lnT>
                    <a:lnB>
                      <a:noFill/>
                    </a:lnB>
                    <a:solidFill>
                      <a:srgbClr val="FFFFFF"/>
                    </a:solidFill>
                  </a:tcPr>
                </a:tc>
                <a:extLst>
                  <a:ext uri="{0D108BD9-81ED-4DB2-BD59-A6C34878D82A}">
                    <a16:rowId xmlns:a16="http://schemas.microsoft.com/office/drawing/2014/main" val="2393646867"/>
                  </a:ext>
                </a:extLst>
              </a:tr>
              <a:tr h="0">
                <a:tc>
                  <a:txBody>
                    <a:bodyPr/>
                    <a:lstStyle/>
                    <a:p>
                      <a:pPr algn="l" fontAlgn="ctr"/>
                      <a:r>
                        <a:rPr lang="en-US" b="0">
                          <a:effectLst/>
                          <a:latin typeface="inherit"/>
                        </a:rPr>
                        <a:t>24. DisplayPort</a:t>
                      </a:r>
                    </a:p>
                  </a:txBody>
                  <a:tcPr marL="133350" marR="133350" marT="133350" marB="133350" anchor="ctr">
                    <a:lnL>
                      <a:noFill/>
                    </a:lnL>
                    <a:lnR>
                      <a:noFill/>
                    </a:lnR>
                    <a:lnT>
                      <a:noFill/>
                    </a:lnT>
                    <a:lnB>
                      <a:noFill/>
                    </a:lnB>
                    <a:solidFill>
                      <a:srgbClr val="EDEDED"/>
                    </a:solidFill>
                  </a:tcPr>
                </a:tc>
                <a:tc>
                  <a:txBody>
                    <a:bodyPr/>
                    <a:lstStyle/>
                    <a:p>
                      <a:pPr algn="l" fontAlgn="ctr"/>
                      <a:r>
                        <a:rPr lang="en-US" b="0" dirty="0">
                          <a:effectLst/>
                          <a:latin typeface="inherit"/>
                        </a:rPr>
                        <a:t>25. HDMI port</a:t>
                      </a:r>
                    </a:p>
                  </a:txBody>
                  <a:tcPr marL="133350" marR="133350" marT="133350" marB="133350" anchor="ctr">
                    <a:lnL>
                      <a:noFill/>
                    </a:lnL>
                    <a:lnR>
                      <a:noFill/>
                    </a:lnR>
                    <a:lnT>
                      <a:noFill/>
                    </a:lnT>
                    <a:lnB>
                      <a:noFill/>
                    </a:lnB>
                    <a:solidFill>
                      <a:srgbClr val="EDEDED"/>
                    </a:solidFill>
                  </a:tcPr>
                </a:tc>
                <a:extLst>
                  <a:ext uri="{0D108BD9-81ED-4DB2-BD59-A6C34878D82A}">
                    <a16:rowId xmlns:a16="http://schemas.microsoft.com/office/drawing/2014/main" val="1700646570"/>
                  </a:ext>
                </a:extLst>
              </a:tr>
              <a:tr h="0">
                <a:tc>
                  <a:txBody>
                    <a:bodyPr/>
                    <a:lstStyle/>
                    <a:p>
                      <a:pPr algn="l" fontAlgn="ctr"/>
                      <a:r>
                        <a:rPr lang="en-US" b="0">
                          <a:effectLst/>
                          <a:latin typeface="inherit"/>
                        </a:rPr>
                        <a:t>26. USB Type-C</a:t>
                      </a:r>
                    </a:p>
                  </a:txBody>
                  <a:tcPr marL="133350" marR="133350" marT="133350" marB="133350" anchor="ctr">
                    <a:lnL>
                      <a:noFill/>
                    </a:lnL>
                    <a:lnR>
                      <a:noFill/>
                    </a:lnR>
                    <a:lnT>
                      <a:noFill/>
                    </a:lnT>
                    <a:lnB>
                      <a:noFill/>
                    </a:lnB>
                    <a:solidFill>
                      <a:srgbClr val="FFFFFF"/>
                    </a:solidFill>
                  </a:tcPr>
                </a:tc>
                <a:tc>
                  <a:txBody>
                    <a:bodyPr/>
                    <a:lstStyle/>
                    <a:p>
                      <a:pPr algn="l" fontAlgn="ctr"/>
                      <a:r>
                        <a:rPr lang="en-US" b="0">
                          <a:effectLst/>
                          <a:latin typeface="inherit"/>
                        </a:rPr>
                        <a:t>27. USB 3.1 Gen2</a:t>
                      </a:r>
                    </a:p>
                  </a:txBody>
                  <a:tcPr marL="133350" marR="133350" marT="133350" marB="133350" anchor="ctr">
                    <a:lnL>
                      <a:noFill/>
                    </a:lnL>
                    <a:lnR>
                      <a:noFill/>
                    </a:lnR>
                    <a:lnT>
                      <a:noFill/>
                    </a:lnT>
                    <a:lnB>
                      <a:noFill/>
                    </a:lnB>
                    <a:solidFill>
                      <a:srgbClr val="FFFFFF"/>
                    </a:solidFill>
                  </a:tcPr>
                </a:tc>
                <a:extLst>
                  <a:ext uri="{0D108BD9-81ED-4DB2-BD59-A6C34878D82A}">
                    <a16:rowId xmlns:a16="http://schemas.microsoft.com/office/drawing/2014/main" val="4148237521"/>
                  </a:ext>
                </a:extLst>
              </a:tr>
              <a:tr h="0">
                <a:tc>
                  <a:txBody>
                    <a:bodyPr/>
                    <a:lstStyle/>
                    <a:p>
                      <a:pPr algn="l" fontAlgn="ctr"/>
                      <a:r>
                        <a:rPr lang="en-US" b="0">
                          <a:effectLst/>
                          <a:latin typeface="inherit"/>
                        </a:rPr>
                        <a:t>28. Ethernet port</a:t>
                      </a:r>
                    </a:p>
                  </a:txBody>
                  <a:tcPr marL="133350" marR="133350" marT="133350" marB="133350" anchor="ctr">
                    <a:lnL>
                      <a:noFill/>
                    </a:lnL>
                    <a:lnR>
                      <a:noFill/>
                    </a:lnR>
                    <a:lnT>
                      <a:noFill/>
                    </a:lnT>
                    <a:lnB>
                      <a:noFill/>
                    </a:lnB>
                    <a:solidFill>
                      <a:srgbClr val="EDEDED"/>
                    </a:solidFill>
                  </a:tcPr>
                </a:tc>
                <a:tc>
                  <a:txBody>
                    <a:bodyPr/>
                    <a:lstStyle/>
                    <a:p>
                      <a:pPr algn="l" fontAlgn="ctr"/>
                      <a:r>
                        <a:rPr lang="en-US" b="0" dirty="0">
                          <a:effectLst/>
                          <a:latin typeface="inherit"/>
                        </a:rPr>
                        <a:t>29. Analogue/digital audio ports</a:t>
                      </a:r>
                    </a:p>
                  </a:txBody>
                  <a:tcPr marL="133350" marR="133350" marT="133350" marB="133350" anchor="ctr">
                    <a:lnL>
                      <a:noFill/>
                    </a:lnL>
                    <a:lnR>
                      <a:noFill/>
                    </a:lnR>
                    <a:lnT>
                      <a:noFill/>
                    </a:lnT>
                    <a:lnB>
                      <a:noFill/>
                    </a:lnB>
                    <a:solidFill>
                      <a:srgbClr val="EDEDED"/>
                    </a:solidFill>
                  </a:tcPr>
                </a:tc>
                <a:extLst>
                  <a:ext uri="{0D108BD9-81ED-4DB2-BD59-A6C34878D82A}">
                    <a16:rowId xmlns:a16="http://schemas.microsoft.com/office/drawing/2014/main" val="700528596"/>
                  </a:ext>
                </a:extLst>
              </a:tr>
            </a:tbl>
          </a:graphicData>
        </a:graphic>
      </p:graphicFrame>
      <p:sp>
        <p:nvSpPr>
          <p:cNvPr id="4" name="AutoShape 2">
            <a:extLst>
              <a:ext uri="{FF2B5EF4-FFF2-40B4-BE49-F238E27FC236}">
                <a16:creationId xmlns:a16="http://schemas.microsoft.com/office/drawing/2014/main" id="{E1DE1BFF-2B21-DF4C-B78A-A2F37B421E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O"/>
          </a:p>
        </p:txBody>
      </p:sp>
      <p:pic>
        <p:nvPicPr>
          <p:cNvPr id="7172" name="Picture 4">
            <a:extLst>
              <a:ext uri="{FF2B5EF4-FFF2-40B4-BE49-F238E27FC236}">
                <a16:creationId xmlns:a16="http://schemas.microsoft.com/office/drawing/2014/main" id="{879B6013-FD69-C447-A5FB-DB7B36099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984" y="1675271"/>
            <a:ext cx="9029700" cy="2692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DE9B1A2-6277-5E43-A485-40125A62366F}"/>
              </a:ext>
            </a:extLst>
          </p:cNvPr>
          <p:cNvSpPr/>
          <p:nvPr/>
        </p:nvSpPr>
        <p:spPr>
          <a:xfrm>
            <a:off x="2895600" y="182109"/>
            <a:ext cx="6096000" cy="1169551"/>
          </a:xfrm>
          <a:prstGeom prst="rect">
            <a:avLst/>
          </a:prstGeom>
          <a:solidFill>
            <a:schemeClr val="bg2">
              <a:lumMod val="75000"/>
            </a:schemeClr>
          </a:solidFill>
        </p:spPr>
        <p:txBody>
          <a:bodyPr>
            <a:spAutoFit/>
          </a:bodyPr>
          <a:lstStyle/>
          <a:p>
            <a:r>
              <a:rPr lang="en-US" sz="1400" b="1" dirty="0">
                <a:solidFill>
                  <a:srgbClr val="202122"/>
                </a:solidFill>
                <a:latin typeface="Arial" panose="020B0604020202020204" pitchFamily="34" charset="0"/>
              </a:rPr>
              <a:t>High-Definition Multimedia Interface</a:t>
            </a:r>
            <a:r>
              <a:rPr lang="en-US" sz="1400" dirty="0">
                <a:solidFill>
                  <a:srgbClr val="202122"/>
                </a:solidFill>
                <a:latin typeface="Arial" panose="020B0604020202020204" pitchFamily="34" charset="0"/>
              </a:rPr>
              <a:t> (</a:t>
            </a:r>
            <a:r>
              <a:rPr lang="en-US" sz="1400" b="1" dirty="0">
                <a:solidFill>
                  <a:srgbClr val="202122"/>
                </a:solidFill>
                <a:latin typeface="Arial" panose="020B0604020202020204" pitchFamily="34" charset="0"/>
              </a:rPr>
              <a:t>HDMI</a:t>
            </a:r>
            <a:r>
              <a:rPr lang="en-US" sz="1400" dirty="0">
                <a:solidFill>
                  <a:srgbClr val="202122"/>
                </a:solidFill>
                <a:latin typeface="Arial" panose="020B0604020202020204" pitchFamily="34" charset="0"/>
              </a:rPr>
              <a:t>) is an audio/video </a:t>
            </a:r>
            <a:r>
              <a:rPr lang="en-US" sz="1400" dirty="0">
                <a:solidFill>
                  <a:srgbClr val="0645AD"/>
                </a:solidFill>
                <a:latin typeface="Arial" panose="020B0604020202020204" pitchFamily="34" charset="0"/>
                <a:hlinkClick r:id="rId3" tooltip="Interface (computing)"/>
              </a:rPr>
              <a:t>interface</a:t>
            </a:r>
            <a:r>
              <a:rPr lang="en-US" sz="1400" dirty="0">
                <a:solidFill>
                  <a:srgbClr val="202122"/>
                </a:solidFill>
                <a:latin typeface="Arial" panose="020B0604020202020204" pitchFamily="34" charset="0"/>
              </a:rPr>
              <a:t> for transmitting </a:t>
            </a:r>
            <a:r>
              <a:rPr lang="en-US" sz="1400" dirty="0">
                <a:solidFill>
                  <a:srgbClr val="0645AD"/>
                </a:solidFill>
                <a:latin typeface="Arial" panose="020B0604020202020204" pitchFamily="34" charset="0"/>
                <a:hlinkClick r:id="rId4" tooltip="Uncompressed video"/>
              </a:rPr>
              <a:t>uncompressed video</a:t>
            </a:r>
            <a:r>
              <a:rPr lang="en-US" sz="1400" dirty="0">
                <a:solidFill>
                  <a:srgbClr val="202122"/>
                </a:solidFill>
                <a:latin typeface="Arial" panose="020B0604020202020204" pitchFamily="34" charset="0"/>
              </a:rPr>
              <a:t> data and compressed or uncompressed </a:t>
            </a:r>
            <a:r>
              <a:rPr lang="en-US" sz="1400" dirty="0">
                <a:solidFill>
                  <a:srgbClr val="0645AD"/>
                </a:solidFill>
                <a:latin typeface="Arial" panose="020B0604020202020204" pitchFamily="34" charset="0"/>
                <a:hlinkClick r:id="rId5" tooltip="Digital audio"/>
              </a:rPr>
              <a:t>digital audio</a:t>
            </a:r>
            <a:r>
              <a:rPr lang="en-US" sz="1400" dirty="0">
                <a:solidFill>
                  <a:srgbClr val="202122"/>
                </a:solidFill>
                <a:latin typeface="Arial" panose="020B0604020202020204" pitchFamily="34" charset="0"/>
              </a:rPr>
              <a:t> data from an HDMI-compliant source device, such as a </a:t>
            </a:r>
            <a:r>
              <a:rPr lang="en-US" sz="1400" dirty="0">
                <a:solidFill>
                  <a:srgbClr val="0645AD"/>
                </a:solidFill>
                <a:latin typeface="Arial" panose="020B0604020202020204" pitchFamily="34" charset="0"/>
                <a:hlinkClick r:id="rId6" tooltip="Display controller"/>
              </a:rPr>
              <a:t>display controller</a:t>
            </a:r>
            <a:r>
              <a:rPr lang="en-US" sz="1400" dirty="0">
                <a:solidFill>
                  <a:srgbClr val="202122"/>
                </a:solidFill>
                <a:latin typeface="Arial" panose="020B0604020202020204" pitchFamily="34" charset="0"/>
              </a:rPr>
              <a:t>, to a compatible </a:t>
            </a:r>
            <a:r>
              <a:rPr lang="en-US" sz="1400" dirty="0">
                <a:solidFill>
                  <a:srgbClr val="0645AD"/>
                </a:solidFill>
                <a:latin typeface="Arial" panose="020B0604020202020204" pitchFamily="34" charset="0"/>
                <a:hlinkClick r:id="rId7" tooltip="Visual display unit"/>
              </a:rPr>
              <a:t>computer monitor</a:t>
            </a:r>
            <a:r>
              <a:rPr lang="en-US" sz="1400" dirty="0">
                <a:solidFill>
                  <a:srgbClr val="202122"/>
                </a:solidFill>
                <a:latin typeface="Arial" panose="020B0604020202020204" pitchFamily="34" charset="0"/>
              </a:rPr>
              <a:t>, </a:t>
            </a:r>
            <a:r>
              <a:rPr lang="en-US" sz="1400" dirty="0">
                <a:solidFill>
                  <a:srgbClr val="0645AD"/>
                </a:solidFill>
                <a:latin typeface="Arial" panose="020B0604020202020204" pitchFamily="34" charset="0"/>
                <a:hlinkClick r:id="rId8" tooltip="Video projector"/>
              </a:rPr>
              <a:t>video projector</a:t>
            </a:r>
            <a:r>
              <a:rPr lang="en-US" sz="1400" dirty="0">
                <a:solidFill>
                  <a:srgbClr val="202122"/>
                </a:solidFill>
                <a:latin typeface="Arial" panose="020B0604020202020204" pitchFamily="34" charset="0"/>
              </a:rPr>
              <a:t>, </a:t>
            </a:r>
            <a:r>
              <a:rPr lang="en-US" sz="1400" dirty="0">
                <a:solidFill>
                  <a:srgbClr val="0645AD"/>
                </a:solidFill>
                <a:latin typeface="Arial" panose="020B0604020202020204" pitchFamily="34" charset="0"/>
                <a:hlinkClick r:id="rId9" tooltip="Digital television"/>
              </a:rPr>
              <a:t>digital television</a:t>
            </a:r>
            <a:r>
              <a:rPr lang="en-US" sz="1400" dirty="0">
                <a:solidFill>
                  <a:srgbClr val="202122"/>
                </a:solidFill>
                <a:latin typeface="Arial" panose="020B0604020202020204" pitchFamily="34" charset="0"/>
              </a:rPr>
              <a:t>, or </a:t>
            </a:r>
            <a:r>
              <a:rPr lang="en-US" sz="1400" dirty="0">
                <a:solidFill>
                  <a:srgbClr val="0645AD"/>
                </a:solidFill>
                <a:latin typeface="Arial" panose="020B0604020202020204" pitchFamily="34" charset="0"/>
                <a:hlinkClick r:id="rId5" tooltip="Digital audio"/>
              </a:rPr>
              <a:t>digital audio</a:t>
            </a:r>
            <a:r>
              <a:rPr lang="en-US" sz="1400" dirty="0">
                <a:solidFill>
                  <a:srgbClr val="202122"/>
                </a:solidFill>
                <a:latin typeface="Arial" panose="020B0604020202020204" pitchFamily="34" charset="0"/>
              </a:rPr>
              <a:t> device.</a:t>
            </a:r>
            <a:endParaRPr lang="en-NO" sz="1400" dirty="0"/>
          </a:p>
        </p:txBody>
      </p:sp>
    </p:spTree>
    <p:extLst>
      <p:ext uri="{BB962C8B-B14F-4D97-AF65-F5344CB8AC3E}">
        <p14:creationId xmlns:p14="http://schemas.microsoft.com/office/powerpoint/2010/main" val="160572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Buses / </a:t>
            </a:r>
            <a:r>
              <a:rPr lang="nb-NO" dirty="0" err="1"/>
              <a:t>sections</a:t>
            </a:r>
            <a:r>
              <a:rPr lang="nb-NO" dirty="0"/>
              <a:t>: ATA, SATA</a:t>
            </a:r>
          </a:p>
        </p:txBody>
      </p:sp>
      <p:sp>
        <p:nvSpPr>
          <p:cNvPr id="3" name="Content Placeholder 2"/>
          <p:cNvSpPr>
            <a:spLocks noGrp="1"/>
          </p:cNvSpPr>
          <p:nvPr>
            <p:ph idx="1"/>
            <p:custDataLst>
              <p:tags r:id="rId3"/>
            </p:custDataLst>
          </p:nvPr>
        </p:nvSpPr>
        <p:spPr>
          <a:xfrm>
            <a:off x="1981200" y="1124744"/>
            <a:ext cx="4978896" cy="5256584"/>
          </a:xfrm>
        </p:spPr>
        <p:txBody>
          <a:bodyPr>
            <a:normAutofit/>
          </a:bodyPr>
          <a:lstStyle/>
          <a:p>
            <a:r>
              <a:rPr lang="nb-NO" dirty="0"/>
              <a:t>(Parallell) ATA</a:t>
            </a:r>
          </a:p>
          <a:p>
            <a:pPr lvl="1"/>
            <a:r>
              <a:rPr lang="nb-NO" dirty="0"/>
              <a:t>(</a:t>
            </a:r>
            <a:r>
              <a:rPr lang="nb-NO" dirty="0" err="1"/>
              <a:t>Parallel</a:t>
            </a:r>
            <a:r>
              <a:rPr lang="nb-NO" dirty="0"/>
              <a:t>) ATA</a:t>
            </a:r>
          </a:p>
          <a:p>
            <a:pPr lvl="1"/>
            <a:r>
              <a:rPr lang="nb-NO" dirty="0"/>
              <a:t>Versions 1-7</a:t>
            </a:r>
          </a:p>
          <a:p>
            <a:pPr lvl="1"/>
            <a:r>
              <a:rPr lang="nb-NO" dirty="0"/>
              <a:t>Original IDE</a:t>
            </a:r>
          </a:p>
          <a:p>
            <a:pPr lvl="1"/>
            <a:r>
              <a:rPr lang="nb-NO" dirty="0" err="1"/>
              <a:t>Supported</a:t>
            </a:r>
            <a:r>
              <a:rPr lang="nb-NO" dirty="0"/>
              <a:t> LBA and DMA</a:t>
            </a:r>
          </a:p>
          <a:p>
            <a:pPr lvl="1"/>
            <a:r>
              <a:rPr lang="nb-NO" dirty="0"/>
              <a:t>Cable </a:t>
            </a:r>
            <a:r>
              <a:rPr lang="nb-NO" dirty="0" err="1"/>
              <a:t>with</a:t>
            </a:r>
            <a:r>
              <a:rPr lang="nb-NO" dirty="0"/>
              <a:t> 80 </a:t>
            </a:r>
            <a:r>
              <a:rPr lang="nb-NO" dirty="0" err="1"/>
              <a:t>parallel</a:t>
            </a:r>
            <a:r>
              <a:rPr lang="nb-NO" dirty="0"/>
              <a:t> </a:t>
            </a:r>
            <a:r>
              <a:rPr lang="nb-NO" dirty="0" err="1"/>
              <a:t>conductors</a:t>
            </a:r>
            <a:endParaRPr lang="nb-NO" dirty="0"/>
          </a:p>
          <a:p>
            <a:pPr lvl="1"/>
            <a:r>
              <a:rPr lang="nb-NO" dirty="0"/>
              <a:t>Max 133 </a:t>
            </a:r>
            <a:r>
              <a:rPr lang="nb-NO" dirty="0" err="1"/>
              <a:t>MBps</a:t>
            </a:r>
            <a:r>
              <a:rPr lang="nb-NO" dirty="0"/>
              <a:t>.</a:t>
            </a:r>
            <a:br>
              <a:rPr lang="nb-NO" dirty="0"/>
            </a:br>
            <a:endParaRPr lang="nb-NO" dirty="0"/>
          </a:p>
          <a:p>
            <a:pPr lvl="1"/>
            <a:r>
              <a:rPr lang="nb-NO" dirty="0"/>
              <a:t>SATA: </a:t>
            </a:r>
            <a:r>
              <a:rPr lang="nb-NO" dirty="0">
                <a:solidFill>
                  <a:srgbClr val="FF0000"/>
                </a:solidFill>
              </a:rPr>
              <a:t>Serial</a:t>
            </a:r>
          </a:p>
          <a:p>
            <a:pPr lvl="1"/>
            <a:r>
              <a:rPr lang="nb-NO" dirty="0"/>
              <a:t>Latest </a:t>
            </a:r>
            <a:r>
              <a:rPr lang="nb-NO" dirty="0" err="1"/>
              <a:t>version</a:t>
            </a:r>
            <a:r>
              <a:rPr lang="nb-NO" dirty="0"/>
              <a:t> supports up to 6 </a:t>
            </a:r>
            <a:r>
              <a:rPr lang="nb-NO" dirty="0" err="1"/>
              <a:t>Gbps</a:t>
            </a:r>
            <a:r>
              <a:rPr lang="nb-NO" dirty="0"/>
              <a:t> (v. 3.0)</a:t>
            </a:r>
          </a:p>
          <a:p>
            <a:pPr lvl="1"/>
            <a:r>
              <a:rPr lang="nb-NO" dirty="0"/>
              <a:t>Cables up to 8 m</a:t>
            </a:r>
          </a:p>
          <a:p>
            <a:pPr lvl="1"/>
            <a:r>
              <a:rPr lang="nb-NO" dirty="0" err="1">
                <a:solidFill>
                  <a:srgbClr val="FF0000"/>
                </a:solidFill>
              </a:rPr>
              <a:t>eSATA</a:t>
            </a:r>
            <a:r>
              <a:rPr lang="nb-NO" dirty="0"/>
              <a:t> for </a:t>
            </a:r>
            <a:r>
              <a:rPr lang="nb-NO" dirty="0" err="1"/>
              <a:t>external</a:t>
            </a:r>
            <a:r>
              <a:rPr lang="nb-NO" dirty="0"/>
              <a:t> </a:t>
            </a:r>
            <a:r>
              <a:rPr lang="nb-NO" dirty="0" err="1"/>
              <a:t>connection</a:t>
            </a:r>
            <a:endParaRPr lang="nb-NO" dirty="0"/>
          </a:p>
          <a:p>
            <a:pPr lvl="1"/>
            <a:r>
              <a:rPr lang="nb-NO" dirty="0" err="1"/>
              <a:t>HotPlug</a:t>
            </a:r>
            <a:r>
              <a:rPr lang="nb-NO" dirty="0"/>
              <a:t>!</a:t>
            </a:r>
          </a:p>
        </p:txBody>
      </p:sp>
      <p:pic>
        <p:nvPicPr>
          <p:cNvPr id="10242" name="Picture 2"/>
          <p:cNvPicPr>
            <a:picLocks noChangeAspect="1" noChangeArrowheads="1"/>
          </p:cNvPicPr>
          <p:nvPr>
            <p:custDataLst>
              <p:tags r:id="rId4"/>
            </p:custDataLst>
          </p:nvPr>
        </p:nvPicPr>
        <p:blipFill>
          <a:blip r:embed="rId9">
            <a:extLst>
              <a:ext uri="{28A0092B-C50C-407E-A947-70E740481C1C}">
                <a14:useLocalDpi xmlns:a14="http://schemas.microsoft.com/office/drawing/2010/main" val="0"/>
              </a:ext>
            </a:extLst>
          </a:blip>
          <a:srcRect/>
          <a:stretch>
            <a:fillRect/>
          </a:stretch>
        </p:blipFill>
        <p:spPr bwMode="auto">
          <a:xfrm>
            <a:off x="5663952" y="1124744"/>
            <a:ext cx="4191000" cy="1390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43" name="Picture 3"/>
          <p:cNvPicPr>
            <a:picLocks noChangeAspect="1" noChangeArrowheads="1"/>
          </p:cNvPicPr>
          <p:nvPr>
            <p:custDataLst>
              <p:tags r:id="rId5"/>
            </p:custDataLst>
          </p:nvPr>
        </p:nvPicPr>
        <p:blipFill>
          <a:blip r:embed="rId10">
            <a:extLst>
              <a:ext uri="{28A0092B-C50C-407E-A947-70E740481C1C}">
                <a14:useLocalDpi xmlns:a14="http://schemas.microsoft.com/office/drawing/2010/main" val="0"/>
              </a:ext>
            </a:extLst>
          </a:blip>
          <a:srcRect/>
          <a:stretch>
            <a:fillRect/>
          </a:stretch>
        </p:blipFill>
        <p:spPr bwMode="auto">
          <a:xfrm>
            <a:off x="7784627" y="2996953"/>
            <a:ext cx="2566197" cy="34362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44" name="Picture 4"/>
          <p:cNvPicPr>
            <a:picLocks noChangeAspect="1" noChangeArrowheads="1"/>
          </p:cNvPicPr>
          <p:nvPr>
            <p:custDataLst>
              <p:tags r:id="rId6"/>
            </p:custDataLst>
          </p:nvPr>
        </p:nvPicPr>
        <p:blipFill>
          <a:blip r:embed="rId11">
            <a:extLst>
              <a:ext uri="{28A0092B-C50C-407E-A947-70E740481C1C}">
                <a14:useLocalDpi xmlns:a14="http://schemas.microsoft.com/office/drawing/2010/main" val="0"/>
              </a:ext>
            </a:extLst>
          </a:blip>
          <a:srcRect/>
          <a:stretch>
            <a:fillRect/>
          </a:stretch>
        </p:blipFill>
        <p:spPr bwMode="auto">
          <a:xfrm rot="16200000">
            <a:off x="6122514" y="4739570"/>
            <a:ext cx="2705100" cy="619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Slide Number Placeholder 4">
            <a:extLst>
              <a:ext uri="{FF2B5EF4-FFF2-40B4-BE49-F238E27FC236}">
                <a16:creationId xmlns:a16="http://schemas.microsoft.com/office/drawing/2014/main" id="{6D1F7C19-8394-4ED9-9947-13D8926ADD0C}"/>
              </a:ext>
            </a:extLst>
          </p:cNvPr>
          <p:cNvSpPr>
            <a:spLocks noGrp="1"/>
          </p:cNvSpPr>
          <p:nvPr>
            <p:ph type="sldNum" sz="quarter" idx="4294967295"/>
            <p:custDataLst>
              <p:tags r:id="rId7"/>
            </p:custDataLst>
          </p:nvPr>
        </p:nvSpPr>
        <p:spPr>
          <a:xfrm>
            <a:off x="0" y="-7859"/>
            <a:ext cx="1262407" cy="457200"/>
          </a:xfrm>
          <a:prstGeom prst="rect">
            <a:avLst/>
          </a:prstGeom>
        </p:spPr>
        <p:txBody>
          <a:bodyPr/>
          <a:lstStyle/>
          <a:p>
            <a:pPr>
              <a:defRPr/>
            </a:pPr>
            <a:fld id="{6AF1C8AE-2CDD-414F-82E2-A8C08F8C4BDB}" type="slidenum">
              <a:rPr lang="en-US" smtClean="0"/>
              <a:pPr>
                <a:defRPr/>
              </a:pPr>
              <a:t>100</a:t>
            </a:fld>
            <a:r>
              <a:rPr lang="en-US" dirty="0"/>
              <a:t>/111</a:t>
            </a:r>
          </a:p>
        </p:txBody>
      </p:sp>
    </p:spTree>
    <p:custDataLst>
      <p:tags r:id="rId1"/>
    </p:custDataLst>
    <p:extLst>
      <p:ext uri="{BB962C8B-B14F-4D97-AF65-F5344CB8AC3E}">
        <p14:creationId xmlns:p14="http://schemas.microsoft.com/office/powerpoint/2010/main" val="280992995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1000"/>
                                        <p:tgtEl>
                                          <p:spTgt spid="10242"/>
                                        </p:tgtEl>
                                      </p:cBhvr>
                                    </p:animEffect>
                                    <p:anim calcmode="lin" valueType="num">
                                      <p:cBhvr>
                                        <p:cTn id="8" dur="1000" fill="hold"/>
                                        <p:tgtEl>
                                          <p:spTgt spid="10242"/>
                                        </p:tgtEl>
                                        <p:attrNameLst>
                                          <p:attrName>ppt_x</p:attrName>
                                        </p:attrNameLst>
                                      </p:cBhvr>
                                      <p:tavLst>
                                        <p:tav tm="0">
                                          <p:val>
                                            <p:strVal val="#ppt_x"/>
                                          </p:val>
                                        </p:tav>
                                        <p:tav tm="100000">
                                          <p:val>
                                            <p:strVal val="#ppt_x"/>
                                          </p:val>
                                        </p:tav>
                                      </p:tavLst>
                                    </p:anim>
                                    <p:anim calcmode="lin" valueType="num">
                                      <p:cBhvr>
                                        <p:cTn id="9" dur="1000" fill="hold"/>
                                        <p:tgtEl>
                                          <p:spTgt spid="1024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additive="base">
                                        <p:cTn id="3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 calcmode="lin" valueType="num">
                                      <p:cBhvr additive="base">
                                        <p:cTn id="3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0243"/>
                                        </p:tgtEl>
                                        <p:attrNameLst>
                                          <p:attrName>style.visibility</p:attrName>
                                        </p:attrNameLst>
                                      </p:cBhvr>
                                      <p:to>
                                        <p:strVal val="visible"/>
                                      </p:to>
                                    </p:set>
                                    <p:anim calcmode="lin" valueType="num">
                                      <p:cBhvr additive="base">
                                        <p:cTn id="44" dur="500" fill="hold"/>
                                        <p:tgtEl>
                                          <p:spTgt spid="10243"/>
                                        </p:tgtEl>
                                        <p:attrNameLst>
                                          <p:attrName>ppt_x</p:attrName>
                                        </p:attrNameLst>
                                      </p:cBhvr>
                                      <p:tavLst>
                                        <p:tav tm="0">
                                          <p:val>
                                            <p:strVal val="#ppt_x"/>
                                          </p:val>
                                        </p:tav>
                                        <p:tav tm="100000">
                                          <p:val>
                                            <p:strVal val="#ppt_x"/>
                                          </p:val>
                                        </p:tav>
                                      </p:tavLst>
                                    </p:anim>
                                    <p:anim calcmode="lin" valueType="num">
                                      <p:cBhvr additive="base">
                                        <p:cTn id="45" dur="500" fill="hold"/>
                                        <p:tgtEl>
                                          <p:spTgt spid="10243"/>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0244"/>
                                        </p:tgtEl>
                                        <p:attrNameLst>
                                          <p:attrName>style.visibility</p:attrName>
                                        </p:attrNameLst>
                                      </p:cBhvr>
                                      <p:to>
                                        <p:strVal val="visible"/>
                                      </p:to>
                                    </p:set>
                                    <p:anim calcmode="lin" valueType="num">
                                      <p:cBhvr additive="base">
                                        <p:cTn id="48" dur="500" fill="hold"/>
                                        <p:tgtEl>
                                          <p:spTgt spid="10244"/>
                                        </p:tgtEl>
                                        <p:attrNameLst>
                                          <p:attrName>ppt_x</p:attrName>
                                        </p:attrNameLst>
                                      </p:cBhvr>
                                      <p:tavLst>
                                        <p:tav tm="0">
                                          <p:val>
                                            <p:strVal val="#ppt_x"/>
                                          </p:val>
                                        </p:tav>
                                        <p:tav tm="100000">
                                          <p:val>
                                            <p:strVal val="#ppt_x"/>
                                          </p:val>
                                        </p:tav>
                                      </p:tavLst>
                                    </p:anim>
                                    <p:anim calcmode="lin" valueType="num">
                                      <p:cBhvr additive="base">
                                        <p:cTn id="49" dur="500" fill="hold"/>
                                        <p:tgtEl>
                                          <p:spTgt spid="102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SCSI</a:t>
            </a:r>
          </a:p>
        </p:txBody>
      </p:sp>
      <p:sp>
        <p:nvSpPr>
          <p:cNvPr id="3" name="Content Placeholder 2"/>
          <p:cNvSpPr>
            <a:spLocks noGrp="1"/>
          </p:cNvSpPr>
          <p:nvPr>
            <p:ph idx="1"/>
            <p:custDataLst>
              <p:tags r:id="rId3"/>
            </p:custDataLst>
          </p:nvPr>
        </p:nvSpPr>
        <p:spPr>
          <a:xfrm>
            <a:off x="1981200" y="1124744"/>
            <a:ext cx="4042792" cy="5256584"/>
          </a:xfrm>
        </p:spPr>
        <p:txBody>
          <a:bodyPr>
            <a:normAutofit/>
          </a:bodyPr>
          <a:lstStyle/>
          <a:p>
            <a:r>
              <a:rPr lang="nb-NO" dirty="0" err="1"/>
              <a:t>Allows</a:t>
            </a:r>
            <a:r>
              <a:rPr lang="nb-NO" dirty="0"/>
              <a:t> series </a:t>
            </a:r>
            <a:r>
              <a:rPr lang="nb-NO" dirty="0" err="1"/>
              <a:t>connection</a:t>
            </a:r>
            <a:r>
              <a:rPr lang="nb-NO" dirty="0"/>
              <a:t> </a:t>
            </a:r>
            <a:r>
              <a:rPr lang="nb-NO" dirty="0" err="1"/>
              <a:t>of</a:t>
            </a:r>
            <a:r>
              <a:rPr lang="nb-NO" dirty="0"/>
              <a:t> </a:t>
            </a:r>
            <a:r>
              <a:rPr lang="nb-NO" dirty="0" err="1"/>
              <a:t>equipment</a:t>
            </a:r>
            <a:r>
              <a:rPr lang="nb-NO" dirty="0"/>
              <a:t>.</a:t>
            </a:r>
          </a:p>
          <a:p>
            <a:pPr lvl="1"/>
            <a:r>
              <a:rPr lang="nb-NO" dirty="0" err="1"/>
              <a:t>Each</a:t>
            </a:r>
            <a:r>
              <a:rPr lang="nb-NO" dirty="0"/>
              <a:t> must have </a:t>
            </a:r>
            <a:r>
              <a:rPr lang="nb-NO" dirty="0" err="1"/>
              <a:t>their</a:t>
            </a:r>
            <a:r>
              <a:rPr lang="nb-NO" dirty="0"/>
              <a:t> </a:t>
            </a:r>
            <a:r>
              <a:rPr lang="nb-NO" dirty="0" err="1"/>
              <a:t>own</a:t>
            </a:r>
            <a:r>
              <a:rPr lang="nb-NO" dirty="0"/>
              <a:t> ID.</a:t>
            </a:r>
          </a:p>
          <a:p>
            <a:r>
              <a:rPr lang="nb-NO" dirty="0"/>
              <a:t>Most used </a:t>
            </a:r>
            <a:r>
              <a:rPr lang="nb-NO" dirty="0" err="1"/>
              <a:t>on</a:t>
            </a:r>
            <a:r>
              <a:rPr lang="nb-NO" dirty="0"/>
              <a:t> servers</a:t>
            </a:r>
          </a:p>
          <a:p>
            <a:r>
              <a:rPr lang="nb-NO" dirty="0"/>
              <a:t>Versions 1-3</a:t>
            </a:r>
          </a:p>
          <a:p>
            <a:r>
              <a:rPr lang="nb-NO" dirty="0"/>
              <a:t>A </a:t>
            </a:r>
            <a:r>
              <a:rPr lang="nb-NO" dirty="0" err="1"/>
              <a:t>collection</a:t>
            </a:r>
            <a:r>
              <a:rPr lang="nb-NO" dirty="0"/>
              <a:t> </a:t>
            </a:r>
            <a:r>
              <a:rPr lang="nb-NO" dirty="0" err="1"/>
              <a:t>of</a:t>
            </a:r>
            <a:r>
              <a:rPr lang="nb-NO" dirty="0"/>
              <a:t> different standards!</a:t>
            </a:r>
          </a:p>
          <a:p>
            <a:r>
              <a:rPr lang="nb-NO" dirty="0" err="1"/>
              <a:t>iSCSI</a:t>
            </a:r>
            <a:r>
              <a:rPr lang="nb-NO" dirty="0"/>
              <a:t> is e.g. a combination </a:t>
            </a:r>
            <a:r>
              <a:rPr lang="nb-NO" dirty="0" err="1"/>
              <a:t>of</a:t>
            </a:r>
            <a:r>
              <a:rPr lang="nb-NO" dirty="0"/>
              <a:t> </a:t>
            </a:r>
            <a:r>
              <a:rPr lang="nb-NO" dirty="0" err="1"/>
              <a:t>Etrhernet</a:t>
            </a:r>
            <a:r>
              <a:rPr lang="nb-NO" dirty="0"/>
              <a:t> and SCSI</a:t>
            </a:r>
          </a:p>
        </p:txBody>
      </p:sp>
      <p:pic>
        <p:nvPicPr>
          <p:cNvPr id="11267" name="Picture 3"/>
          <p:cNvPicPr>
            <a:picLocks noChangeAspect="1" noChangeArrowheads="1"/>
          </p:cNvPicPr>
          <p:nvPr>
            <p:custDataLst>
              <p:tags r:id="rId4"/>
            </p:custDataLst>
          </p:nvPr>
        </p:nvPicPr>
        <p:blipFill>
          <a:blip r:embed="rId7">
            <a:extLst>
              <a:ext uri="{28A0092B-C50C-407E-A947-70E740481C1C}">
                <a14:useLocalDpi xmlns:a14="http://schemas.microsoft.com/office/drawing/2010/main" val="0"/>
              </a:ext>
            </a:extLst>
          </a:blip>
          <a:srcRect/>
          <a:stretch>
            <a:fillRect/>
          </a:stretch>
        </p:blipFill>
        <p:spPr bwMode="auto">
          <a:xfrm>
            <a:off x="7074095" y="2079639"/>
            <a:ext cx="4426086" cy="37182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rgbClr val="A19157"/>
                </a:solidFill>
                <a:prstDash val="solid"/>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Slide Number Placeholder 4">
            <a:extLst>
              <a:ext uri="{FF2B5EF4-FFF2-40B4-BE49-F238E27FC236}">
                <a16:creationId xmlns:a16="http://schemas.microsoft.com/office/drawing/2014/main" id="{85BE19B1-7E95-4367-A1A1-E75856216C9B}"/>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101</a:t>
            </a:fld>
            <a:r>
              <a:rPr lang="en-US" dirty="0"/>
              <a:t>/111</a:t>
            </a:r>
          </a:p>
        </p:txBody>
      </p:sp>
    </p:spTree>
    <p:custDataLst>
      <p:tags r:id="rId1"/>
    </p:custDataLst>
    <p:extLst>
      <p:ext uri="{BB962C8B-B14F-4D97-AF65-F5344CB8AC3E}">
        <p14:creationId xmlns:p14="http://schemas.microsoft.com/office/powerpoint/2010/main" val="283389639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b="1" dirty="0">
                <a:solidFill>
                  <a:schemeClr val="tx2"/>
                </a:solidFill>
              </a:rPr>
              <a:t>Device </a:t>
            </a:r>
            <a:r>
              <a:rPr lang="nb-NO" b="1" dirty="0" err="1">
                <a:solidFill>
                  <a:schemeClr val="tx2"/>
                </a:solidFill>
              </a:rPr>
              <a:t>controllers</a:t>
            </a:r>
            <a:endParaRPr lang="nb-NO" i="1" dirty="0"/>
          </a:p>
        </p:txBody>
      </p:sp>
      <p:sp>
        <p:nvSpPr>
          <p:cNvPr id="3" name="Content Placeholder 2"/>
          <p:cNvSpPr>
            <a:spLocks noGrp="1"/>
          </p:cNvSpPr>
          <p:nvPr>
            <p:ph idx="1"/>
            <p:custDataLst>
              <p:tags r:id="rId3"/>
            </p:custDataLst>
          </p:nvPr>
        </p:nvSpPr>
        <p:spPr/>
        <p:txBody>
          <a:bodyPr>
            <a:normAutofit/>
          </a:bodyPr>
          <a:lstStyle/>
          <a:p>
            <a:r>
              <a:rPr lang="nb-NO" dirty="0"/>
              <a:t>I / O </a:t>
            </a:r>
            <a:r>
              <a:rPr lang="nb-NO" dirty="0" err="1"/>
              <a:t>devices</a:t>
            </a:r>
            <a:r>
              <a:rPr lang="nb-NO" dirty="0"/>
              <a:t> </a:t>
            </a:r>
            <a:r>
              <a:rPr lang="nb-NO" dirty="0" err="1"/>
              <a:t>often</a:t>
            </a:r>
            <a:r>
              <a:rPr lang="nb-NO" dirty="0"/>
              <a:t> </a:t>
            </a:r>
            <a:r>
              <a:rPr lang="nb-NO" dirty="0" err="1"/>
              <a:t>consist</a:t>
            </a:r>
            <a:r>
              <a:rPr lang="nb-NO" dirty="0"/>
              <a:t> </a:t>
            </a:r>
            <a:r>
              <a:rPr lang="nb-NO" dirty="0" err="1"/>
              <a:t>of</a:t>
            </a:r>
            <a:endParaRPr lang="nb-NO" dirty="0">
              <a:solidFill>
                <a:schemeClr val="tx1"/>
              </a:solidFill>
              <a:latin typeface="+mn-lt"/>
              <a:ea typeface="+mn-ea"/>
              <a:cs typeface="+mn-cs"/>
            </a:endParaRPr>
          </a:p>
          <a:p>
            <a:pPr lvl="1"/>
            <a:r>
              <a:rPr lang="nb-NO" dirty="0" err="1"/>
              <a:t>Mechanical</a:t>
            </a:r>
            <a:r>
              <a:rPr lang="nb-NO" dirty="0"/>
              <a:t> </a:t>
            </a:r>
            <a:r>
              <a:rPr lang="nb-NO" dirty="0" err="1"/>
              <a:t>component</a:t>
            </a:r>
            <a:r>
              <a:rPr lang="nb-NO" dirty="0"/>
              <a:t> ("</a:t>
            </a:r>
            <a:r>
              <a:rPr lang="nb-NO" dirty="0" err="1"/>
              <a:t>the</a:t>
            </a:r>
            <a:r>
              <a:rPr lang="nb-NO" dirty="0"/>
              <a:t> </a:t>
            </a:r>
            <a:r>
              <a:rPr lang="nb-NO" dirty="0" err="1"/>
              <a:t>device</a:t>
            </a:r>
            <a:r>
              <a:rPr lang="nb-NO" dirty="0"/>
              <a:t> </a:t>
            </a:r>
            <a:r>
              <a:rPr lang="nb-NO" dirty="0" err="1"/>
              <a:t>itself</a:t>
            </a:r>
            <a:r>
              <a:rPr lang="nb-NO" dirty="0"/>
              <a:t>")</a:t>
            </a:r>
          </a:p>
          <a:p>
            <a:pPr lvl="1"/>
            <a:r>
              <a:rPr lang="nb-NO" dirty="0"/>
              <a:t>Electronic </a:t>
            </a:r>
            <a:r>
              <a:rPr lang="nb-NO" dirty="0" err="1"/>
              <a:t>component</a:t>
            </a:r>
            <a:endParaRPr lang="nb-NO" dirty="0">
              <a:solidFill>
                <a:schemeClr val="tx1"/>
              </a:solidFill>
              <a:latin typeface="+mn-lt"/>
              <a:ea typeface="+mn-ea"/>
              <a:cs typeface="+mn-cs"/>
            </a:endParaRPr>
          </a:p>
          <a:p>
            <a:r>
              <a:rPr lang="nb-NO" dirty="0"/>
              <a:t>The </a:t>
            </a:r>
            <a:r>
              <a:rPr lang="nb-NO" dirty="0" err="1">
                <a:solidFill>
                  <a:srgbClr val="FF0000"/>
                </a:solidFill>
              </a:rPr>
              <a:t>electronic</a:t>
            </a:r>
            <a:r>
              <a:rPr lang="nb-NO" dirty="0"/>
              <a:t> </a:t>
            </a:r>
            <a:r>
              <a:rPr lang="nb-NO" dirty="0" err="1"/>
              <a:t>component</a:t>
            </a:r>
            <a:r>
              <a:rPr lang="nb-NO" dirty="0"/>
              <a:t> is </a:t>
            </a:r>
            <a:r>
              <a:rPr lang="nb-NO" dirty="0" err="1"/>
              <a:t>the</a:t>
            </a:r>
            <a:r>
              <a:rPr lang="nb-NO" dirty="0"/>
              <a:t> </a:t>
            </a:r>
            <a:r>
              <a:rPr lang="nb-NO" dirty="0" err="1">
                <a:solidFill>
                  <a:srgbClr val="FF0000"/>
                </a:solidFill>
              </a:rPr>
              <a:t>device</a:t>
            </a:r>
            <a:r>
              <a:rPr lang="nb-NO" dirty="0"/>
              <a:t> </a:t>
            </a:r>
            <a:r>
              <a:rPr lang="nb-NO" dirty="0" err="1"/>
              <a:t>controller</a:t>
            </a:r>
            <a:r>
              <a:rPr lang="nb-NO" i="1" dirty="0">
                <a:solidFill>
                  <a:schemeClr val="tx1"/>
                </a:solidFill>
                <a:latin typeface="+mn-lt"/>
                <a:ea typeface="+mn-ea"/>
                <a:cs typeface="+mn-cs"/>
              </a:rPr>
              <a:t>.</a:t>
            </a:r>
          </a:p>
          <a:p>
            <a:pPr lvl="1"/>
            <a:r>
              <a:rPr lang="nb-NO" dirty="0"/>
              <a:t>"A </a:t>
            </a:r>
            <a:r>
              <a:rPr lang="nb-NO" dirty="0" err="1"/>
              <a:t>small</a:t>
            </a:r>
            <a:r>
              <a:rPr lang="nb-NO" dirty="0"/>
              <a:t> </a:t>
            </a:r>
            <a:r>
              <a:rPr lang="nb-NO" dirty="0" err="1"/>
              <a:t>microprocessor</a:t>
            </a:r>
            <a:r>
              <a:rPr lang="nb-NO" dirty="0"/>
              <a:t>"</a:t>
            </a:r>
          </a:p>
          <a:p>
            <a:pPr lvl="1"/>
            <a:r>
              <a:rPr lang="nb-NO" dirty="0" err="1"/>
              <a:t>Can</a:t>
            </a:r>
            <a:r>
              <a:rPr lang="nb-NO" dirty="0"/>
              <a:t> </a:t>
            </a:r>
            <a:r>
              <a:rPr lang="nb-NO" dirty="0" err="1"/>
              <a:t>possibly</a:t>
            </a:r>
            <a:r>
              <a:rPr lang="nb-NO" dirty="0"/>
              <a:t> handle </a:t>
            </a:r>
            <a:r>
              <a:rPr lang="nb-NO" dirty="0" err="1"/>
              <a:t>several</a:t>
            </a:r>
            <a:r>
              <a:rPr lang="nb-NO" dirty="0"/>
              <a:t> units</a:t>
            </a:r>
            <a:endParaRPr lang="nb-NO" dirty="0">
              <a:solidFill>
                <a:schemeClr val="tx1"/>
              </a:solidFill>
              <a:latin typeface="+mn-lt"/>
              <a:ea typeface="+mn-ea"/>
              <a:cs typeface="+mn-cs"/>
            </a:endParaRPr>
          </a:p>
          <a:p>
            <a:r>
              <a:rPr lang="nb-NO" dirty="0"/>
              <a:t>The </a:t>
            </a:r>
            <a:r>
              <a:rPr lang="nb-NO" dirty="0" err="1"/>
              <a:t>tasks</a:t>
            </a:r>
            <a:r>
              <a:rPr lang="nb-NO" dirty="0"/>
              <a:t> </a:t>
            </a:r>
            <a:r>
              <a:rPr lang="nb-NO" dirty="0" err="1"/>
              <a:t>of</a:t>
            </a:r>
            <a:r>
              <a:rPr lang="nb-NO" dirty="0"/>
              <a:t> </a:t>
            </a:r>
            <a:r>
              <a:rPr lang="nb-NO" dirty="0" err="1"/>
              <a:t>the</a:t>
            </a:r>
            <a:r>
              <a:rPr lang="nb-NO" dirty="0"/>
              <a:t> </a:t>
            </a:r>
            <a:r>
              <a:rPr lang="nb-NO" dirty="0" err="1"/>
              <a:t>controller</a:t>
            </a:r>
            <a:endParaRPr lang="nb-NO" dirty="0">
              <a:solidFill>
                <a:schemeClr val="tx1"/>
              </a:solidFill>
              <a:latin typeface="+mn-lt"/>
              <a:ea typeface="+mn-ea"/>
              <a:cs typeface="+mn-cs"/>
            </a:endParaRPr>
          </a:p>
          <a:p>
            <a:pPr lvl="1"/>
            <a:r>
              <a:rPr lang="nb-NO" dirty="0" err="1"/>
              <a:t>Receive</a:t>
            </a:r>
            <a:r>
              <a:rPr lang="nb-NO" dirty="0"/>
              <a:t> </a:t>
            </a:r>
            <a:r>
              <a:rPr lang="nb-NO" dirty="0" err="1"/>
              <a:t>instructions</a:t>
            </a:r>
            <a:endParaRPr lang="nb-NO" dirty="0"/>
          </a:p>
          <a:p>
            <a:pPr lvl="1"/>
            <a:r>
              <a:rPr lang="nb-NO" dirty="0" err="1"/>
              <a:t>View</a:t>
            </a:r>
            <a:r>
              <a:rPr lang="nb-NO" dirty="0"/>
              <a:t> status</a:t>
            </a:r>
          </a:p>
          <a:p>
            <a:pPr lvl="1"/>
            <a:r>
              <a:rPr lang="nb-NO" dirty="0" err="1"/>
              <a:t>Convert</a:t>
            </a:r>
            <a:r>
              <a:rPr lang="nb-NO" dirty="0"/>
              <a:t> </a:t>
            </a:r>
            <a:r>
              <a:rPr lang="nb-NO" dirty="0" err="1"/>
              <a:t>serial</a:t>
            </a:r>
            <a:r>
              <a:rPr lang="nb-NO" dirty="0"/>
              <a:t> </a:t>
            </a:r>
            <a:r>
              <a:rPr lang="nb-NO" dirty="0" err="1"/>
              <a:t>bitstream</a:t>
            </a:r>
            <a:r>
              <a:rPr lang="nb-NO" dirty="0"/>
              <a:t> to </a:t>
            </a:r>
            <a:r>
              <a:rPr lang="nb-NO" dirty="0" err="1"/>
              <a:t>block</a:t>
            </a:r>
            <a:r>
              <a:rPr lang="nb-NO" dirty="0"/>
              <a:t> </a:t>
            </a:r>
            <a:r>
              <a:rPr lang="nb-NO" dirty="0" err="1"/>
              <a:t>of</a:t>
            </a:r>
            <a:r>
              <a:rPr lang="nb-NO" dirty="0"/>
              <a:t> bytes</a:t>
            </a:r>
          </a:p>
          <a:p>
            <a:pPr lvl="1"/>
            <a:r>
              <a:rPr lang="nb-NO" dirty="0" err="1"/>
              <a:t>Perform</a:t>
            </a:r>
            <a:r>
              <a:rPr lang="nb-NO" dirty="0"/>
              <a:t> </a:t>
            </a:r>
            <a:r>
              <a:rPr lang="nb-NO" dirty="0" err="1"/>
              <a:t>error</a:t>
            </a:r>
            <a:r>
              <a:rPr lang="nb-NO" dirty="0"/>
              <a:t> </a:t>
            </a:r>
            <a:r>
              <a:rPr lang="nb-NO" dirty="0" err="1"/>
              <a:t>correction</a:t>
            </a:r>
            <a:r>
              <a:rPr lang="nb-NO" dirty="0"/>
              <a:t> as </a:t>
            </a:r>
            <a:r>
              <a:rPr lang="nb-NO" dirty="0" err="1"/>
              <a:t>needed</a:t>
            </a:r>
            <a:endParaRPr lang="nb-NO" dirty="0"/>
          </a:p>
          <a:p>
            <a:pPr lvl="1"/>
            <a:r>
              <a:rPr lang="nb-NO" dirty="0"/>
              <a:t>Make data </a:t>
            </a:r>
            <a:r>
              <a:rPr lang="nb-NO" dirty="0" err="1"/>
              <a:t>available</a:t>
            </a:r>
            <a:r>
              <a:rPr lang="nb-NO" dirty="0"/>
              <a:t> in </a:t>
            </a:r>
            <a:r>
              <a:rPr lang="nb-NO" dirty="0" err="1"/>
              <a:t>primary</a:t>
            </a:r>
            <a:r>
              <a:rPr lang="nb-NO" dirty="0"/>
              <a:t> </a:t>
            </a:r>
            <a:r>
              <a:rPr lang="nb-NO" dirty="0" err="1"/>
              <a:t>memory</a:t>
            </a:r>
            <a:r>
              <a:rPr lang="nb-NO" dirty="0"/>
              <a:t> (RAM)</a:t>
            </a:r>
          </a:p>
        </p:txBody>
      </p:sp>
      <p:sp>
        <p:nvSpPr>
          <p:cNvPr id="6" name="Slide Number Placeholder 4">
            <a:extLst>
              <a:ext uri="{FF2B5EF4-FFF2-40B4-BE49-F238E27FC236}">
                <a16:creationId xmlns:a16="http://schemas.microsoft.com/office/drawing/2014/main" id="{75BECBC1-5B22-4D7B-964D-28ECA709BD68}"/>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102</a:t>
            </a:fld>
            <a:r>
              <a:rPr lang="en-US" dirty="0"/>
              <a:t>/111</a:t>
            </a:r>
          </a:p>
        </p:txBody>
      </p:sp>
    </p:spTree>
    <p:custDataLst>
      <p:tags r:id="rId1"/>
    </p:custDataLst>
    <p:extLst>
      <p:ext uri="{BB962C8B-B14F-4D97-AF65-F5344CB8AC3E}">
        <p14:creationId xmlns:p14="http://schemas.microsoft.com/office/powerpoint/2010/main" val="25493443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I / O ports and </a:t>
            </a:r>
            <a:r>
              <a:rPr lang="nb-NO" dirty="0" err="1"/>
              <a:t>addresses</a:t>
            </a:r>
            <a:endParaRPr lang="nb-NO" dirty="0"/>
          </a:p>
        </p:txBody>
      </p:sp>
      <p:sp>
        <p:nvSpPr>
          <p:cNvPr id="3" name="Content Placeholder 2"/>
          <p:cNvSpPr>
            <a:spLocks noGrp="1"/>
          </p:cNvSpPr>
          <p:nvPr>
            <p:ph idx="1"/>
            <p:custDataLst>
              <p:tags r:id="rId3"/>
            </p:custDataLst>
          </p:nvPr>
        </p:nvSpPr>
        <p:spPr>
          <a:xfrm>
            <a:off x="2209800" y="1066800"/>
            <a:ext cx="8029604" cy="5410200"/>
          </a:xfrm>
        </p:spPr>
        <p:txBody>
          <a:bodyPr>
            <a:normAutofit/>
          </a:bodyPr>
          <a:lstStyle/>
          <a:p>
            <a:r>
              <a:rPr lang="nb-NO" dirty="0" err="1"/>
              <a:t>Each</a:t>
            </a:r>
            <a:r>
              <a:rPr lang="nb-NO" dirty="0"/>
              <a:t> </a:t>
            </a:r>
            <a:r>
              <a:rPr lang="nb-NO" dirty="0" err="1"/>
              <a:t>controller</a:t>
            </a:r>
            <a:r>
              <a:rPr lang="nb-NO" dirty="0"/>
              <a:t> has </a:t>
            </a:r>
            <a:r>
              <a:rPr lang="nb-NO" dirty="0" err="1"/>
              <a:t>some</a:t>
            </a:r>
            <a:r>
              <a:rPr lang="nb-NO" dirty="0"/>
              <a:t> </a:t>
            </a:r>
            <a:r>
              <a:rPr lang="nb-NO" dirty="0">
                <a:solidFill>
                  <a:srgbClr val="FF0000"/>
                </a:solidFill>
              </a:rPr>
              <a:t>registers</a:t>
            </a:r>
            <a:r>
              <a:rPr lang="nb-NO" dirty="0"/>
              <a:t> </a:t>
            </a:r>
            <a:r>
              <a:rPr lang="nb-NO" dirty="0" err="1"/>
              <a:t>that</a:t>
            </a:r>
            <a:r>
              <a:rPr lang="nb-NO" dirty="0"/>
              <a:t> </a:t>
            </a:r>
            <a:r>
              <a:rPr lang="nb-NO" dirty="0" err="1"/>
              <a:t>are</a:t>
            </a:r>
            <a:r>
              <a:rPr lang="nb-NO" dirty="0"/>
              <a:t> used to store status and </a:t>
            </a:r>
            <a:r>
              <a:rPr lang="nb-NO" dirty="0" err="1"/>
              <a:t>communicate</a:t>
            </a:r>
            <a:r>
              <a:rPr lang="nb-NO" dirty="0"/>
              <a:t> </a:t>
            </a:r>
            <a:r>
              <a:rPr lang="nb-NO" dirty="0" err="1"/>
              <a:t>with</a:t>
            </a:r>
            <a:r>
              <a:rPr lang="nb-NO" dirty="0"/>
              <a:t> </a:t>
            </a:r>
            <a:r>
              <a:rPr lang="nb-NO" dirty="0" err="1"/>
              <a:t>the</a:t>
            </a:r>
            <a:r>
              <a:rPr lang="nb-NO" dirty="0"/>
              <a:t> CPU</a:t>
            </a:r>
            <a:endParaRPr lang="nb-NO" dirty="0">
              <a:solidFill>
                <a:schemeClr val="tx1"/>
              </a:solidFill>
              <a:latin typeface="+mn-lt"/>
              <a:ea typeface="+mn-ea"/>
              <a:cs typeface="+mn-cs"/>
            </a:endParaRPr>
          </a:p>
          <a:p>
            <a:pPr lvl="1"/>
            <a:r>
              <a:rPr lang="nb-NO" dirty="0" err="1"/>
              <a:t>Can</a:t>
            </a:r>
            <a:r>
              <a:rPr lang="nb-NO" dirty="0"/>
              <a:t> </a:t>
            </a:r>
            <a:r>
              <a:rPr lang="nb-NO" dirty="0" err="1"/>
              <a:t>write</a:t>
            </a:r>
            <a:r>
              <a:rPr lang="nb-NO" dirty="0"/>
              <a:t> to </a:t>
            </a:r>
            <a:r>
              <a:rPr lang="nb-NO" dirty="0" err="1"/>
              <a:t>these</a:t>
            </a:r>
            <a:r>
              <a:rPr lang="nb-NO" dirty="0"/>
              <a:t> to </a:t>
            </a:r>
            <a:r>
              <a:rPr lang="nb-NO" dirty="0" err="1"/>
              <a:t>control</a:t>
            </a:r>
            <a:r>
              <a:rPr lang="nb-NO" dirty="0"/>
              <a:t> </a:t>
            </a:r>
            <a:r>
              <a:rPr lang="nb-NO" dirty="0" err="1"/>
              <a:t>the</a:t>
            </a:r>
            <a:r>
              <a:rPr lang="nb-NO" dirty="0"/>
              <a:t> </a:t>
            </a:r>
            <a:r>
              <a:rPr lang="nb-NO" dirty="0" err="1"/>
              <a:t>device</a:t>
            </a:r>
            <a:endParaRPr lang="nb-NO" dirty="0"/>
          </a:p>
          <a:p>
            <a:pPr lvl="1"/>
            <a:r>
              <a:rPr lang="nb-NO" dirty="0" err="1"/>
              <a:t>Can</a:t>
            </a:r>
            <a:r>
              <a:rPr lang="nb-NO" dirty="0"/>
              <a:t> </a:t>
            </a:r>
            <a:r>
              <a:rPr lang="nb-NO" dirty="0" err="1"/>
              <a:t>read</a:t>
            </a:r>
            <a:r>
              <a:rPr lang="nb-NO" dirty="0"/>
              <a:t> </a:t>
            </a:r>
            <a:r>
              <a:rPr lang="nb-NO" dirty="0" err="1"/>
              <a:t>others</a:t>
            </a:r>
            <a:r>
              <a:rPr lang="nb-NO" dirty="0"/>
              <a:t> to </a:t>
            </a:r>
            <a:r>
              <a:rPr lang="nb-NO" dirty="0" err="1"/>
              <a:t>find</a:t>
            </a:r>
            <a:r>
              <a:rPr lang="nb-NO" dirty="0"/>
              <a:t> </a:t>
            </a:r>
            <a:r>
              <a:rPr lang="nb-NO" dirty="0" err="1"/>
              <a:t>the</a:t>
            </a:r>
            <a:r>
              <a:rPr lang="nb-NO" dirty="0"/>
              <a:t> </a:t>
            </a:r>
            <a:r>
              <a:rPr lang="nb-NO" dirty="0" err="1"/>
              <a:t>condition</a:t>
            </a:r>
            <a:r>
              <a:rPr lang="nb-NO" dirty="0"/>
              <a:t> </a:t>
            </a:r>
            <a:r>
              <a:rPr lang="nb-NO" dirty="0" err="1"/>
              <a:t>of</a:t>
            </a:r>
            <a:r>
              <a:rPr lang="nb-NO" dirty="0"/>
              <a:t> </a:t>
            </a:r>
            <a:r>
              <a:rPr lang="nb-NO" dirty="0" err="1"/>
              <a:t>the</a:t>
            </a:r>
            <a:r>
              <a:rPr lang="nb-NO" dirty="0"/>
              <a:t> </a:t>
            </a:r>
            <a:r>
              <a:rPr lang="nb-NO" dirty="0" err="1"/>
              <a:t>device</a:t>
            </a:r>
            <a:r>
              <a:rPr lang="nb-NO" dirty="0"/>
              <a:t>.</a:t>
            </a:r>
            <a:endParaRPr lang="nb-NO" dirty="0">
              <a:solidFill>
                <a:schemeClr val="tx1"/>
              </a:solidFill>
              <a:latin typeface="+mn-lt"/>
              <a:ea typeface="+mn-ea"/>
              <a:cs typeface="+mn-cs"/>
            </a:endParaRPr>
          </a:p>
          <a:p>
            <a:r>
              <a:rPr lang="nb-NO" dirty="0"/>
              <a:t>May </a:t>
            </a:r>
            <a:r>
              <a:rPr lang="nb-NO" dirty="0" err="1"/>
              <a:t>also</a:t>
            </a:r>
            <a:r>
              <a:rPr lang="nb-NO" dirty="0"/>
              <a:t> have data buffer</a:t>
            </a:r>
            <a:endParaRPr lang="nb-NO" dirty="0">
              <a:solidFill>
                <a:schemeClr val="tx1"/>
              </a:solidFill>
              <a:latin typeface="+mn-lt"/>
              <a:ea typeface="+mn-ea"/>
              <a:cs typeface="+mn-cs"/>
            </a:endParaRPr>
          </a:p>
          <a:p>
            <a:pPr lvl="1"/>
            <a:r>
              <a:rPr lang="nb-NO" dirty="0"/>
              <a:t>Video RAM </a:t>
            </a:r>
            <a:r>
              <a:rPr lang="nb-NO" dirty="0" err="1"/>
              <a:t>on</a:t>
            </a:r>
            <a:r>
              <a:rPr lang="nb-NO" dirty="0"/>
              <a:t> video </a:t>
            </a:r>
            <a:r>
              <a:rPr lang="nb-NO" dirty="0" err="1"/>
              <a:t>card</a:t>
            </a:r>
            <a:endParaRPr lang="nb-NO" dirty="0"/>
          </a:p>
          <a:p>
            <a:pPr lvl="1"/>
            <a:r>
              <a:rPr lang="nb-NO" dirty="0" err="1"/>
              <a:t>Cache</a:t>
            </a:r>
            <a:r>
              <a:rPr lang="nb-NO" dirty="0"/>
              <a:t> ON disk</a:t>
            </a:r>
            <a:endParaRPr lang="nb-NO" dirty="0">
              <a:solidFill>
                <a:schemeClr val="tx1"/>
              </a:solidFill>
              <a:latin typeface="+mn-lt"/>
              <a:ea typeface="+mn-ea"/>
              <a:cs typeface="+mn-cs"/>
            </a:endParaRPr>
          </a:p>
          <a:p>
            <a:r>
              <a:rPr lang="nb-NO" dirty="0" err="1"/>
              <a:t>Can</a:t>
            </a:r>
            <a:r>
              <a:rPr lang="nb-NO" dirty="0"/>
              <a:t> </a:t>
            </a:r>
            <a:r>
              <a:rPr lang="nb-NO" dirty="0" err="1"/>
              <a:t>write</a:t>
            </a:r>
            <a:r>
              <a:rPr lang="nb-NO" dirty="0"/>
              <a:t> registers / buffer </a:t>
            </a:r>
            <a:r>
              <a:rPr lang="nb-NO" dirty="0" err="1"/>
              <a:t>using</a:t>
            </a:r>
            <a:r>
              <a:rPr lang="nb-NO" dirty="0"/>
              <a:t> I / O ports</a:t>
            </a:r>
          </a:p>
          <a:p>
            <a:r>
              <a:rPr lang="nb-NO" dirty="0" err="1"/>
              <a:t>Can</a:t>
            </a:r>
            <a:r>
              <a:rPr lang="nb-NO" dirty="0"/>
              <a:t> </a:t>
            </a:r>
            <a:r>
              <a:rPr lang="nb-NO" dirty="0" err="1"/>
              <a:t>also</a:t>
            </a:r>
            <a:r>
              <a:rPr lang="nb-NO" dirty="0"/>
              <a:t> </a:t>
            </a:r>
            <a:r>
              <a:rPr lang="nb-NO" dirty="0" err="1"/>
              <a:t>use</a:t>
            </a:r>
            <a:r>
              <a:rPr lang="nb-NO" dirty="0"/>
              <a:t> </a:t>
            </a:r>
            <a:r>
              <a:rPr lang="nb-NO" dirty="0" err="1"/>
              <a:t>the</a:t>
            </a:r>
            <a:r>
              <a:rPr lang="nb-NO" dirty="0"/>
              <a:t> </a:t>
            </a:r>
            <a:r>
              <a:rPr lang="nb-NO" dirty="0" err="1"/>
              <a:t>memory</a:t>
            </a:r>
            <a:r>
              <a:rPr lang="nb-NO" dirty="0"/>
              <a:t> </a:t>
            </a:r>
            <a:r>
              <a:rPr lang="nb-NO" dirty="0" err="1"/>
              <a:t>mapped</a:t>
            </a:r>
            <a:r>
              <a:rPr lang="nb-NO" dirty="0"/>
              <a:t> I / O</a:t>
            </a:r>
          </a:p>
        </p:txBody>
      </p:sp>
      <p:sp>
        <p:nvSpPr>
          <p:cNvPr id="6" name="Slide Number Placeholder 4">
            <a:extLst>
              <a:ext uri="{FF2B5EF4-FFF2-40B4-BE49-F238E27FC236}">
                <a16:creationId xmlns:a16="http://schemas.microsoft.com/office/drawing/2014/main" id="{FD98FBCF-5D79-4874-98CA-391D8B045288}"/>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103</a:t>
            </a:fld>
            <a:r>
              <a:rPr lang="en-US" dirty="0"/>
              <a:t>/111</a:t>
            </a:r>
          </a:p>
        </p:txBody>
      </p:sp>
    </p:spTree>
    <p:custDataLst>
      <p:tags r:id="rId1"/>
    </p:custDataLst>
    <p:extLst>
      <p:ext uri="{BB962C8B-B14F-4D97-AF65-F5344CB8AC3E}">
        <p14:creationId xmlns:p14="http://schemas.microsoft.com/office/powerpoint/2010/main" val="14928764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Ex: </a:t>
            </a:r>
            <a:r>
              <a:rPr lang="nb-NO" dirty="0" err="1"/>
              <a:t>read</a:t>
            </a:r>
            <a:r>
              <a:rPr lang="nb-NO" dirty="0"/>
              <a:t> from disk</a:t>
            </a:r>
          </a:p>
        </p:txBody>
      </p:sp>
      <p:sp>
        <p:nvSpPr>
          <p:cNvPr id="6" name="Line 2"/>
          <p:cNvSpPr>
            <a:spLocks noChangeShapeType="1"/>
          </p:cNvSpPr>
          <p:nvPr>
            <p:custDataLst>
              <p:tags r:id="rId3"/>
            </p:custDataLst>
          </p:nvPr>
        </p:nvSpPr>
        <p:spPr bwMode="auto">
          <a:xfrm flipV="1">
            <a:off x="3376613" y="2420943"/>
            <a:ext cx="0" cy="827087"/>
          </a:xfrm>
          <a:prstGeom prst="line">
            <a:avLst/>
          </a:prstGeom>
          <a:noFill/>
          <a:ln w="9525">
            <a:solidFill>
              <a:schemeClr val="tx1"/>
            </a:solidFill>
            <a:round/>
            <a:headEnd/>
            <a:tailEnd/>
          </a:ln>
          <a:effectLst/>
        </p:spPr>
        <p:txBody>
          <a:bodyPr/>
          <a:lstStyle/>
          <a:p>
            <a:endParaRPr lang="nb-NO"/>
          </a:p>
        </p:txBody>
      </p:sp>
      <p:sp>
        <p:nvSpPr>
          <p:cNvPr id="7" name="AutoShape 3"/>
          <p:cNvSpPr>
            <a:spLocks noChangeArrowheads="1"/>
          </p:cNvSpPr>
          <p:nvPr>
            <p:custDataLst>
              <p:tags r:id="rId4"/>
            </p:custDataLst>
          </p:nvPr>
        </p:nvSpPr>
        <p:spPr bwMode="auto">
          <a:xfrm>
            <a:off x="2692400" y="1449391"/>
            <a:ext cx="1404938" cy="1260475"/>
          </a:xfrm>
          <a:prstGeom prst="roundRect">
            <a:avLst>
              <a:gd name="adj" fmla="val 16667"/>
            </a:avLst>
          </a:prstGeom>
          <a:solidFill>
            <a:srgbClr val="FFCC00"/>
          </a:solidFill>
          <a:ln w="9525">
            <a:noFill/>
            <a:round/>
            <a:headEnd/>
            <a:tailEnd/>
          </a:ln>
          <a:effectLst/>
        </p:spPr>
        <p:txBody>
          <a:bodyPr wrap="none" anchor="ctr"/>
          <a:lstStyle/>
          <a:p>
            <a:pPr algn="ctr"/>
            <a:r>
              <a:rPr lang="en-US" sz="1600" b="1">
                <a:solidFill>
                  <a:schemeClr val="bg1"/>
                </a:solidFill>
              </a:rPr>
              <a:t>Pentium 4</a:t>
            </a:r>
          </a:p>
          <a:p>
            <a:pPr algn="ctr"/>
            <a:r>
              <a:rPr lang="en-US" sz="1600" b="1">
                <a:solidFill>
                  <a:schemeClr val="bg1"/>
                </a:solidFill>
              </a:rPr>
              <a:t>Processor</a:t>
            </a:r>
          </a:p>
          <a:p>
            <a:pPr algn="ctr"/>
            <a:endParaRPr lang="en-US" sz="1600" b="1">
              <a:solidFill>
                <a:schemeClr val="bg1"/>
              </a:solidFill>
            </a:endParaRPr>
          </a:p>
          <a:p>
            <a:pPr algn="ctr"/>
            <a:endParaRPr lang="en-US" sz="1600" b="1">
              <a:solidFill>
                <a:schemeClr val="bg1"/>
              </a:solidFill>
            </a:endParaRPr>
          </a:p>
        </p:txBody>
      </p:sp>
      <p:sp>
        <p:nvSpPr>
          <p:cNvPr id="8" name="AutoShape 4"/>
          <p:cNvSpPr>
            <a:spLocks noChangeArrowheads="1"/>
          </p:cNvSpPr>
          <p:nvPr>
            <p:custDataLst>
              <p:tags r:id="rId5"/>
            </p:custDataLst>
          </p:nvPr>
        </p:nvSpPr>
        <p:spPr bwMode="auto">
          <a:xfrm>
            <a:off x="2747963" y="2205043"/>
            <a:ext cx="1295400" cy="180975"/>
          </a:xfrm>
          <a:prstGeom prst="roundRect">
            <a:avLst>
              <a:gd name="adj" fmla="val 16667"/>
            </a:avLst>
          </a:prstGeom>
          <a:solidFill>
            <a:srgbClr val="009900"/>
          </a:solidFill>
          <a:ln w="9525">
            <a:solidFill>
              <a:schemeClr val="tx1"/>
            </a:solidFill>
            <a:round/>
            <a:headEnd/>
            <a:tailEnd/>
          </a:ln>
          <a:effectLst/>
        </p:spPr>
        <p:txBody>
          <a:bodyPr wrap="none" anchor="ctr"/>
          <a:lstStyle/>
          <a:p>
            <a:pPr algn="ctr"/>
            <a:r>
              <a:rPr lang="en-US" sz="1000" b="1">
                <a:solidFill>
                  <a:schemeClr val="bg1"/>
                </a:solidFill>
              </a:rPr>
              <a:t>registers</a:t>
            </a:r>
          </a:p>
        </p:txBody>
      </p:sp>
      <p:sp>
        <p:nvSpPr>
          <p:cNvPr id="9" name="AutoShape 5"/>
          <p:cNvSpPr>
            <a:spLocks noChangeArrowheads="1"/>
          </p:cNvSpPr>
          <p:nvPr>
            <p:custDataLst>
              <p:tags r:id="rId6"/>
            </p:custDataLst>
          </p:nvPr>
        </p:nvSpPr>
        <p:spPr bwMode="auto">
          <a:xfrm>
            <a:off x="2747963" y="2420943"/>
            <a:ext cx="1295400" cy="180975"/>
          </a:xfrm>
          <a:prstGeom prst="roundRect">
            <a:avLst>
              <a:gd name="adj" fmla="val 16667"/>
            </a:avLst>
          </a:prstGeom>
          <a:solidFill>
            <a:srgbClr val="009900"/>
          </a:solidFill>
          <a:ln w="9525">
            <a:solidFill>
              <a:schemeClr val="tx1"/>
            </a:solidFill>
            <a:round/>
            <a:headEnd/>
            <a:tailEnd/>
          </a:ln>
          <a:effectLst/>
        </p:spPr>
        <p:txBody>
          <a:bodyPr wrap="none" anchor="ctr"/>
          <a:lstStyle/>
          <a:p>
            <a:pPr algn="ctr"/>
            <a:r>
              <a:rPr lang="en-US" sz="1000" b="1">
                <a:solidFill>
                  <a:schemeClr val="bg1"/>
                </a:solidFill>
              </a:rPr>
              <a:t>cache(s)</a:t>
            </a:r>
          </a:p>
        </p:txBody>
      </p:sp>
      <p:sp>
        <p:nvSpPr>
          <p:cNvPr id="10" name="Line 7"/>
          <p:cNvSpPr>
            <a:spLocks noChangeShapeType="1"/>
          </p:cNvSpPr>
          <p:nvPr>
            <p:custDataLst>
              <p:tags r:id="rId7"/>
            </p:custDataLst>
          </p:nvPr>
        </p:nvSpPr>
        <p:spPr bwMode="auto">
          <a:xfrm flipV="1">
            <a:off x="3376613" y="4616450"/>
            <a:ext cx="0" cy="539750"/>
          </a:xfrm>
          <a:prstGeom prst="line">
            <a:avLst/>
          </a:prstGeom>
          <a:noFill/>
          <a:ln w="9525">
            <a:solidFill>
              <a:schemeClr val="tx1"/>
            </a:solidFill>
            <a:round/>
            <a:headEnd/>
            <a:tailEnd/>
          </a:ln>
          <a:effectLst/>
        </p:spPr>
        <p:txBody>
          <a:bodyPr/>
          <a:lstStyle/>
          <a:p>
            <a:endParaRPr lang="nb-NO"/>
          </a:p>
        </p:txBody>
      </p:sp>
      <p:grpSp>
        <p:nvGrpSpPr>
          <p:cNvPr id="3" name="Group 8"/>
          <p:cNvGrpSpPr>
            <a:grpSpLocks/>
          </p:cNvGrpSpPr>
          <p:nvPr>
            <p:custDataLst>
              <p:tags r:id="rId8"/>
            </p:custDataLst>
          </p:nvPr>
        </p:nvGrpSpPr>
        <p:grpSpPr bwMode="auto">
          <a:xfrm>
            <a:off x="2692400" y="5157788"/>
            <a:ext cx="1404938" cy="1403350"/>
            <a:chOff x="453" y="1833"/>
            <a:chExt cx="658" cy="658"/>
          </a:xfrm>
        </p:grpSpPr>
        <p:sp>
          <p:nvSpPr>
            <p:cNvPr id="12" name="Rectangle 9"/>
            <p:cNvSpPr>
              <a:spLocks noChangeArrowheads="1"/>
            </p:cNvSpPr>
            <p:nvPr/>
          </p:nvSpPr>
          <p:spPr bwMode="auto">
            <a:xfrm>
              <a:off x="453" y="1833"/>
              <a:ext cx="658" cy="658"/>
            </a:xfrm>
            <a:prstGeom prst="rect">
              <a:avLst/>
            </a:prstGeom>
            <a:solidFill>
              <a:schemeClr val="folHlink"/>
            </a:solidFill>
            <a:ln w="9525">
              <a:solidFill>
                <a:schemeClr val="tx1"/>
              </a:solidFill>
              <a:miter lim="800000"/>
              <a:headEnd/>
              <a:tailEnd/>
            </a:ln>
            <a:effectLst/>
          </p:spPr>
          <p:txBody>
            <a:bodyPr wrap="none" anchor="ctr"/>
            <a:lstStyle/>
            <a:p>
              <a:endParaRPr lang="nb-NO"/>
            </a:p>
          </p:txBody>
        </p:sp>
        <p:sp>
          <p:nvSpPr>
            <p:cNvPr id="13" name="AutoShape 10"/>
            <p:cNvSpPr>
              <a:spLocks noChangeArrowheads="1"/>
            </p:cNvSpPr>
            <p:nvPr/>
          </p:nvSpPr>
          <p:spPr bwMode="auto">
            <a:xfrm>
              <a:off x="532" y="1901"/>
              <a:ext cx="499" cy="522"/>
            </a:xfrm>
            <a:prstGeom prst="roundRect">
              <a:avLst>
                <a:gd name="adj" fmla="val 16667"/>
              </a:avLst>
            </a:prstGeom>
            <a:solidFill>
              <a:srgbClr val="6699FF"/>
            </a:solidFill>
            <a:ln w="9525">
              <a:noFill/>
              <a:round/>
              <a:headEnd/>
              <a:tailEnd/>
            </a:ln>
            <a:effectLst/>
          </p:spPr>
          <p:txBody>
            <a:bodyPr wrap="none" anchor="ctr"/>
            <a:lstStyle/>
            <a:p>
              <a:pPr algn="ctr"/>
              <a:r>
                <a:rPr lang="en-US" sz="1600" b="1">
                  <a:solidFill>
                    <a:schemeClr val="bg1"/>
                  </a:solidFill>
                </a:rPr>
                <a:t>I/O</a:t>
              </a:r>
            </a:p>
            <a:p>
              <a:pPr algn="ctr"/>
              <a:r>
                <a:rPr lang="en-US" sz="1600" b="1">
                  <a:solidFill>
                    <a:schemeClr val="bg1"/>
                  </a:solidFill>
                </a:rPr>
                <a:t>controller</a:t>
              </a:r>
            </a:p>
            <a:p>
              <a:pPr algn="ctr"/>
              <a:r>
                <a:rPr lang="en-US" sz="1600" b="1">
                  <a:solidFill>
                    <a:schemeClr val="bg1"/>
                  </a:solidFill>
                </a:rPr>
                <a:t>hub</a:t>
              </a:r>
            </a:p>
          </p:txBody>
        </p:sp>
      </p:grpSp>
      <p:grpSp>
        <p:nvGrpSpPr>
          <p:cNvPr id="11" name="Group 11"/>
          <p:cNvGrpSpPr>
            <a:grpSpLocks/>
          </p:cNvGrpSpPr>
          <p:nvPr>
            <p:custDataLst>
              <p:tags r:id="rId9"/>
            </p:custDataLst>
          </p:nvPr>
        </p:nvGrpSpPr>
        <p:grpSpPr bwMode="auto">
          <a:xfrm>
            <a:off x="2692400" y="3248029"/>
            <a:ext cx="1404938" cy="1368425"/>
            <a:chOff x="453" y="1833"/>
            <a:chExt cx="658" cy="658"/>
          </a:xfrm>
        </p:grpSpPr>
        <p:sp>
          <p:nvSpPr>
            <p:cNvPr id="15" name="Rectangle 12"/>
            <p:cNvSpPr>
              <a:spLocks noChangeArrowheads="1"/>
            </p:cNvSpPr>
            <p:nvPr/>
          </p:nvSpPr>
          <p:spPr bwMode="auto">
            <a:xfrm>
              <a:off x="453" y="1833"/>
              <a:ext cx="658" cy="658"/>
            </a:xfrm>
            <a:prstGeom prst="rect">
              <a:avLst/>
            </a:prstGeom>
            <a:solidFill>
              <a:schemeClr val="folHlink"/>
            </a:solidFill>
            <a:ln w="9525">
              <a:solidFill>
                <a:schemeClr val="tx1"/>
              </a:solidFill>
              <a:miter lim="800000"/>
              <a:headEnd/>
              <a:tailEnd/>
            </a:ln>
            <a:effectLst/>
          </p:spPr>
          <p:txBody>
            <a:bodyPr wrap="none" anchor="ctr"/>
            <a:lstStyle/>
            <a:p>
              <a:endParaRPr lang="nb-NO"/>
            </a:p>
          </p:txBody>
        </p:sp>
        <p:sp>
          <p:nvSpPr>
            <p:cNvPr id="16" name="AutoShape 13"/>
            <p:cNvSpPr>
              <a:spLocks noChangeArrowheads="1"/>
            </p:cNvSpPr>
            <p:nvPr/>
          </p:nvSpPr>
          <p:spPr bwMode="auto">
            <a:xfrm>
              <a:off x="532" y="1901"/>
              <a:ext cx="499" cy="522"/>
            </a:xfrm>
            <a:prstGeom prst="roundRect">
              <a:avLst>
                <a:gd name="adj" fmla="val 16667"/>
              </a:avLst>
            </a:prstGeom>
            <a:solidFill>
              <a:srgbClr val="6699FF"/>
            </a:solidFill>
            <a:ln w="9525">
              <a:noFill/>
              <a:round/>
              <a:headEnd/>
              <a:tailEnd/>
            </a:ln>
            <a:effectLst/>
          </p:spPr>
          <p:txBody>
            <a:bodyPr wrap="none" anchor="ctr"/>
            <a:lstStyle/>
            <a:p>
              <a:pPr algn="ctr"/>
              <a:r>
                <a:rPr lang="en-US" sz="1600" b="1">
                  <a:solidFill>
                    <a:schemeClr val="bg1"/>
                  </a:solidFill>
                </a:rPr>
                <a:t>memory</a:t>
              </a:r>
            </a:p>
            <a:p>
              <a:pPr algn="ctr"/>
              <a:r>
                <a:rPr lang="en-US" sz="1600" b="1">
                  <a:solidFill>
                    <a:schemeClr val="bg1"/>
                  </a:solidFill>
                </a:rPr>
                <a:t>controller</a:t>
              </a:r>
            </a:p>
            <a:p>
              <a:pPr algn="ctr"/>
              <a:r>
                <a:rPr lang="en-US" sz="1600" b="1">
                  <a:solidFill>
                    <a:schemeClr val="bg1"/>
                  </a:solidFill>
                </a:rPr>
                <a:t>hub</a:t>
              </a:r>
            </a:p>
          </p:txBody>
        </p:sp>
      </p:grpSp>
      <p:sp>
        <p:nvSpPr>
          <p:cNvPr id="17" name="AutoShape 14"/>
          <p:cNvSpPr>
            <a:spLocks noChangeArrowheads="1"/>
          </p:cNvSpPr>
          <p:nvPr>
            <p:custDataLst>
              <p:tags r:id="rId10"/>
            </p:custDataLst>
          </p:nvPr>
        </p:nvSpPr>
        <p:spPr bwMode="auto">
          <a:xfrm>
            <a:off x="5645153" y="3211518"/>
            <a:ext cx="1800225" cy="288925"/>
          </a:xfrm>
          <a:prstGeom prst="roundRect">
            <a:avLst>
              <a:gd name="adj" fmla="val 16667"/>
            </a:avLst>
          </a:prstGeom>
          <a:solidFill>
            <a:srgbClr val="009900"/>
          </a:solidFill>
          <a:ln w="9525">
            <a:solidFill>
              <a:schemeClr val="tx1"/>
            </a:solidFill>
            <a:round/>
            <a:headEnd/>
            <a:tailEnd/>
          </a:ln>
          <a:effectLst/>
        </p:spPr>
        <p:txBody>
          <a:bodyPr wrap="none" anchor="ctr"/>
          <a:lstStyle/>
          <a:p>
            <a:pPr algn="ctr"/>
            <a:r>
              <a:rPr lang="en-US" sz="1600" b="1">
                <a:solidFill>
                  <a:schemeClr val="bg1"/>
                </a:solidFill>
              </a:rPr>
              <a:t>RDRAM</a:t>
            </a:r>
          </a:p>
        </p:txBody>
      </p:sp>
      <p:sp>
        <p:nvSpPr>
          <p:cNvPr id="18" name="AutoShape 15"/>
          <p:cNvSpPr>
            <a:spLocks noChangeArrowheads="1"/>
          </p:cNvSpPr>
          <p:nvPr>
            <p:custDataLst>
              <p:tags r:id="rId11"/>
            </p:custDataLst>
          </p:nvPr>
        </p:nvSpPr>
        <p:spPr bwMode="auto">
          <a:xfrm>
            <a:off x="5645153" y="3533780"/>
            <a:ext cx="1800225" cy="288925"/>
          </a:xfrm>
          <a:prstGeom prst="roundRect">
            <a:avLst>
              <a:gd name="adj" fmla="val 16667"/>
            </a:avLst>
          </a:prstGeom>
          <a:solidFill>
            <a:srgbClr val="009900"/>
          </a:solidFill>
          <a:ln w="9525">
            <a:solidFill>
              <a:schemeClr val="tx1"/>
            </a:solidFill>
            <a:round/>
            <a:headEnd/>
            <a:tailEnd/>
          </a:ln>
          <a:effectLst/>
        </p:spPr>
        <p:txBody>
          <a:bodyPr wrap="none" anchor="ctr"/>
          <a:lstStyle/>
          <a:p>
            <a:pPr algn="ctr"/>
            <a:r>
              <a:rPr lang="en-US" sz="1600" b="1">
                <a:solidFill>
                  <a:schemeClr val="bg1"/>
                </a:solidFill>
              </a:rPr>
              <a:t>RDRAM</a:t>
            </a:r>
          </a:p>
        </p:txBody>
      </p:sp>
      <p:sp>
        <p:nvSpPr>
          <p:cNvPr id="19" name="AutoShape 16"/>
          <p:cNvSpPr>
            <a:spLocks noChangeArrowheads="1"/>
          </p:cNvSpPr>
          <p:nvPr>
            <p:custDataLst>
              <p:tags r:id="rId12"/>
            </p:custDataLst>
          </p:nvPr>
        </p:nvSpPr>
        <p:spPr bwMode="auto">
          <a:xfrm>
            <a:off x="5645153" y="3967168"/>
            <a:ext cx="1800225" cy="288925"/>
          </a:xfrm>
          <a:prstGeom prst="roundRect">
            <a:avLst>
              <a:gd name="adj" fmla="val 16667"/>
            </a:avLst>
          </a:prstGeom>
          <a:solidFill>
            <a:srgbClr val="009900"/>
          </a:solidFill>
          <a:ln w="9525">
            <a:solidFill>
              <a:schemeClr val="tx1"/>
            </a:solidFill>
            <a:round/>
            <a:headEnd/>
            <a:tailEnd/>
          </a:ln>
          <a:effectLst/>
        </p:spPr>
        <p:txBody>
          <a:bodyPr wrap="none" anchor="ctr"/>
          <a:lstStyle/>
          <a:p>
            <a:pPr algn="ctr"/>
            <a:r>
              <a:rPr lang="en-US" sz="1600" b="1">
                <a:solidFill>
                  <a:schemeClr val="bg1"/>
                </a:solidFill>
              </a:rPr>
              <a:t>RDRAM</a:t>
            </a:r>
          </a:p>
        </p:txBody>
      </p:sp>
      <p:sp>
        <p:nvSpPr>
          <p:cNvPr id="20" name="AutoShape 17"/>
          <p:cNvSpPr>
            <a:spLocks noChangeArrowheads="1"/>
          </p:cNvSpPr>
          <p:nvPr>
            <p:custDataLst>
              <p:tags r:id="rId13"/>
            </p:custDataLst>
          </p:nvPr>
        </p:nvSpPr>
        <p:spPr bwMode="auto">
          <a:xfrm>
            <a:off x="5645153" y="4291018"/>
            <a:ext cx="1800225" cy="288925"/>
          </a:xfrm>
          <a:prstGeom prst="roundRect">
            <a:avLst>
              <a:gd name="adj" fmla="val 16667"/>
            </a:avLst>
          </a:prstGeom>
          <a:solidFill>
            <a:srgbClr val="009900"/>
          </a:solidFill>
          <a:ln w="9525">
            <a:solidFill>
              <a:schemeClr val="tx1"/>
            </a:solidFill>
            <a:round/>
            <a:headEnd/>
            <a:tailEnd/>
          </a:ln>
          <a:effectLst/>
        </p:spPr>
        <p:txBody>
          <a:bodyPr wrap="none" anchor="ctr"/>
          <a:lstStyle/>
          <a:p>
            <a:pPr algn="ctr"/>
            <a:r>
              <a:rPr lang="en-US" sz="1600" b="1">
                <a:solidFill>
                  <a:schemeClr val="bg1"/>
                </a:solidFill>
              </a:rPr>
              <a:t>RDRAM</a:t>
            </a:r>
          </a:p>
        </p:txBody>
      </p:sp>
      <p:sp>
        <p:nvSpPr>
          <p:cNvPr id="21" name="AutoShape 18"/>
          <p:cNvSpPr>
            <a:spLocks noChangeArrowheads="1"/>
          </p:cNvSpPr>
          <p:nvPr>
            <p:custDataLst>
              <p:tags r:id="rId14"/>
            </p:custDataLst>
          </p:nvPr>
        </p:nvSpPr>
        <p:spPr bwMode="auto">
          <a:xfrm>
            <a:off x="5645153" y="5516568"/>
            <a:ext cx="1800225" cy="288925"/>
          </a:xfrm>
          <a:prstGeom prst="roundRect">
            <a:avLst>
              <a:gd name="adj" fmla="val 16667"/>
            </a:avLst>
          </a:prstGeom>
          <a:solidFill>
            <a:srgbClr val="33CC33"/>
          </a:solidFill>
          <a:ln w="9525">
            <a:solidFill>
              <a:schemeClr val="tx1"/>
            </a:solidFill>
            <a:round/>
            <a:headEnd/>
            <a:tailEnd/>
          </a:ln>
          <a:effectLst/>
        </p:spPr>
        <p:txBody>
          <a:bodyPr wrap="none" anchor="ctr"/>
          <a:lstStyle/>
          <a:p>
            <a:pPr algn="ctr"/>
            <a:r>
              <a:rPr lang="en-US" sz="1600" b="1">
                <a:solidFill>
                  <a:schemeClr val="bg1"/>
                </a:solidFill>
              </a:rPr>
              <a:t>PCI slots</a:t>
            </a:r>
          </a:p>
        </p:txBody>
      </p:sp>
      <p:sp>
        <p:nvSpPr>
          <p:cNvPr id="22" name="AutoShape 19"/>
          <p:cNvSpPr>
            <a:spLocks noChangeArrowheads="1"/>
          </p:cNvSpPr>
          <p:nvPr>
            <p:custDataLst>
              <p:tags r:id="rId15"/>
            </p:custDataLst>
          </p:nvPr>
        </p:nvSpPr>
        <p:spPr bwMode="auto">
          <a:xfrm>
            <a:off x="5645153" y="5840418"/>
            <a:ext cx="1800225" cy="288925"/>
          </a:xfrm>
          <a:prstGeom prst="roundRect">
            <a:avLst>
              <a:gd name="adj" fmla="val 16667"/>
            </a:avLst>
          </a:prstGeom>
          <a:solidFill>
            <a:srgbClr val="33CC33"/>
          </a:solidFill>
          <a:ln w="9525">
            <a:solidFill>
              <a:schemeClr val="tx1"/>
            </a:solidFill>
            <a:round/>
            <a:headEnd/>
            <a:tailEnd/>
          </a:ln>
          <a:effectLst/>
        </p:spPr>
        <p:txBody>
          <a:bodyPr wrap="none" anchor="ctr"/>
          <a:lstStyle/>
          <a:p>
            <a:pPr algn="ctr"/>
            <a:r>
              <a:rPr lang="en-US" sz="1600" b="1">
                <a:solidFill>
                  <a:schemeClr val="bg1"/>
                </a:solidFill>
              </a:rPr>
              <a:t>PCI slots</a:t>
            </a:r>
          </a:p>
        </p:txBody>
      </p:sp>
      <p:sp>
        <p:nvSpPr>
          <p:cNvPr id="23" name="AutoShape 20"/>
          <p:cNvSpPr>
            <a:spLocks noChangeArrowheads="1"/>
          </p:cNvSpPr>
          <p:nvPr>
            <p:custDataLst>
              <p:tags r:id="rId16"/>
            </p:custDataLst>
          </p:nvPr>
        </p:nvSpPr>
        <p:spPr bwMode="auto">
          <a:xfrm>
            <a:off x="5645153" y="6164268"/>
            <a:ext cx="1800225" cy="288925"/>
          </a:xfrm>
          <a:prstGeom prst="roundRect">
            <a:avLst>
              <a:gd name="adj" fmla="val 16667"/>
            </a:avLst>
          </a:prstGeom>
          <a:solidFill>
            <a:srgbClr val="33CC33"/>
          </a:solidFill>
          <a:ln w="9525">
            <a:solidFill>
              <a:schemeClr val="tx1"/>
            </a:solidFill>
            <a:round/>
            <a:headEnd/>
            <a:tailEnd/>
          </a:ln>
          <a:effectLst/>
        </p:spPr>
        <p:txBody>
          <a:bodyPr wrap="none" anchor="ctr"/>
          <a:lstStyle/>
          <a:p>
            <a:pPr algn="ctr"/>
            <a:r>
              <a:rPr lang="en-US" sz="1600" b="1">
                <a:solidFill>
                  <a:schemeClr val="bg1"/>
                </a:solidFill>
              </a:rPr>
              <a:t>PCI slots</a:t>
            </a:r>
          </a:p>
        </p:txBody>
      </p:sp>
      <p:sp>
        <p:nvSpPr>
          <p:cNvPr id="24" name="Line 21"/>
          <p:cNvSpPr>
            <a:spLocks noChangeShapeType="1"/>
          </p:cNvSpPr>
          <p:nvPr>
            <p:custDataLst>
              <p:tags r:id="rId17"/>
            </p:custDataLst>
          </p:nvPr>
        </p:nvSpPr>
        <p:spPr bwMode="auto">
          <a:xfrm flipH="1">
            <a:off x="4097338" y="3521075"/>
            <a:ext cx="1547812" cy="0"/>
          </a:xfrm>
          <a:prstGeom prst="line">
            <a:avLst/>
          </a:prstGeom>
          <a:noFill/>
          <a:ln w="9525">
            <a:solidFill>
              <a:schemeClr val="tx1"/>
            </a:solidFill>
            <a:round/>
            <a:headEnd/>
            <a:tailEnd/>
          </a:ln>
          <a:effectLst/>
        </p:spPr>
        <p:txBody>
          <a:bodyPr/>
          <a:lstStyle/>
          <a:p>
            <a:endParaRPr lang="nb-NO"/>
          </a:p>
        </p:txBody>
      </p:sp>
      <p:sp>
        <p:nvSpPr>
          <p:cNvPr id="25" name="Line 22"/>
          <p:cNvSpPr>
            <a:spLocks noChangeShapeType="1"/>
          </p:cNvSpPr>
          <p:nvPr>
            <p:custDataLst>
              <p:tags r:id="rId18"/>
            </p:custDataLst>
          </p:nvPr>
        </p:nvSpPr>
        <p:spPr bwMode="auto">
          <a:xfrm flipH="1">
            <a:off x="4097338" y="4267200"/>
            <a:ext cx="1547812" cy="0"/>
          </a:xfrm>
          <a:prstGeom prst="line">
            <a:avLst/>
          </a:prstGeom>
          <a:noFill/>
          <a:ln w="9525">
            <a:solidFill>
              <a:schemeClr val="tx1"/>
            </a:solidFill>
            <a:round/>
            <a:headEnd/>
            <a:tailEnd/>
          </a:ln>
          <a:effectLst/>
        </p:spPr>
        <p:txBody>
          <a:bodyPr/>
          <a:lstStyle/>
          <a:p>
            <a:endParaRPr lang="nb-NO"/>
          </a:p>
        </p:txBody>
      </p:sp>
      <p:sp>
        <p:nvSpPr>
          <p:cNvPr id="26" name="Line 23"/>
          <p:cNvSpPr>
            <a:spLocks noChangeShapeType="1"/>
          </p:cNvSpPr>
          <p:nvPr>
            <p:custDataLst>
              <p:tags r:id="rId19"/>
            </p:custDataLst>
          </p:nvPr>
        </p:nvSpPr>
        <p:spPr bwMode="auto">
          <a:xfrm flipH="1">
            <a:off x="4097338" y="5984875"/>
            <a:ext cx="1547812" cy="0"/>
          </a:xfrm>
          <a:prstGeom prst="line">
            <a:avLst/>
          </a:prstGeom>
          <a:noFill/>
          <a:ln w="9525">
            <a:solidFill>
              <a:schemeClr val="tx1"/>
            </a:solidFill>
            <a:round/>
            <a:headEnd/>
            <a:tailEnd/>
          </a:ln>
          <a:effectLst/>
        </p:spPr>
        <p:txBody>
          <a:bodyPr/>
          <a:lstStyle/>
          <a:p>
            <a:endParaRPr lang="nb-NO"/>
          </a:p>
        </p:txBody>
      </p:sp>
      <p:sp>
        <p:nvSpPr>
          <p:cNvPr id="27" name="Text Box 24"/>
          <p:cNvSpPr txBox="1">
            <a:spLocks noChangeArrowheads="1"/>
          </p:cNvSpPr>
          <p:nvPr>
            <p:custDataLst>
              <p:tags r:id="rId20"/>
            </p:custDataLst>
          </p:nvPr>
        </p:nvSpPr>
        <p:spPr bwMode="auto">
          <a:xfrm>
            <a:off x="2026100" y="2640017"/>
            <a:ext cx="1398139" cy="615553"/>
          </a:xfrm>
          <a:prstGeom prst="rect">
            <a:avLst/>
          </a:prstGeom>
          <a:noFill/>
          <a:ln w="9525">
            <a:noFill/>
            <a:miter lim="800000"/>
            <a:headEnd/>
            <a:tailEnd/>
          </a:ln>
          <a:effectLst/>
        </p:spPr>
        <p:txBody>
          <a:bodyPr wrap="none">
            <a:spAutoFit/>
          </a:bodyPr>
          <a:lstStyle/>
          <a:p>
            <a:pPr algn="r"/>
            <a:r>
              <a:rPr lang="en-US" sz="1400" b="1"/>
              <a:t>system bus</a:t>
            </a:r>
          </a:p>
          <a:p>
            <a:pPr algn="r"/>
            <a:r>
              <a:rPr lang="en-US" sz="1000" b="1"/>
              <a:t>(64-bit, 400/533 MHz</a:t>
            </a:r>
            <a:br>
              <a:rPr lang="en-US" sz="1000" b="1"/>
            </a:br>
            <a:r>
              <a:rPr lang="en-US" sz="1000" b="1">
                <a:sym typeface="Wingdings" pitchFamily="2" charset="2"/>
              </a:rPr>
              <a:t>~24-32 Gbps</a:t>
            </a:r>
            <a:r>
              <a:rPr lang="en-US" sz="1000" b="1"/>
              <a:t>)</a:t>
            </a:r>
          </a:p>
        </p:txBody>
      </p:sp>
      <p:sp>
        <p:nvSpPr>
          <p:cNvPr id="28" name="Text Box 25"/>
          <p:cNvSpPr txBox="1">
            <a:spLocks noChangeArrowheads="1"/>
          </p:cNvSpPr>
          <p:nvPr>
            <p:custDataLst>
              <p:tags r:id="rId21"/>
            </p:custDataLst>
          </p:nvPr>
        </p:nvSpPr>
        <p:spPr bwMode="auto">
          <a:xfrm>
            <a:off x="2080726" y="4565654"/>
            <a:ext cx="1330813" cy="615553"/>
          </a:xfrm>
          <a:prstGeom prst="rect">
            <a:avLst/>
          </a:prstGeom>
          <a:noFill/>
          <a:ln w="9525">
            <a:noFill/>
            <a:miter lim="800000"/>
            <a:headEnd/>
            <a:tailEnd/>
          </a:ln>
          <a:effectLst/>
        </p:spPr>
        <p:txBody>
          <a:bodyPr wrap="none">
            <a:spAutoFit/>
          </a:bodyPr>
          <a:lstStyle/>
          <a:p>
            <a:pPr algn="r"/>
            <a:r>
              <a:rPr lang="en-US" sz="1400" b="1"/>
              <a:t>hub interface</a:t>
            </a:r>
          </a:p>
          <a:p>
            <a:pPr algn="r"/>
            <a:r>
              <a:rPr lang="en-US" sz="1000" b="1"/>
              <a:t>(four  8-bit, 66 MHz</a:t>
            </a:r>
            <a:br>
              <a:rPr lang="en-US" sz="1000" b="1"/>
            </a:br>
            <a:r>
              <a:rPr lang="en-US" sz="1000" b="1">
                <a:sym typeface="Wingdings" pitchFamily="2" charset="2"/>
              </a:rPr>
              <a:t> 2 Gbps</a:t>
            </a:r>
            <a:r>
              <a:rPr lang="en-US" sz="1000" b="1"/>
              <a:t>)</a:t>
            </a:r>
          </a:p>
        </p:txBody>
      </p:sp>
      <p:sp>
        <p:nvSpPr>
          <p:cNvPr id="29" name="Text Box 26"/>
          <p:cNvSpPr txBox="1">
            <a:spLocks noChangeArrowheads="1"/>
          </p:cNvSpPr>
          <p:nvPr>
            <p:custDataLst>
              <p:tags r:id="rId22"/>
            </p:custDataLst>
          </p:nvPr>
        </p:nvSpPr>
        <p:spPr bwMode="auto">
          <a:xfrm>
            <a:off x="4157664" y="5951542"/>
            <a:ext cx="1080745" cy="615553"/>
          </a:xfrm>
          <a:prstGeom prst="rect">
            <a:avLst/>
          </a:prstGeom>
          <a:noFill/>
          <a:ln w="9525">
            <a:noFill/>
            <a:miter lim="800000"/>
            <a:headEnd/>
            <a:tailEnd/>
          </a:ln>
          <a:effectLst/>
        </p:spPr>
        <p:txBody>
          <a:bodyPr wrap="none">
            <a:spAutoFit/>
          </a:bodyPr>
          <a:lstStyle/>
          <a:p>
            <a:r>
              <a:rPr lang="en-US" sz="1400" b="1"/>
              <a:t>PCI bus</a:t>
            </a:r>
          </a:p>
          <a:p>
            <a:r>
              <a:rPr lang="en-US" sz="1000" b="1"/>
              <a:t>(32-bit, 33 MHz</a:t>
            </a:r>
            <a:br>
              <a:rPr lang="en-US" sz="1000" b="1"/>
            </a:br>
            <a:r>
              <a:rPr lang="en-US" sz="1000" b="1">
                <a:sym typeface="Wingdings" pitchFamily="2" charset="2"/>
              </a:rPr>
              <a:t> 1 Gbps</a:t>
            </a:r>
            <a:r>
              <a:rPr lang="en-US" sz="1000" b="1"/>
              <a:t>)</a:t>
            </a:r>
          </a:p>
        </p:txBody>
      </p:sp>
      <p:sp>
        <p:nvSpPr>
          <p:cNvPr id="30" name="Text Box 27"/>
          <p:cNvSpPr txBox="1">
            <a:spLocks noChangeArrowheads="1"/>
          </p:cNvSpPr>
          <p:nvPr>
            <p:custDataLst>
              <p:tags r:id="rId23"/>
            </p:custDataLst>
          </p:nvPr>
        </p:nvSpPr>
        <p:spPr bwMode="auto">
          <a:xfrm>
            <a:off x="4060827" y="3592516"/>
            <a:ext cx="1407758" cy="615553"/>
          </a:xfrm>
          <a:prstGeom prst="rect">
            <a:avLst/>
          </a:prstGeom>
          <a:noFill/>
          <a:ln w="9525">
            <a:noFill/>
            <a:miter lim="800000"/>
            <a:headEnd/>
            <a:tailEnd/>
          </a:ln>
          <a:effectLst/>
        </p:spPr>
        <p:txBody>
          <a:bodyPr wrap="none">
            <a:spAutoFit/>
          </a:bodyPr>
          <a:lstStyle/>
          <a:p>
            <a:r>
              <a:rPr lang="en-US" sz="1400" b="1"/>
              <a:t>RAM interface</a:t>
            </a:r>
          </a:p>
          <a:p>
            <a:r>
              <a:rPr lang="en-US" sz="1000" b="1"/>
              <a:t>(two 64-bit, 200 MHz</a:t>
            </a:r>
            <a:br>
              <a:rPr lang="en-US" sz="1000" b="1"/>
            </a:br>
            <a:r>
              <a:rPr lang="en-US" sz="1000" b="1">
                <a:sym typeface="Wingdings" pitchFamily="2" charset="2"/>
              </a:rPr>
              <a:t> ~24 Gbps</a:t>
            </a:r>
            <a:r>
              <a:rPr lang="en-US" sz="1000" b="1"/>
              <a:t>)</a:t>
            </a:r>
          </a:p>
        </p:txBody>
      </p:sp>
      <p:sp>
        <p:nvSpPr>
          <p:cNvPr id="31" name="Text Box 30"/>
          <p:cNvSpPr txBox="1">
            <a:spLocks noChangeArrowheads="1"/>
          </p:cNvSpPr>
          <p:nvPr>
            <p:custDataLst>
              <p:tags r:id="rId24"/>
            </p:custDataLst>
          </p:nvPr>
        </p:nvSpPr>
        <p:spPr bwMode="auto">
          <a:xfrm>
            <a:off x="7446965" y="6121401"/>
            <a:ext cx="646331" cy="369332"/>
          </a:xfrm>
          <a:prstGeom prst="rect">
            <a:avLst/>
          </a:prstGeom>
          <a:noFill/>
          <a:ln w="9525">
            <a:noFill/>
            <a:miter lim="800000"/>
            <a:headEnd/>
            <a:tailEnd/>
          </a:ln>
          <a:effectLst/>
        </p:spPr>
        <p:txBody>
          <a:bodyPr wrap="none">
            <a:spAutoFit/>
          </a:bodyPr>
          <a:lstStyle/>
          <a:p>
            <a:r>
              <a:rPr lang="en-US" b="1">
                <a:solidFill>
                  <a:schemeClr val="folHlink"/>
                </a:solidFill>
              </a:rPr>
              <a:t>disk</a:t>
            </a:r>
          </a:p>
        </p:txBody>
      </p:sp>
      <p:sp>
        <p:nvSpPr>
          <p:cNvPr id="32" name="Rectangle 34"/>
          <p:cNvSpPr>
            <a:spLocks noChangeArrowheads="1"/>
          </p:cNvSpPr>
          <p:nvPr>
            <p:custDataLst>
              <p:tags r:id="rId25"/>
            </p:custDataLst>
          </p:nvPr>
        </p:nvSpPr>
        <p:spPr bwMode="auto">
          <a:xfrm>
            <a:off x="5699126" y="3284538"/>
            <a:ext cx="144463" cy="144462"/>
          </a:xfrm>
          <a:prstGeom prst="rect">
            <a:avLst/>
          </a:prstGeom>
          <a:solidFill>
            <a:schemeClr val="hlink"/>
          </a:solidFill>
          <a:ln w="9525">
            <a:solidFill>
              <a:schemeClr val="tx1"/>
            </a:solidFill>
            <a:miter lim="800000"/>
            <a:headEnd/>
            <a:tailEnd/>
          </a:ln>
          <a:effectLst/>
        </p:spPr>
        <p:txBody>
          <a:bodyPr wrap="none" anchor="ctr"/>
          <a:lstStyle/>
          <a:p>
            <a:endParaRPr lang="nb-NO"/>
          </a:p>
        </p:txBody>
      </p:sp>
      <p:sp>
        <p:nvSpPr>
          <p:cNvPr id="33" name="Rectangle 36"/>
          <p:cNvSpPr>
            <a:spLocks noChangeArrowheads="1"/>
          </p:cNvSpPr>
          <p:nvPr>
            <p:custDataLst>
              <p:tags r:id="rId26"/>
            </p:custDataLst>
          </p:nvPr>
        </p:nvSpPr>
        <p:spPr bwMode="auto">
          <a:xfrm>
            <a:off x="5699126" y="4040188"/>
            <a:ext cx="144463" cy="144462"/>
          </a:xfrm>
          <a:prstGeom prst="rect">
            <a:avLst/>
          </a:prstGeom>
          <a:solidFill>
            <a:schemeClr val="hlink"/>
          </a:solidFill>
          <a:ln w="9525">
            <a:solidFill>
              <a:schemeClr val="tx1"/>
            </a:solidFill>
            <a:miter lim="800000"/>
            <a:headEnd/>
            <a:tailEnd/>
          </a:ln>
          <a:effectLst/>
        </p:spPr>
        <p:txBody>
          <a:bodyPr wrap="none" anchor="ctr"/>
          <a:lstStyle/>
          <a:p>
            <a:endParaRPr lang="nb-NO"/>
          </a:p>
        </p:txBody>
      </p:sp>
      <p:sp>
        <p:nvSpPr>
          <p:cNvPr id="34" name="Rectangle 38"/>
          <p:cNvSpPr>
            <a:spLocks noChangeArrowheads="1"/>
          </p:cNvSpPr>
          <p:nvPr>
            <p:custDataLst>
              <p:tags r:id="rId27"/>
            </p:custDataLst>
          </p:nvPr>
        </p:nvSpPr>
        <p:spPr bwMode="auto">
          <a:xfrm>
            <a:off x="5699126" y="6237288"/>
            <a:ext cx="144463" cy="144462"/>
          </a:xfrm>
          <a:prstGeom prst="rect">
            <a:avLst/>
          </a:prstGeom>
          <a:solidFill>
            <a:schemeClr val="hlink"/>
          </a:solidFill>
          <a:ln w="9525">
            <a:solidFill>
              <a:schemeClr val="tx1"/>
            </a:solidFill>
            <a:miter lim="800000"/>
            <a:headEnd/>
            <a:tailEnd/>
          </a:ln>
          <a:effectLst/>
        </p:spPr>
        <p:txBody>
          <a:bodyPr wrap="none" anchor="ctr"/>
          <a:lstStyle/>
          <a:p>
            <a:endParaRPr lang="nb-NO"/>
          </a:p>
        </p:txBody>
      </p:sp>
      <p:grpSp>
        <p:nvGrpSpPr>
          <p:cNvPr id="14" name="Group 56"/>
          <p:cNvGrpSpPr>
            <a:grpSpLocks/>
          </p:cNvGrpSpPr>
          <p:nvPr>
            <p:custDataLst>
              <p:tags r:id="rId28"/>
            </p:custDataLst>
          </p:nvPr>
        </p:nvGrpSpPr>
        <p:grpSpPr bwMode="auto">
          <a:xfrm>
            <a:off x="8370891" y="1150938"/>
            <a:ext cx="1978025" cy="1822450"/>
            <a:chOff x="4313" y="725"/>
            <a:chExt cx="1246" cy="1148"/>
          </a:xfrm>
        </p:grpSpPr>
        <p:sp>
          <p:nvSpPr>
            <p:cNvPr id="36" name="AutoShape 40"/>
            <p:cNvSpPr>
              <a:spLocks noChangeArrowheads="1"/>
            </p:cNvSpPr>
            <p:nvPr/>
          </p:nvSpPr>
          <p:spPr bwMode="auto">
            <a:xfrm>
              <a:off x="4316" y="1163"/>
              <a:ext cx="1241" cy="272"/>
            </a:xfrm>
            <a:prstGeom prst="roundRect">
              <a:avLst>
                <a:gd name="adj" fmla="val 16667"/>
              </a:avLst>
            </a:prstGeom>
            <a:solidFill>
              <a:schemeClr val="folHlink"/>
            </a:solidFill>
            <a:ln w="9525">
              <a:noFill/>
              <a:round/>
              <a:headEnd/>
              <a:tailEnd/>
            </a:ln>
            <a:effectLst/>
          </p:spPr>
          <p:txBody>
            <a:bodyPr wrap="none" anchor="ctr"/>
            <a:lstStyle/>
            <a:p>
              <a:pPr algn="ctr"/>
              <a:r>
                <a:rPr lang="en-US" sz="1400">
                  <a:solidFill>
                    <a:schemeClr val="bg1"/>
                  </a:solidFill>
                </a:rPr>
                <a:t>file system</a:t>
              </a:r>
            </a:p>
          </p:txBody>
        </p:sp>
        <p:sp>
          <p:nvSpPr>
            <p:cNvPr id="37" name="AutoShape 42"/>
            <p:cNvSpPr>
              <a:spLocks noChangeArrowheads="1"/>
            </p:cNvSpPr>
            <p:nvPr/>
          </p:nvSpPr>
          <p:spPr bwMode="auto">
            <a:xfrm>
              <a:off x="4313" y="725"/>
              <a:ext cx="1246" cy="272"/>
            </a:xfrm>
            <a:prstGeom prst="roundRect">
              <a:avLst>
                <a:gd name="adj" fmla="val 16667"/>
              </a:avLst>
            </a:prstGeom>
            <a:solidFill>
              <a:schemeClr val="folHlink"/>
            </a:solidFill>
            <a:ln w="9525">
              <a:noFill/>
              <a:round/>
              <a:headEnd/>
              <a:tailEnd/>
            </a:ln>
            <a:effectLst/>
          </p:spPr>
          <p:txBody>
            <a:bodyPr wrap="none" anchor="ctr"/>
            <a:lstStyle/>
            <a:p>
              <a:pPr algn="ctr"/>
              <a:r>
                <a:rPr lang="en-US" sz="1400">
                  <a:solidFill>
                    <a:schemeClr val="bg1"/>
                  </a:solidFill>
                </a:rPr>
                <a:t>application</a:t>
              </a:r>
            </a:p>
          </p:txBody>
        </p:sp>
        <p:sp>
          <p:nvSpPr>
            <p:cNvPr id="38" name="AutoShape 43"/>
            <p:cNvSpPr>
              <a:spLocks noChangeArrowheads="1"/>
            </p:cNvSpPr>
            <p:nvPr/>
          </p:nvSpPr>
          <p:spPr bwMode="auto">
            <a:xfrm>
              <a:off x="4316" y="1601"/>
              <a:ext cx="1240" cy="272"/>
            </a:xfrm>
            <a:prstGeom prst="roundRect">
              <a:avLst>
                <a:gd name="adj" fmla="val 16667"/>
              </a:avLst>
            </a:prstGeom>
            <a:solidFill>
              <a:schemeClr val="folHlink"/>
            </a:solidFill>
            <a:ln w="9525">
              <a:noFill/>
              <a:round/>
              <a:headEnd/>
              <a:tailEnd/>
            </a:ln>
            <a:effectLst/>
          </p:spPr>
          <p:txBody>
            <a:bodyPr wrap="none" anchor="ctr"/>
            <a:lstStyle/>
            <a:p>
              <a:pPr algn="ctr"/>
              <a:r>
                <a:rPr lang="en-US" sz="1400">
                  <a:solidFill>
                    <a:schemeClr val="bg1"/>
                  </a:solidFill>
                </a:rPr>
                <a:t>disk</a:t>
              </a:r>
            </a:p>
          </p:txBody>
        </p:sp>
      </p:grpSp>
      <p:sp>
        <p:nvSpPr>
          <p:cNvPr id="39" name="Line 45"/>
          <p:cNvSpPr>
            <a:spLocks noChangeShapeType="1"/>
          </p:cNvSpPr>
          <p:nvPr>
            <p:custDataLst>
              <p:tags r:id="rId29"/>
            </p:custDataLst>
          </p:nvPr>
        </p:nvSpPr>
        <p:spPr bwMode="auto">
          <a:xfrm flipH="1" flipV="1">
            <a:off x="10071100" y="2054230"/>
            <a:ext cx="0" cy="627063"/>
          </a:xfrm>
          <a:prstGeom prst="line">
            <a:avLst/>
          </a:prstGeom>
          <a:noFill/>
          <a:ln w="57150">
            <a:solidFill>
              <a:schemeClr val="hlink"/>
            </a:solidFill>
            <a:round/>
            <a:headEnd/>
            <a:tailEnd type="triangle" w="med" len="med"/>
          </a:ln>
          <a:effectLst/>
        </p:spPr>
        <p:txBody>
          <a:bodyPr/>
          <a:lstStyle/>
          <a:p>
            <a:endParaRPr lang="nb-NO"/>
          </a:p>
        </p:txBody>
      </p:sp>
      <p:sp>
        <p:nvSpPr>
          <p:cNvPr id="40" name="Line 47"/>
          <p:cNvSpPr>
            <a:spLocks noChangeShapeType="1"/>
          </p:cNvSpPr>
          <p:nvPr>
            <p:custDataLst>
              <p:tags r:id="rId30"/>
            </p:custDataLst>
          </p:nvPr>
        </p:nvSpPr>
        <p:spPr bwMode="auto">
          <a:xfrm flipV="1">
            <a:off x="10071100" y="1344613"/>
            <a:ext cx="0" cy="671512"/>
          </a:xfrm>
          <a:prstGeom prst="line">
            <a:avLst/>
          </a:prstGeom>
          <a:noFill/>
          <a:ln w="57150">
            <a:solidFill>
              <a:schemeClr val="hlink"/>
            </a:solidFill>
            <a:round/>
            <a:headEnd/>
            <a:tailEnd type="triangle" w="med" len="med"/>
          </a:ln>
          <a:effectLst/>
        </p:spPr>
        <p:txBody>
          <a:bodyPr/>
          <a:lstStyle/>
          <a:p>
            <a:endParaRPr lang="nb-NO"/>
          </a:p>
        </p:txBody>
      </p:sp>
      <p:grpSp>
        <p:nvGrpSpPr>
          <p:cNvPr id="35" name="Group 50"/>
          <p:cNvGrpSpPr>
            <a:grpSpLocks/>
          </p:cNvGrpSpPr>
          <p:nvPr>
            <p:custDataLst>
              <p:tags r:id="rId31"/>
            </p:custDataLst>
          </p:nvPr>
        </p:nvGrpSpPr>
        <p:grpSpPr bwMode="auto">
          <a:xfrm>
            <a:off x="3324227" y="1916118"/>
            <a:ext cx="2520950" cy="2713037"/>
            <a:chOff x="1134" y="1207"/>
            <a:chExt cx="1588" cy="1709"/>
          </a:xfrm>
        </p:grpSpPr>
        <p:grpSp>
          <p:nvGrpSpPr>
            <p:cNvPr id="41" name="Group 51"/>
            <p:cNvGrpSpPr>
              <a:grpSpLocks/>
            </p:cNvGrpSpPr>
            <p:nvPr/>
          </p:nvGrpSpPr>
          <p:grpSpPr bwMode="auto">
            <a:xfrm>
              <a:off x="1134" y="1207"/>
              <a:ext cx="1428" cy="1709"/>
              <a:chOff x="1134" y="1207"/>
              <a:chExt cx="1428" cy="1709"/>
            </a:xfrm>
          </p:grpSpPr>
          <p:sp>
            <p:nvSpPr>
              <p:cNvPr id="44" name="Freeform 52"/>
              <p:cNvSpPr>
                <a:spLocks/>
              </p:cNvSpPr>
              <p:nvPr/>
            </p:nvSpPr>
            <p:spPr bwMode="auto">
              <a:xfrm>
                <a:off x="1164" y="1298"/>
                <a:ext cx="1398" cy="1618"/>
              </a:xfrm>
              <a:custGeom>
                <a:avLst/>
                <a:gdLst/>
                <a:ahLst/>
                <a:cxnLst>
                  <a:cxn ang="0">
                    <a:pos x="1398" y="1361"/>
                  </a:cxn>
                  <a:cxn ang="0">
                    <a:pos x="1058" y="1406"/>
                  </a:cxn>
                  <a:cxn ang="0">
                    <a:pos x="174" y="1384"/>
                  </a:cxn>
                  <a:cxn ang="0">
                    <a:pos x="15" y="0"/>
                  </a:cxn>
                </a:cxnLst>
                <a:rect l="0" t="0" r="r" b="b"/>
                <a:pathLst>
                  <a:path w="1398" h="1618">
                    <a:moveTo>
                      <a:pt x="1398" y="1361"/>
                    </a:moveTo>
                    <a:cubicBezTo>
                      <a:pt x="1330" y="1381"/>
                      <a:pt x="1262" y="1402"/>
                      <a:pt x="1058" y="1406"/>
                    </a:cubicBezTo>
                    <a:cubicBezTo>
                      <a:pt x="854" y="1410"/>
                      <a:pt x="348" y="1618"/>
                      <a:pt x="174" y="1384"/>
                    </a:cubicBezTo>
                    <a:cubicBezTo>
                      <a:pt x="0" y="1150"/>
                      <a:pt x="7" y="575"/>
                      <a:pt x="15" y="0"/>
                    </a:cubicBezTo>
                  </a:path>
                </a:pathLst>
              </a:custGeom>
              <a:noFill/>
              <a:ln w="38100" cap="rnd" cmpd="sng">
                <a:solidFill>
                  <a:schemeClr val="tx1"/>
                </a:solidFill>
                <a:prstDash val="sysDot"/>
                <a:round/>
                <a:headEnd type="triangle" w="med" len="med"/>
                <a:tailEnd type="triangle" w="med" len="med"/>
              </a:ln>
              <a:effectLst/>
            </p:spPr>
            <p:txBody>
              <a:bodyPr/>
              <a:lstStyle/>
              <a:p>
                <a:endParaRPr lang="nb-NO"/>
              </a:p>
            </p:txBody>
          </p:sp>
          <p:sp>
            <p:nvSpPr>
              <p:cNvPr id="45" name="Rectangle 53"/>
              <p:cNvSpPr>
                <a:spLocks noChangeArrowheads="1"/>
              </p:cNvSpPr>
              <p:nvPr/>
            </p:nvSpPr>
            <p:spPr bwMode="auto">
              <a:xfrm>
                <a:off x="1134" y="1207"/>
                <a:ext cx="91" cy="91"/>
              </a:xfrm>
              <a:prstGeom prst="rect">
                <a:avLst/>
              </a:prstGeom>
              <a:solidFill>
                <a:schemeClr val="hlink"/>
              </a:solidFill>
              <a:ln w="9525">
                <a:solidFill>
                  <a:schemeClr val="tx1"/>
                </a:solidFill>
                <a:miter lim="800000"/>
                <a:headEnd/>
                <a:tailEnd/>
              </a:ln>
              <a:effectLst/>
            </p:spPr>
            <p:txBody>
              <a:bodyPr wrap="none" anchor="ctr"/>
              <a:lstStyle/>
              <a:p>
                <a:endParaRPr lang="nb-NO"/>
              </a:p>
            </p:txBody>
          </p:sp>
        </p:grpSp>
        <p:sp>
          <p:nvSpPr>
            <p:cNvPr id="43" name="Rectangle 54"/>
            <p:cNvSpPr>
              <a:spLocks noChangeArrowheads="1"/>
            </p:cNvSpPr>
            <p:nvPr/>
          </p:nvSpPr>
          <p:spPr bwMode="auto">
            <a:xfrm>
              <a:off x="2631" y="2546"/>
              <a:ext cx="91" cy="91"/>
            </a:xfrm>
            <a:prstGeom prst="rect">
              <a:avLst/>
            </a:prstGeom>
            <a:solidFill>
              <a:schemeClr val="hlink"/>
            </a:solidFill>
            <a:ln w="9525">
              <a:solidFill>
                <a:schemeClr val="tx1"/>
              </a:solidFill>
              <a:miter lim="800000"/>
              <a:headEnd/>
              <a:tailEnd/>
            </a:ln>
            <a:effectLst/>
          </p:spPr>
          <p:txBody>
            <a:bodyPr wrap="none" anchor="ctr"/>
            <a:lstStyle/>
            <a:p>
              <a:endParaRPr lang="nb-NO"/>
            </a:p>
          </p:txBody>
        </p:sp>
      </p:grpSp>
      <p:sp>
        <p:nvSpPr>
          <p:cNvPr id="46" name="Slide Number Placeholder 4">
            <a:extLst>
              <a:ext uri="{FF2B5EF4-FFF2-40B4-BE49-F238E27FC236}">
                <a16:creationId xmlns:a16="http://schemas.microsoft.com/office/drawing/2014/main" id="{DB26AA6F-4C5D-4827-8647-C824D65E57EE}"/>
              </a:ext>
            </a:extLst>
          </p:cNvPr>
          <p:cNvSpPr>
            <a:spLocks noGrp="1"/>
          </p:cNvSpPr>
          <p:nvPr>
            <p:ph type="sldNum" sz="quarter" idx="4294967295"/>
            <p:custDataLst>
              <p:tags r:id="rId32"/>
            </p:custDataLst>
          </p:nvPr>
        </p:nvSpPr>
        <p:spPr>
          <a:xfrm>
            <a:off x="0" y="-7859"/>
            <a:ext cx="1262407" cy="457200"/>
          </a:xfrm>
          <a:prstGeom prst="rect">
            <a:avLst/>
          </a:prstGeom>
        </p:spPr>
        <p:txBody>
          <a:bodyPr/>
          <a:lstStyle/>
          <a:p>
            <a:pPr>
              <a:defRPr/>
            </a:pPr>
            <a:fld id="{6AF1C8AE-2CDD-414F-82E2-A8C08F8C4BDB}" type="slidenum">
              <a:rPr lang="en-US" smtClean="0"/>
              <a:pPr>
                <a:defRPr/>
              </a:pPr>
              <a:t>104</a:t>
            </a:fld>
            <a:r>
              <a:rPr lang="en-US" dirty="0"/>
              <a:t>/111</a:t>
            </a:r>
          </a:p>
        </p:txBody>
      </p:sp>
    </p:spTree>
    <p:custDataLst>
      <p:tags r:id="rId1"/>
    </p:custDataLst>
    <p:extLst>
      <p:ext uri="{BB962C8B-B14F-4D97-AF65-F5344CB8AC3E}">
        <p14:creationId xmlns:p14="http://schemas.microsoft.com/office/powerpoint/2010/main" val="20823179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par>
                                <p:cTn id="13" presetID="53"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par>
                                <p:cTn id="18" presetID="53"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ppt_w</p:attrName>
                                        </p:attrNameLst>
                                      </p:cBhvr>
                                      <p:tavLst>
                                        <p:tav tm="0">
                                          <p:val>
                                            <p:fltVal val="0"/>
                                          </p:val>
                                        </p:tav>
                                        <p:tav tm="100000">
                                          <p:val>
                                            <p:strVal val="#ppt_w"/>
                                          </p:val>
                                        </p:tav>
                                      </p:tavLst>
                                    </p:anim>
                                    <p:anim calcmode="lin" valueType="num">
                                      <p:cBhvr>
                                        <p:cTn id="21" dur="500" fill="hold"/>
                                        <p:tgtEl>
                                          <p:spTgt spid="31"/>
                                        </p:tgtEl>
                                        <p:attrNameLst>
                                          <p:attrName>ppt_h</p:attrName>
                                        </p:attrNameLst>
                                      </p:cBhvr>
                                      <p:tavLst>
                                        <p:tav tm="0">
                                          <p:val>
                                            <p:fltVal val="0"/>
                                          </p:val>
                                        </p:tav>
                                        <p:tav tm="100000">
                                          <p:val>
                                            <p:strVal val="#ppt_h"/>
                                          </p:val>
                                        </p:tav>
                                      </p:tavLst>
                                    </p:anim>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childTnLst>
                                </p:cTn>
                              </p:par>
                            </p:childTnLst>
                          </p:cTn>
                        </p:par>
                        <p:par>
                          <p:cTn id="30" fill="hold">
                            <p:stCondLst>
                              <p:cond delay="0"/>
                            </p:stCondLst>
                            <p:childTnLst>
                              <p:par>
                                <p:cTn id="31" presetID="0" presetClass="path" presetSubtype="0" accel="50000" decel="50000" fill="hold" grpId="1" nodeType="afterEffect">
                                  <p:stCondLst>
                                    <p:cond delay="0"/>
                                  </p:stCondLst>
                                  <p:childTnLst>
                                    <p:animMotion origin="layout" path="M -0.01076 -0.00069 C -0.01458 -0.01874 -0.01823 -0.03678 -0.04983 -0.04511 C -0.08142 -0.05344 -0.16424 -0.03377 -0.20035 -0.05112 C -0.23646 -0.06847 -0.25486 -0.09183 -0.26701 -0.1492 C -0.27917 -0.20657 -0.31684 -0.34906 -0.27274 -0.39579 C -0.22865 -0.44252 -0.04757 -0.42401 -0.0026 -0.42956 " pathEditMode="relative" ptsTypes="aaaaaA">
                                      <p:cBhvr>
                                        <p:cTn id="32" dur="5000" fill="hold"/>
                                        <p:tgtEl>
                                          <p:spTgt spid="34"/>
                                        </p:tgtEl>
                                        <p:attrNameLst>
                                          <p:attrName>ppt_x</p:attrName>
                                          <p:attrName>ppt_y</p:attrName>
                                        </p:attrNameLst>
                                      </p:cBhvr>
                                    </p:animMotion>
                                  </p:childTnLst>
                                </p:cTn>
                              </p:par>
                            </p:childTnLst>
                          </p:cTn>
                        </p:par>
                        <p:par>
                          <p:cTn id="33" fill="hold">
                            <p:stCondLst>
                              <p:cond delay="5000"/>
                            </p:stCondLst>
                            <p:childTnLst>
                              <p:par>
                                <p:cTn id="34" presetID="1" presetClass="exit" presetSubtype="0" fill="hold" grpId="2" nodeType="afterEffect">
                                  <p:stCondLst>
                                    <p:cond delay="0"/>
                                  </p:stCondLst>
                                  <p:childTnLst>
                                    <p:set>
                                      <p:cBhvr>
                                        <p:cTn id="35" dur="1" fill="hold">
                                          <p:stCondLst>
                                            <p:cond delay="0"/>
                                          </p:stCondLst>
                                        </p:cTn>
                                        <p:tgtEl>
                                          <p:spTgt spid="34"/>
                                        </p:tgtEl>
                                        <p:attrNameLst>
                                          <p:attrName>style.visibility</p:attrName>
                                        </p:attrNameLst>
                                      </p:cBhvr>
                                      <p:to>
                                        <p:strVal val="hidden"/>
                                      </p:to>
                                    </p:set>
                                  </p:childTnLst>
                                </p:cTn>
                              </p:par>
                            </p:childTnLst>
                          </p:cTn>
                        </p:par>
                        <p:par>
                          <p:cTn id="36" fill="hold">
                            <p:stCondLst>
                              <p:cond delay="5000"/>
                            </p:stCondLst>
                            <p:childTnLst>
                              <p:par>
                                <p:cTn id="37" presetID="1"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par>
                          <p:cTn id="43" fill="hold">
                            <p:stCondLst>
                              <p:cond delay="0"/>
                            </p:stCondLst>
                            <p:childTnLst>
                              <p:par>
                                <p:cTn id="44" presetID="1" presetClass="exit" presetSubtype="0" fill="hold" grpId="1" nodeType="afterEffect">
                                  <p:stCondLst>
                                    <p:cond delay="0"/>
                                  </p:stCondLst>
                                  <p:childTnLst>
                                    <p:set>
                                      <p:cBhvr>
                                        <p:cTn id="45" dur="1" fill="hold">
                                          <p:stCondLst>
                                            <p:cond delay="0"/>
                                          </p:stCondLst>
                                        </p:cTn>
                                        <p:tgtEl>
                                          <p:spTgt spid="3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1" nodeType="clickEffect">
                                  <p:stCondLst>
                                    <p:cond delay="0"/>
                                  </p:stCondLst>
                                  <p:childTnLst>
                                    <p:animMotion origin="layout" path="M -0.00261 0.00069 L -0.25677 0.01642 L -0.26493 -0.12468 L -0.21441 -0.16216 L -0.25434 -0.22508 L -0.32136 -0.192 L -0.29549 -0.13556 L -0.26737 -0.11844 C -0.26198 -0.0273 -0.27327 0.00786 -0.2415 0.065 C -0.23959 0.0724 -0.23594 0.07865 -0.23316 0.08536 C -0.22848 0.09669 -0.22431 0.10988 -0.21789 0.11982 C -0.20712 0.13625 -0.2191 0.11682 -0.20851 0.13093 C -0.20469 0.13601 -0.20782 0.13555 -0.20504 0.13555 L -0.03091 0.13717 L -0.00139 0.11057 " pathEditMode="relative" ptsTypes="AAAAAAAfffffAAA">
                                      <p:cBhvr>
                                        <p:cTn id="49" dur="3000" fill="hold"/>
                                        <p:tgtEl>
                                          <p:spTgt spid="32"/>
                                        </p:tgtEl>
                                        <p:attrNameLst>
                                          <p:attrName>ppt_x</p:attrName>
                                          <p:attrName>ppt_y</p:attrName>
                                        </p:attrNameLst>
                                      </p:cBhvr>
                                    </p:animMotion>
                                  </p:childTnLst>
                                </p:cTn>
                              </p:par>
                            </p:childTnLst>
                          </p:cTn>
                        </p:par>
                        <p:par>
                          <p:cTn id="50" fill="hold">
                            <p:stCondLst>
                              <p:cond delay="3000"/>
                            </p:stCondLst>
                            <p:childTnLst>
                              <p:par>
                                <p:cTn id="51" presetID="1" presetClass="exit" presetSubtype="0" fill="hold" grpId="2" nodeType="afterEffect">
                                  <p:stCondLst>
                                    <p:cond delay="0"/>
                                  </p:stCondLst>
                                  <p:childTnLst>
                                    <p:set>
                                      <p:cBhvr>
                                        <p:cTn id="52" dur="1" fill="hold">
                                          <p:stCondLst>
                                            <p:cond delay="0"/>
                                          </p:stCondLst>
                                        </p:cTn>
                                        <p:tgtEl>
                                          <p:spTgt spid="32"/>
                                        </p:tgtEl>
                                        <p:attrNameLst>
                                          <p:attrName>style.visibility</p:attrName>
                                        </p:attrNameLst>
                                      </p:cBhvr>
                                      <p:to>
                                        <p:strVal val="hidden"/>
                                      </p:to>
                                    </p:set>
                                  </p:childTnLst>
                                </p:cTn>
                              </p:par>
                            </p:childTnLst>
                          </p:cTn>
                        </p:par>
                        <p:par>
                          <p:cTn id="53" fill="hold">
                            <p:stCondLst>
                              <p:cond delay="3000"/>
                            </p:stCondLst>
                            <p:childTnLst>
                              <p:par>
                                <p:cTn id="54" presetID="1" presetClass="entr" presetSubtype="0"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40"/>
                                        </p:tgtEl>
                                        <p:attrNameLst>
                                          <p:attrName>style.visibility</p:attrName>
                                        </p:attrNameLst>
                                      </p:cBhvr>
                                      <p:to>
                                        <p:strVal val="hidden"/>
                                      </p:to>
                                    </p:set>
                                  </p:childTnLst>
                                </p:cTn>
                              </p:par>
                            </p:childTnLst>
                          </p:cTn>
                        </p:par>
                        <p:par>
                          <p:cTn id="60" fill="hold">
                            <p:stCondLst>
                              <p:cond delay="0"/>
                            </p:stCondLst>
                            <p:childTnLst>
                              <p:par>
                                <p:cTn id="61" presetID="1" presetClass="exit" presetSubtype="0" fill="hold" grpId="1" nodeType="afterEffect">
                                  <p:stCondLst>
                                    <p:cond delay="0"/>
                                  </p:stCondLst>
                                  <p:childTnLst>
                                    <p:set>
                                      <p:cBhvr>
                                        <p:cTn id="62" dur="1" fill="hold">
                                          <p:stCondLst>
                                            <p:cond delay="0"/>
                                          </p:stCondLst>
                                        </p:cTn>
                                        <p:tgtEl>
                                          <p:spTgt spid="33"/>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animBg="1"/>
      <p:bldP spid="32" grpId="1" animBg="1"/>
      <p:bldP spid="32" grpId="2" animBg="1"/>
      <p:bldP spid="33" grpId="0" animBg="1"/>
      <p:bldP spid="33" grpId="1" animBg="1"/>
      <p:bldP spid="34" grpId="0" animBg="1"/>
      <p:bldP spid="34" grpId="1" animBg="1"/>
      <p:bldP spid="34" grpId="2" animBg="1"/>
      <p:bldP spid="39" grpId="0" animBg="1"/>
      <p:bldP spid="39" grpId="1" animBg="1"/>
      <p:bldP spid="40" grpId="0" animBg="1"/>
      <p:bldP spid="40" grpId="1"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PCIe</a:t>
            </a:r>
            <a:endParaRPr lang="nb-NO" dirty="0"/>
          </a:p>
        </p:txBody>
      </p:sp>
      <p:sp>
        <p:nvSpPr>
          <p:cNvPr id="3" name="Content Placeholder 2"/>
          <p:cNvSpPr>
            <a:spLocks noGrp="1"/>
          </p:cNvSpPr>
          <p:nvPr>
            <p:ph idx="1"/>
            <p:custDataLst>
              <p:tags r:id="rId3"/>
            </p:custDataLst>
          </p:nvPr>
        </p:nvSpPr>
        <p:spPr>
          <a:xfrm>
            <a:off x="448574" y="1124744"/>
            <a:ext cx="6485869" cy="5256584"/>
          </a:xfrm>
        </p:spPr>
        <p:txBody>
          <a:bodyPr>
            <a:normAutofit lnSpcReduction="10000"/>
          </a:bodyPr>
          <a:lstStyle/>
          <a:p>
            <a:r>
              <a:rPr lang="nb-NO" dirty="0"/>
              <a:t>High speed </a:t>
            </a:r>
            <a:r>
              <a:rPr lang="nb-NO" dirty="0" err="1">
                <a:solidFill>
                  <a:srgbClr val="FF0000"/>
                </a:solidFill>
              </a:rPr>
              <a:t>serial</a:t>
            </a:r>
            <a:r>
              <a:rPr lang="nb-NO" dirty="0"/>
              <a:t> bus </a:t>
            </a:r>
            <a:r>
              <a:rPr lang="nb-NO" dirty="0" err="1"/>
              <a:t>architecture</a:t>
            </a:r>
            <a:endParaRPr lang="nb-NO" dirty="0"/>
          </a:p>
          <a:p>
            <a:r>
              <a:rPr lang="nb-NO" dirty="0"/>
              <a:t>Supports multiple </a:t>
            </a:r>
            <a:r>
              <a:rPr lang="nb-NO" dirty="0" err="1"/>
              <a:t>channels</a:t>
            </a:r>
            <a:endParaRPr lang="nb-NO" dirty="0"/>
          </a:p>
          <a:p>
            <a:r>
              <a:rPr lang="nb-NO" dirty="0"/>
              <a:t>Different </a:t>
            </a:r>
            <a:r>
              <a:rPr lang="nb-NO" dirty="0" err="1"/>
              <a:t>tracks</a:t>
            </a:r>
            <a:r>
              <a:rPr lang="nb-NO" dirty="0"/>
              <a:t> </a:t>
            </a:r>
            <a:r>
              <a:rPr lang="nb-NO" dirty="0" err="1"/>
              <a:t>avh</a:t>
            </a:r>
            <a:r>
              <a:rPr lang="nb-NO" dirty="0"/>
              <a:t> </a:t>
            </a:r>
            <a:r>
              <a:rPr lang="nb-NO" dirty="0" err="1"/>
              <a:t>channel</a:t>
            </a:r>
            <a:r>
              <a:rPr lang="nb-NO" dirty="0"/>
              <a:t> </a:t>
            </a:r>
            <a:r>
              <a:rPr lang="nb-NO" dirty="0" err="1"/>
              <a:t>number</a:t>
            </a:r>
            <a:endParaRPr lang="nb-NO" dirty="0"/>
          </a:p>
          <a:p>
            <a:r>
              <a:rPr lang="nb-NO" dirty="0" err="1"/>
              <a:t>Structure</a:t>
            </a:r>
            <a:endParaRPr lang="nb-NO" dirty="0"/>
          </a:p>
          <a:p>
            <a:r>
              <a:rPr lang="nb-NO" dirty="0" err="1">
                <a:highlight>
                  <a:srgbClr val="FFFF00"/>
                </a:highlight>
              </a:rPr>
              <a:t>Point-to-point</a:t>
            </a:r>
            <a:endParaRPr lang="nb-NO" dirty="0">
              <a:highlight>
                <a:srgbClr val="FFFF00"/>
              </a:highlight>
            </a:endParaRPr>
          </a:p>
          <a:p>
            <a:r>
              <a:rPr lang="nb-NO" dirty="0" err="1"/>
              <a:t>Packet-based</a:t>
            </a:r>
            <a:r>
              <a:rPr lang="nb-NO" dirty="0"/>
              <a:t> and </a:t>
            </a:r>
            <a:r>
              <a:rPr lang="nb-NO" dirty="0" err="1"/>
              <a:t>routed</a:t>
            </a:r>
            <a:r>
              <a:rPr lang="nb-NO" dirty="0"/>
              <a:t> </a:t>
            </a:r>
            <a:r>
              <a:rPr lang="nb-NO" dirty="0">
                <a:highlight>
                  <a:srgbClr val="FFFF00"/>
                </a:highlight>
              </a:rPr>
              <a:t>a la </a:t>
            </a:r>
            <a:r>
              <a:rPr lang="nb-NO" dirty="0" err="1">
                <a:highlight>
                  <a:srgbClr val="FFFF00"/>
                </a:highlight>
              </a:rPr>
              <a:t>network</a:t>
            </a:r>
            <a:endParaRPr lang="nb-NO" dirty="0">
              <a:highlight>
                <a:srgbClr val="FFFF00"/>
              </a:highlight>
            </a:endParaRPr>
          </a:p>
          <a:p>
            <a:r>
              <a:rPr lang="nb-NO" dirty="0" err="1"/>
              <a:t>Addresses</a:t>
            </a:r>
            <a:r>
              <a:rPr lang="nb-NO" dirty="0"/>
              <a:t> and data </a:t>
            </a:r>
            <a:r>
              <a:rPr lang="nb-NO" dirty="0" err="1"/>
              <a:t>are</a:t>
            </a:r>
            <a:r>
              <a:rPr lang="nb-NO" dirty="0"/>
              <a:t> in </a:t>
            </a:r>
            <a:r>
              <a:rPr lang="nb-NO" dirty="0" err="1"/>
              <a:t>the</a:t>
            </a:r>
            <a:r>
              <a:rPr lang="nb-NO" dirty="0"/>
              <a:t> same </a:t>
            </a:r>
            <a:r>
              <a:rPr lang="nb-NO" dirty="0" err="1"/>
              <a:t>package</a:t>
            </a:r>
            <a:endParaRPr lang="nb-NO" dirty="0"/>
          </a:p>
          <a:p>
            <a:r>
              <a:rPr lang="nb-NO" dirty="0"/>
              <a:t>High bit rate</a:t>
            </a:r>
          </a:p>
          <a:p>
            <a:r>
              <a:rPr lang="nb-NO" dirty="0" err="1"/>
              <a:t>Each</a:t>
            </a:r>
            <a:r>
              <a:rPr lang="nb-NO" dirty="0"/>
              <a:t> </a:t>
            </a:r>
            <a:r>
              <a:rPr lang="nb-NO" dirty="0" err="1"/>
              <a:t>channel</a:t>
            </a:r>
            <a:r>
              <a:rPr lang="nb-NO" dirty="0"/>
              <a:t> supports </a:t>
            </a:r>
            <a:r>
              <a:rPr lang="nb-NO" dirty="0" err="1"/>
              <a:t>duplex</a:t>
            </a:r>
            <a:r>
              <a:rPr lang="nb-NO" dirty="0"/>
              <a:t>, </a:t>
            </a:r>
            <a:r>
              <a:rPr lang="nb-NO" dirty="0">
                <a:highlight>
                  <a:srgbClr val="FFFF00"/>
                </a:highlight>
              </a:rPr>
              <a:t>2.5 </a:t>
            </a:r>
            <a:r>
              <a:rPr lang="nb-NO" dirty="0" err="1">
                <a:highlight>
                  <a:srgbClr val="FFFF00"/>
                </a:highlight>
              </a:rPr>
              <a:t>Gbps</a:t>
            </a:r>
            <a:r>
              <a:rPr lang="nb-NO" dirty="0">
                <a:highlight>
                  <a:srgbClr val="FFFF00"/>
                </a:highlight>
              </a:rPr>
              <a:t> </a:t>
            </a:r>
            <a:r>
              <a:rPr lang="nb-NO" dirty="0" err="1"/>
              <a:t>each</a:t>
            </a:r>
            <a:r>
              <a:rPr lang="nb-NO" dirty="0"/>
              <a:t> </a:t>
            </a:r>
            <a:r>
              <a:rPr lang="nb-NO" dirty="0" err="1"/>
              <a:t>way</a:t>
            </a:r>
            <a:endParaRPr lang="nb-NO" dirty="0"/>
          </a:p>
          <a:p>
            <a:r>
              <a:rPr lang="nb-NO" dirty="0"/>
              <a:t>SUPPORT FOR SEVERAL GRAPHIC CARDS</a:t>
            </a:r>
          </a:p>
          <a:p>
            <a:pPr lvl="1"/>
            <a:endParaRPr lang="nb-NO" dirty="0"/>
          </a:p>
        </p:txBody>
      </p:sp>
      <p:pic>
        <p:nvPicPr>
          <p:cNvPr id="7170" name="Picture 2"/>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rcRect/>
          <a:stretch>
            <a:fillRect/>
          </a:stretch>
        </p:blipFill>
        <p:spPr bwMode="auto">
          <a:xfrm>
            <a:off x="6739349" y="1456260"/>
            <a:ext cx="4656120" cy="4276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Slide Number Placeholder 4">
            <a:extLst>
              <a:ext uri="{FF2B5EF4-FFF2-40B4-BE49-F238E27FC236}">
                <a16:creationId xmlns:a16="http://schemas.microsoft.com/office/drawing/2014/main" id="{2E5E095B-4DAB-408B-8838-92EC2CA890D2}"/>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105</a:t>
            </a:fld>
            <a:r>
              <a:rPr lang="en-US" dirty="0"/>
              <a:t>/111</a:t>
            </a:r>
          </a:p>
        </p:txBody>
      </p:sp>
      <p:sp>
        <p:nvSpPr>
          <p:cNvPr id="4" name="TextBox 3">
            <a:extLst>
              <a:ext uri="{FF2B5EF4-FFF2-40B4-BE49-F238E27FC236}">
                <a16:creationId xmlns:a16="http://schemas.microsoft.com/office/drawing/2014/main" id="{36DE68A2-9369-F64B-B313-7730777E90A4}"/>
              </a:ext>
            </a:extLst>
          </p:cNvPr>
          <p:cNvSpPr txBox="1"/>
          <p:nvPr/>
        </p:nvSpPr>
        <p:spPr>
          <a:xfrm>
            <a:off x="7384211" y="6381328"/>
            <a:ext cx="2377574" cy="369332"/>
          </a:xfrm>
          <a:prstGeom prst="rect">
            <a:avLst/>
          </a:prstGeom>
          <a:noFill/>
        </p:spPr>
        <p:txBody>
          <a:bodyPr wrap="none" rtlCol="0">
            <a:spAutoFit/>
          </a:bodyPr>
          <a:lstStyle/>
          <a:p>
            <a:r>
              <a:rPr lang="en-US" dirty="0">
                <a:highlight>
                  <a:srgbClr val="FFFF00"/>
                </a:highlight>
              </a:rPr>
              <a:t>W</a:t>
            </a:r>
            <a:r>
              <a:rPr lang="en-NO" dirty="0">
                <a:highlight>
                  <a:srgbClr val="FFFF00"/>
                </a:highlight>
              </a:rPr>
              <a:t>hy single direction?</a:t>
            </a:r>
          </a:p>
        </p:txBody>
      </p:sp>
    </p:spTree>
    <p:custDataLst>
      <p:tags r:id="rId1"/>
    </p:custDataLst>
    <p:extLst>
      <p:ext uri="{BB962C8B-B14F-4D97-AF65-F5344CB8AC3E}">
        <p14:creationId xmlns:p14="http://schemas.microsoft.com/office/powerpoint/2010/main" val="157388127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b-NO" dirty="0"/>
              <a:t>Start-up</a:t>
            </a:r>
          </a:p>
        </p:txBody>
      </p:sp>
      <p:sp>
        <p:nvSpPr>
          <p:cNvPr id="3" name="Subtitle 2">
            <a:extLst>
              <a:ext uri="{FF2B5EF4-FFF2-40B4-BE49-F238E27FC236}">
                <a16:creationId xmlns:a16="http://schemas.microsoft.com/office/drawing/2014/main" id="{2C562EE7-F621-40F8-A49A-7365D950670D}"/>
              </a:ext>
            </a:extLst>
          </p:cNvPr>
          <p:cNvSpPr>
            <a:spLocks noGrp="1"/>
          </p:cNvSpPr>
          <p:nvPr>
            <p:ph type="subTitle" idx="1"/>
          </p:nvPr>
        </p:nvSpPr>
        <p:spPr/>
        <p:txBody>
          <a:bodyPr/>
          <a:lstStyle/>
          <a:p>
            <a:endParaRPr lang="en-US"/>
          </a:p>
        </p:txBody>
      </p:sp>
    </p:spTree>
    <p:custDataLst>
      <p:tags r:id="rId1"/>
    </p:custDataLst>
    <p:extLst>
      <p:ext uri="{BB962C8B-B14F-4D97-AF65-F5344CB8AC3E}">
        <p14:creationId xmlns:p14="http://schemas.microsoft.com/office/powerpoint/2010/main" val="120678220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BIOS – </a:t>
            </a:r>
            <a:r>
              <a:rPr lang="nb-NO" dirty="0">
                <a:solidFill>
                  <a:srgbClr val="FF0000"/>
                </a:solidFill>
              </a:rPr>
              <a:t>BASIC</a:t>
            </a:r>
            <a:r>
              <a:rPr lang="nb-NO" dirty="0"/>
              <a:t> I/O SYSTEM</a:t>
            </a:r>
          </a:p>
        </p:txBody>
      </p:sp>
      <p:sp>
        <p:nvSpPr>
          <p:cNvPr id="3" name="Content Placeholder 2"/>
          <p:cNvSpPr>
            <a:spLocks noGrp="1"/>
          </p:cNvSpPr>
          <p:nvPr>
            <p:ph idx="1"/>
            <p:custDataLst>
              <p:tags r:id="rId3"/>
            </p:custDataLst>
          </p:nvPr>
        </p:nvSpPr>
        <p:spPr/>
        <p:txBody>
          <a:bodyPr/>
          <a:lstStyle/>
          <a:p>
            <a:r>
              <a:rPr lang="nb-NO" dirty="0">
                <a:solidFill>
                  <a:srgbClr val="FF0000"/>
                </a:solidFill>
              </a:rPr>
              <a:t>Software </a:t>
            </a:r>
            <a:r>
              <a:rPr lang="nb-NO" dirty="0"/>
              <a:t>for controlling </a:t>
            </a:r>
            <a:r>
              <a:rPr lang="nb-NO" dirty="0" err="1"/>
              <a:t>essential</a:t>
            </a:r>
            <a:r>
              <a:rPr lang="nb-NO" dirty="0"/>
              <a:t> </a:t>
            </a:r>
            <a:r>
              <a:rPr lang="nb-NO" dirty="0" err="1"/>
              <a:t>components</a:t>
            </a:r>
            <a:endParaRPr lang="nb-NO" dirty="0"/>
          </a:p>
          <a:p>
            <a:pPr lvl="1"/>
            <a:r>
              <a:rPr lang="nb-NO" dirty="0"/>
              <a:t>For </a:t>
            </a:r>
            <a:r>
              <a:rPr lang="nb-NO" dirty="0" err="1"/>
              <a:t>example</a:t>
            </a:r>
            <a:r>
              <a:rPr lang="nb-NO" dirty="0"/>
              <a:t>. Keyboard, screen, disks, </a:t>
            </a:r>
            <a:r>
              <a:rPr lang="nb-NO" dirty="0" err="1"/>
              <a:t>serial</a:t>
            </a:r>
            <a:r>
              <a:rPr lang="nb-NO" dirty="0"/>
              <a:t> ports, …</a:t>
            </a:r>
          </a:p>
          <a:p>
            <a:r>
              <a:rPr lang="nb-NO" dirty="0" err="1"/>
              <a:t>Stored</a:t>
            </a:r>
            <a:r>
              <a:rPr lang="nb-NO" dirty="0"/>
              <a:t> </a:t>
            </a:r>
            <a:r>
              <a:rPr lang="nb-NO" dirty="0" err="1"/>
              <a:t>on</a:t>
            </a:r>
            <a:r>
              <a:rPr lang="nb-NO" dirty="0"/>
              <a:t> ROM chip</a:t>
            </a:r>
          </a:p>
          <a:p>
            <a:r>
              <a:rPr lang="nb-NO" dirty="0"/>
              <a:t>Three </a:t>
            </a:r>
            <a:r>
              <a:rPr lang="nb-NO" dirty="0" err="1"/>
              <a:t>main</a:t>
            </a:r>
            <a:r>
              <a:rPr lang="nb-NO" dirty="0"/>
              <a:t> </a:t>
            </a:r>
            <a:r>
              <a:rPr lang="nb-NO" dirty="0" err="1"/>
              <a:t>functions</a:t>
            </a:r>
            <a:endParaRPr lang="nb-NO" dirty="0"/>
          </a:p>
          <a:p>
            <a:pPr lvl="1"/>
            <a:r>
              <a:rPr lang="nb-NO" dirty="0" err="1"/>
              <a:t>Boot</a:t>
            </a:r>
            <a:r>
              <a:rPr lang="nb-NO" dirty="0"/>
              <a:t> PCs</a:t>
            </a:r>
          </a:p>
          <a:p>
            <a:pPr lvl="1"/>
            <a:r>
              <a:rPr lang="nb-NO" dirty="0"/>
              <a:t>Test and </a:t>
            </a:r>
            <a:r>
              <a:rPr lang="nb-NO" dirty="0" err="1"/>
              <a:t>verify</a:t>
            </a:r>
            <a:r>
              <a:rPr lang="nb-NO" dirty="0"/>
              <a:t> hardware</a:t>
            </a:r>
          </a:p>
          <a:p>
            <a:pPr lvl="1"/>
            <a:r>
              <a:rPr lang="nb-NO" dirty="0" err="1"/>
              <a:t>Provide</a:t>
            </a:r>
            <a:r>
              <a:rPr lang="nb-NO" dirty="0"/>
              <a:t> </a:t>
            </a:r>
            <a:r>
              <a:rPr lang="nb-NO" dirty="0" err="1"/>
              <a:t>interfaces</a:t>
            </a:r>
            <a:r>
              <a:rPr lang="nb-NO" dirty="0"/>
              <a:t> </a:t>
            </a:r>
            <a:r>
              <a:rPr lang="nb-NO" dirty="0" err="1"/>
              <a:t>between</a:t>
            </a:r>
            <a:r>
              <a:rPr lang="nb-NO" dirty="0"/>
              <a:t> hardware and </a:t>
            </a:r>
            <a:r>
              <a:rPr lang="nb-NO" dirty="0" err="1"/>
              <a:t>software</a:t>
            </a:r>
            <a:r>
              <a:rPr lang="nb-NO" dirty="0"/>
              <a:t>.</a:t>
            </a:r>
          </a:p>
        </p:txBody>
      </p:sp>
      <p:sp>
        <p:nvSpPr>
          <p:cNvPr id="6" name="Slide Number Placeholder 4">
            <a:extLst>
              <a:ext uri="{FF2B5EF4-FFF2-40B4-BE49-F238E27FC236}">
                <a16:creationId xmlns:a16="http://schemas.microsoft.com/office/drawing/2014/main" id="{996F8514-FD1C-42D7-8390-BEF80756E554}"/>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107</a:t>
            </a:fld>
            <a:r>
              <a:rPr lang="en-US" dirty="0"/>
              <a:t>/111</a:t>
            </a:r>
          </a:p>
        </p:txBody>
      </p:sp>
    </p:spTree>
    <p:custDataLst>
      <p:tags r:id="rId1"/>
    </p:custDataLst>
    <p:extLst>
      <p:ext uri="{BB962C8B-B14F-4D97-AF65-F5344CB8AC3E}">
        <p14:creationId xmlns:p14="http://schemas.microsoft.com/office/powerpoint/2010/main" val="338232064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Boot</a:t>
            </a:r>
            <a:r>
              <a:rPr lang="nb-NO" dirty="0"/>
              <a:t> -</a:t>
            </a:r>
            <a:r>
              <a:rPr lang="nb-NO" dirty="0" err="1"/>
              <a:t>the</a:t>
            </a:r>
            <a:r>
              <a:rPr lang="nb-NO" dirty="0"/>
              <a:t> </a:t>
            </a:r>
            <a:r>
              <a:rPr lang="nb-NO" dirty="0" err="1"/>
              <a:t>sequence</a:t>
            </a:r>
            <a:endParaRPr lang="nb-NO" dirty="0"/>
          </a:p>
        </p:txBody>
      </p:sp>
      <p:sp>
        <p:nvSpPr>
          <p:cNvPr id="3" name="Content Placeholder 2"/>
          <p:cNvSpPr>
            <a:spLocks noGrp="1"/>
          </p:cNvSpPr>
          <p:nvPr>
            <p:ph idx="1"/>
            <p:custDataLst>
              <p:tags r:id="rId3"/>
            </p:custDataLst>
          </p:nvPr>
        </p:nvSpPr>
        <p:spPr>
          <a:xfrm>
            <a:off x="1524001" y="1000083"/>
            <a:ext cx="4220337" cy="5460093"/>
          </a:xfrm>
        </p:spPr>
        <p:txBody>
          <a:bodyPr>
            <a:normAutofit fontScale="77500" lnSpcReduction="20000"/>
          </a:bodyPr>
          <a:lstStyle/>
          <a:p>
            <a:pPr marL="457200" indent="-457200">
              <a:buFontTx/>
              <a:buAutoNum type="arabicPeriod"/>
            </a:pPr>
            <a:r>
              <a:rPr lang="en-US" dirty="0"/>
              <a:t>.The power supply starts up</a:t>
            </a:r>
          </a:p>
          <a:p>
            <a:pPr marL="457200" indent="-457200">
              <a:buFontTx/>
              <a:buAutoNum type="arabicPeriod"/>
            </a:pPr>
            <a:r>
              <a:rPr lang="en-US" dirty="0"/>
              <a:t>The primary part of the BIOS is loaded into RAM</a:t>
            </a:r>
          </a:p>
          <a:p>
            <a:pPr marL="838200" lvl="1" indent="-381000"/>
            <a:r>
              <a:rPr lang="en-US" dirty="0"/>
              <a:t>The CPU reads the start address of the BIOS boot program.</a:t>
            </a:r>
          </a:p>
          <a:p>
            <a:pPr marL="457200" indent="-457200">
              <a:buFontTx/>
              <a:buAutoNum type="arabicPeriod"/>
            </a:pPr>
            <a:r>
              <a:rPr lang="en-US" dirty="0"/>
              <a:t>Boot type confirmed.</a:t>
            </a:r>
          </a:p>
          <a:p>
            <a:pPr marL="838200" lvl="1" indent="-381000"/>
            <a:r>
              <a:rPr lang="en-US" dirty="0"/>
              <a:t>Cold boot: turns on</a:t>
            </a:r>
          </a:p>
          <a:p>
            <a:pPr marL="838200" lvl="1" indent="-381000"/>
            <a:r>
              <a:rPr lang="en-US" dirty="0"/>
              <a:t>Warm boot: restart / rest, does not run POST </a:t>
            </a:r>
          </a:p>
          <a:p>
            <a:pPr marL="838200" lvl="1" indent="-381000"/>
            <a:r>
              <a:rPr lang="en-US" dirty="0"/>
              <a:t>When PC restarted or reset, does not run POST.</a:t>
            </a:r>
          </a:p>
          <a:p>
            <a:pPr marL="457200" indent="-457200">
              <a:buFontTx/>
              <a:buAutoNum type="arabicPeriod"/>
            </a:pPr>
            <a:r>
              <a:rPr lang="en-US" dirty="0"/>
              <a:t>Power On Self Test (POST) begins.</a:t>
            </a:r>
          </a:p>
          <a:p>
            <a:pPr marL="838200" lvl="1" indent="-381000"/>
            <a:r>
              <a:rPr lang="en-US" dirty="0"/>
              <a:t>Error messages are given as "beep codes"</a:t>
            </a:r>
          </a:p>
          <a:p>
            <a:pPr marL="457200" indent="-457200">
              <a:buFontTx/>
              <a:buAutoNum type="arabicPeriod"/>
            </a:pPr>
            <a:r>
              <a:rPr lang="en-US" dirty="0"/>
              <a:t>Video adapter software loads.</a:t>
            </a:r>
          </a:p>
          <a:p>
            <a:pPr marL="533400" indent="-533400">
              <a:lnSpc>
                <a:spcPct val="80000"/>
              </a:lnSpc>
              <a:buFontTx/>
              <a:buAutoNum type="arabicPeriod" startAt="6"/>
            </a:pPr>
            <a:r>
              <a:rPr lang="en-US" sz="2000" dirty="0"/>
              <a:t>The BIOS for other equipment is loaded</a:t>
            </a:r>
          </a:p>
          <a:p>
            <a:pPr marL="914400" lvl="1" indent="-457200">
              <a:lnSpc>
                <a:spcPct val="80000"/>
              </a:lnSpc>
            </a:pPr>
            <a:r>
              <a:rPr lang="en-US" sz="1800" dirty="0"/>
              <a:t>BIOS startup screen loads</a:t>
            </a:r>
          </a:p>
          <a:p>
            <a:pPr marL="914400" lvl="1" indent="-457200">
              <a:lnSpc>
                <a:spcPct val="80000"/>
              </a:lnSpc>
            </a:pPr>
            <a:r>
              <a:rPr lang="en-US" sz="1800" dirty="0"/>
              <a:t>Error messages are displayed as text..</a:t>
            </a:r>
          </a:p>
          <a:p>
            <a:pPr marL="533400" indent="-533400">
              <a:lnSpc>
                <a:spcPct val="80000"/>
              </a:lnSpc>
              <a:buFontTx/>
              <a:buAutoNum type="arabicPeriod" startAt="7"/>
            </a:pPr>
            <a:r>
              <a:rPr lang="en-US" sz="2000" dirty="0"/>
              <a:t>CMOS configuration tested.</a:t>
            </a:r>
          </a:p>
          <a:p>
            <a:pPr marL="914400" lvl="1" indent="-457200">
              <a:lnSpc>
                <a:spcPct val="80000"/>
              </a:lnSpc>
            </a:pPr>
            <a:r>
              <a:rPr lang="en-US" sz="1800" dirty="0"/>
              <a:t>Checks that equipment listed in CMOS</a:t>
            </a:r>
            <a:br>
              <a:rPr lang="en-US" sz="1800" dirty="0"/>
            </a:br>
            <a:r>
              <a:rPr lang="en-US" sz="1800" dirty="0"/>
              <a:t> is present and working.</a:t>
            </a:r>
          </a:p>
        </p:txBody>
      </p:sp>
      <p:pic>
        <p:nvPicPr>
          <p:cNvPr id="2051" name="Picture 3"/>
          <p:cNvPicPr>
            <a:picLocks noChangeAspect="1" noChangeArrowheads="1"/>
          </p:cNvPicPr>
          <p:nvPr>
            <p:custDataLst>
              <p:tags r:id="rId4"/>
            </p:custDataLst>
          </p:nvPr>
        </p:nvPicPr>
        <p:blipFill>
          <a:blip r:embed="rId9" cstate="print"/>
          <a:srcRect/>
          <a:stretch>
            <a:fillRect/>
          </a:stretch>
        </p:blipFill>
        <p:spPr bwMode="auto">
          <a:xfrm>
            <a:off x="5766288" y="0"/>
            <a:ext cx="4579503" cy="3695718"/>
          </a:xfrm>
          <a:prstGeom prst="rect">
            <a:avLst/>
          </a:prstGeom>
          <a:noFill/>
        </p:spPr>
      </p:pic>
      <p:sp>
        <p:nvSpPr>
          <p:cNvPr id="7" name="Content Placeholder 2"/>
          <p:cNvSpPr txBox="1">
            <a:spLocks/>
          </p:cNvSpPr>
          <p:nvPr>
            <p:custDataLst>
              <p:tags r:id="rId5"/>
            </p:custDataLst>
          </p:nvPr>
        </p:nvSpPr>
        <p:spPr bwMode="auto">
          <a:xfrm>
            <a:off x="5832229" y="3714752"/>
            <a:ext cx="4484108" cy="31432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457200" indent="-457200" eaLnBrk="0" fontAlgn="base" hangingPunct="0">
              <a:lnSpc>
                <a:spcPct val="90000"/>
              </a:lnSpc>
              <a:spcBef>
                <a:spcPct val="20000"/>
              </a:spcBef>
              <a:spcAft>
                <a:spcPct val="0"/>
              </a:spcAft>
              <a:buFontTx/>
              <a:buAutoNum type="arabicPeriod"/>
              <a:defRPr/>
            </a:pPr>
            <a:endParaRPr lang="en-US" kern="0" dirty="0"/>
          </a:p>
        </p:txBody>
      </p:sp>
      <p:sp>
        <p:nvSpPr>
          <p:cNvPr id="9" name="Rectangle 8"/>
          <p:cNvSpPr/>
          <p:nvPr>
            <p:custDataLst>
              <p:tags r:id="rId6"/>
            </p:custDataLst>
          </p:nvPr>
        </p:nvSpPr>
        <p:spPr>
          <a:xfrm>
            <a:off x="5763655" y="3717034"/>
            <a:ext cx="4572000" cy="2923877"/>
          </a:xfrm>
          <a:prstGeom prst="rect">
            <a:avLst/>
          </a:prstGeom>
        </p:spPr>
        <p:txBody>
          <a:bodyPr wrap="square">
            <a:spAutoFit/>
          </a:bodyPr>
          <a:lstStyle/>
          <a:p>
            <a:pPr marL="533400" indent="-533400">
              <a:lnSpc>
                <a:spcPct val="80000"/>
              </a:lnSpc>
              <a:buFontTx/>
              <a:buAutoNum type="arabicPeriod" startAt="8"/>
            </a:pPr>
            <a:r>
              <a:rPr lang="en-US" sz="2000" dirty="0"/>
              <a:t>Ports assigned and equipment configured.</a:t>
            </a:r>
          </a:p>
          <a:p>
            <a:pPr marL="533400" indent="-533400">
              <a:lnSpc>
                <a:spcPct val="80000"/>
              </a:lnSpc>
              <a:buFontTx/>
              <a:buAutoNum type="arabicPeriod" startAt="8"/>
            </a:pPr>
            <a:r>
              <a:rPr lang="en-US" sz="2000" dirty="0"/>
              <a:t>Hardware configuration confirmed</a:t>
            </a:r>
          </a:p>
          <a:p>
            <a:pPr marL="533400" indent="-533400">
              <a:lnSpc>
                <a:spcPct val="80000"/>
              </a:lnSpc>
              <a:buFontTx/>
              <a:buAutoNum type="arabicPeriod" startAt="8"/>
            </a:pPr>
            <a:r>
              <a:rPr lang="en-US" sz="2000" dirty="0"/>
              <a:t>BIOS displays summary screen</a:t>
            </a:r>
          </a:p>
          <a:p>
            <a:pPr marL="533400" indent="-533400">
              <a:lnSpc>
                <a:spcPct val="80000"/>
              </a:lnSpc>
              <a:buFontTx/>
              <a:buAutoNum type="arabicPeriod" startAt="8"/>
            </a:pPr>
            <a:r>
              <a:rPr lang="en-US" sz="2000" dirty="0"/>
              <a:t>Operating system located and loaded (MBR).</a:t>
            </a:r>
          </a:p>
          <a:p>
            <a:pPr marL="533400" indent="-533400">
              <a:lnSpc>
                <a:spcPct val="80000"/>
              </a:lnSpc>
            </a:pPr>
            <a:r>
              <a:rPr lang="en-US" sz="2000" u="sng" dirty="0"/>
              <a:t>Boot fails:</a:t>
            </a:r>
            <a:endParaRPr lang="en-US" sz="2000" dirty="0"/>
          </a:p>
          <a:p>
            <a:pPr marL="914400" lvl="1" indent="-457200">
              <a:lnSpc>
                <a:spcPct val="80000"/>
              </a:lnSpc>
            </a:pPr>
            <a:r>
              <a:rPr lang="en-US" dirty="0"/>
              <a:t>When the PC fails to complete the BIOS and load the OS</a:t>
            </a:r>
          </a:p>
          <a:p>
            <a:pPr marL="914400" lvl="1" indent="-457200">
              <a:lnSpc>
                <a:spcPct val="80000"/>
              </a:lnSpc>
            </a:pPr>
            <a:r>
              <a:rPr lang="en-US" dirty="0"/>
              <a:t>Typical causes are loose or missing components, and / or OS / driver errors on disk.</a:t>
            </a:r>
          </a:p>
        </p:txBody>
      </p:sp>
      <p:sp>
        <p:nvSpPr>
          <p:cNvPr id="8" name="Slide Number Placeholder 4">
            <a:extLst>
              <a:ext uri="{FF2B5EF4-FFF2-40B4-BE49-F238E27FC236}">
                <a16:creationId xmlns:a16="http://schemas.microsoft.com/office/drawing/2014/main" id="{AE8B3AF6-32FA-4CCD-BFD0-48E6C106B848}"/>
              </a:ext>
            </a:extLst>
          </p:cNvPr>
          <p:cNvSpPr>
            <a:spLocks noGrp="1"/>
          </p:cNvSpPr>
          <p:nvPr>
            <p:ph type="sldNum" sz="quarter" idx="4294967295"/>
            <p:custDataLst>
              <p:tags r:id="rId7"/>
            </p:custDataLst>
          </p:nvPr>
        </p:nvSpPr>
        <p:spPr>
          <a:xfrm>
            <a:off x="0" y="-7859"/>
            <a:ext cx="1262407" cy="457200"/>
          </a:xfrm>
          <a:prstGeom prst="rect">
            <a:avLst/>
          </a:prstGeom>
        </p:spPr>
        <p:txBody>
          <a:bodyPr/>
          <a:lstStyle/>
          <a:p>
            <a:pPr>
              <a:defRPr/>
            </a:pPr>
            <a:fld id="{6AF1C8AE-2CDD-414F-82E2-A8C08F8C4BDB}" type="slidenum">
              <a:rPr lang="en-US" smtClean="0"/>
              <a:pPr>
                <a:defRPr/>
              </a:pPr>
              <a:t>108</a:t>
            </a:fld>
            <a:r>
              <a:rPr lang="en-US" dirty="0"/>
              <a:t>/111</a:t>
            </a:r>
          </a:p>
        </p:txBody>
      </p:sp>
    </p:spTree>
    <p:custDataLst>
      <p:tags r:id="rId1"/>
    </p:custDataLst>
    <p:extLst>
      <p:ext uri="{BB962C8B-B14F-4D97-AF65-F5344CB8AC3E}">
        <p14:creationId xmlns:p14="http://schemas.microsoft.com/office/powerpoint/2010/main" val="32573743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500" fill="hold"/>
                                        <p:tgtEl>
                                          <p:spTgt spid="2051"/>
                                        </p:tgtEl>
                                        <p:attrNameLst>
                                          <p:attrName>ppt_x</p:attrName>
                                        </p:attrNameLst>
                                      </p:cBhvr>
                                      <p:tavLst>
                                        <p:tav tm="0">
                                          <p:val>
                                            <p:strVal val="#ppt_x"/>
                                          </p:val>
                                        </p:tav>
                                        <p:tav tm="100000">
                                          <p:val>
                                            <p:strVal val="#ppt_x"/>
                                          </p:val>
                                        </p:tav>
                                      </p:tavLst>
                                    </p:anim>
                                    <p:anim calcmode="lin" valueType="num">
                                      <p:cBhvr additive="base">
                                        <p:cTn id="8"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additive="base">
                                        <p:cTn id="6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 calcmode="lin" valueType="num">
                                      <p:cBhvr additive="base">
                                        <p:cTn id="6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anim calcmode="lin" valueType="num">
                                      <p:cBhvr additive="base">
                                        <p:cTn id="7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anim calcmode="lin" valueType="num">
                                      <p:cBhvr additive="base">
                                        <p:cTn id="7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ppt_x"/>
                                          </p:val>
                                        </p:tav>
                                        <p:tav tm="100000">
                                          <p:val>
                                            <p:strVal val="#ppt_x"/>
                                          </p:val>
                                        </p:tav>
                                      </p:tavLst>
                                    </p:anim>
                                    <p:anim calcmode="lin" valueType="num">
                                      <p:cBhvr additive="base">
                                        <p:cTn id="8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Power On </a:t>
            </a:r>
            <a:r>
              <a:rPr lang="nb-NO" dirty="0" err="1"/>
              <a:t>Self</a:t>
            </a:r>
            <a:r>
              <a:rPr lang="nb-NO" dirty="0"/>
              <a:t> Test (</a:t>
            </a:r>
            <a:r>
              <a:rPr lang="nb-NO" dirty="0">
                <a:solidFill>
                  <a:srgbClr val="FF0000"/>
                </a:solidFill>
              </a:rPr>
              <a:t>POST</a:t>
            </a:r>
            <a:r>
              <a:rPr lang="nb-NO" dirty="0"/>
              <a:t>)</a:t>
            </a:r>
          </a:p>
        </p:txBody>
      </p:sp>
      <p:sp>
        <p:nvSpPr>
          <p:cNvPr id="3" name="Content Placeholder 2"/>
          <p:cNvSpPr>
            <a:spLocks noGrp="1"/>
          </p:cNvSpPr>
          <p:nvPr>
            <p:ph idx="1"/>
            <p:custDataLst>
              <p:tags r:id="rId3"/>
            </p:custDataLst>
          </p:nvPr>
        </p:nvSpPr>
        <p:spPr/>
        <p:txBody>
          <a:bodyPr>
            <a:normAutofit/>
          </a:bodyPr>
          <a:lstStyle/>
          <a:p>
            <a:r>
              <a:rPr lang="nb-NO" dirty="0" err="1"/>
              <a:t>Error</a:t>
            </a:r>
            <a:r>
              <a:rPr lang="nb-NO" dirty="0"/>
              <a:t> </a:t>
            </a:r>
            <a:r>
              <a:rPr lang="nb-NO" dirty="0" err="1"/>
              <a:t>codes</a:t>
            </a:r>
            <a:r>
              <a:rPr lang="nb-NO" dirty="0"/>
              <a:t> </a:t>
            </a:r>
            <a:r>
              <a:rPr lang="nb-NO" dirty="0" err="1"/>
              <a:t>are</a:t>
            </a:r>
            <a:r>
              <a:rPr lang="nb-NO" dirty="0"/>
              <a:t> (</a:t>
            </a:r>
            <a:r>
              <a:rPr lang="nb-NO" dirty="0" err="1"/>
              <a:t>mainly</a:t>
            </a:r>
            <a:r>
              <a:rPr lang="nb-NO" dirty="0"/>
              <a:t>) dependent </a:t>
            </a:r>
            <a:r>
              <a:rPr lang="nb-NO" dirty="0" err="1"/>
              <a:t>on</a:t>
            </a:r>
            <a:r>
              <a:rPr lang="nb-NO" dirty="0"/>
              <a:t> </a:t>
            </a:r>
            <a:r>
              <a:rPr lang="nb-NO" dirty="0" err="1"/>
              <a:t>the</a:t>
            </a:r>
            <a:r>
              <a:rPr lang="nb-NO" dirty="0"/>
              <a:t> BIOS </a:t>
            </a:r>
            <a:r>
              <a:rPr lang="nb-NO" dirty="0" err="1"/>
              <a:t>manufacturer</a:t>
            </a:r>
            <a:endParaRPr lang="nb-NO" dirty="0"/>
          </a:p>
          <a:p>
            <a:r>
              <a:rPr lang="nb-NO" dirty="0" err="1"/>
              <a:t>Two</a:t>
            </a:r>
            <a:r>
              <a:rPr lang="nb-NO" dirty="0"/>
              <a:t> types:</a:t>
            </a:r>
          </a:p>
          <a:p>
            <a:pPr lvl="1"/>
            <a:r>
              <a:rPr lang="nb-NO" dirty="0" err="1"/>
              <a:t>Beep</a:t>
            </a:r>
            <a:r>
              <a:rPr lang="nb-NO" dirty="0"/>
              <a:t> </a:t>
            </a:r>
            <a:r>
              <a:rPr lang="nb-NO" dirty="0" err="1"/>
              <a:t>codes</a:t>
            </a:r>
            <a:endParaRPr lang="nb-NO" dirty="0"/>
          </a:p>
          <a:p>
            <a:pPr lvl="2"/>
            <a:r>
              <a:rPr lang="nb-NO" dirty="0"/>
              <a:t>Long and </a:t>
            </a:r>
            <a:r>
              <a:rPr lang="nb-NO" dirty="0" err="1"/>
              <a:t>short</a:t>
            </a:r>
            <a:r>
              <a:rPr lang="nb-NO" dirty="0"/>
              <a:t> tones in speaker</a:t>
            </a:r>
          </a:p>
          <a:p>
            <a:pPr lvl="1"/>
            <a:r>
              <a:rPr lang="nb-NO" dirty="0" err="1"/>
              <a:t>Error</a:t>
            </a:r>
            <a:r>
              <a:rPr lang="nb-NO" dirty="0"/>
              <a:t> </a:t>
            </a:r>
            <a:r>
              <a:rPr lang="nb-NO" dirty="0" err="1"/>
              <a:t>messages</a:t>
            </a:r>
            <a:endParaRPr lang="nb-NO" dirty="0"/>
          </a:p>
          <a:p>
            <a:pPr lvl="2"/>
            <a:r>
              <a:rPr lang="nb-NO" dirty="0"/>
              <a:t>To screen</a:t>
            </a:r>
          </a:p>
          <a:p>
            <a:pPr lvl="2"/>
            <a:r>
              <a:rPr lang="nb-NO" dirty="0"/>
              <a:t>1xx </a:t>
            </a:r>
            <a:r>
              <a:rPr lang="nb-NO" dirty="0" err="1"/>
              <a:t>Motherboard</a:t>
            </a:r>
            <a:r>
              <a:rPr lang="nb-NO" dirty="0"/>
              <a:t>, 2xx RAM, 3xx Keyboard, 17xx HD,…</a:t>
            </a:r>
          </a:p>
          <a:p>
            <a:pPr lvl="2"/>
            <a:r>
              <a:rPr lang="nb-NO" dirty="0"/>
              <a:t>3-4 </a:t>
            </a:r>
            <a:r>
              <a:rPr lang="nb-NO" dirty="0" err="1"/>
              <a:t>digits</a:t>
            </a:r>
            <a:r>
              <a:rPr lang="nb-NO" dirty="0"/>
              <a:t> </a:t>
            </a:r>
            <a:r>
              <a:rPr lang="nb-NO" dirty="0" err="1"/>
              <a:t>with</a:t>
            </a:r>
            <a:r>
              <a:rPr lang="nb-NO" dirty="0"/>
              <a:t> </a:t>
            </a:r>
            <a:r>
              <a:rPr lang="nb-NO" dirty="0" err="1"/>
              <a:t>some</a:t>
            </a:r>
            <a:r>
              <a:rPr lang="nb-NO" dirty="0"/>
              <a:t> </a:t>
            </a:r>
            <a:r>
              <a:rPr lang="nb-NO" dirty="0" err="1"/>
              <a:t>explanation</a:t>
            </a:r>
            <a:endParaRPr lang="nb-NO" dirty="0"/>
          </a:p>
          <a:p>
            <a:pPr lvl="2"/>
            <a:r>
              <a:rPr lang="nb-NO" dirty="0"/>
              <a:t>«BIOS ROM </a:t>
            </a:r>
            <a:r>
              <a:rPr lang="nb-NO" dirty="0" err="1"/>
              <a:t>checksum</a:t>
            </a:r>
            <a:r>
              <a:rPr lang="nb-NO" dirty="0"/>
              <a:t> </a:t>
            </a:r>
            <a:r>
              <a:rPr lang="nb-NO" dirty="0" err="1"/>
              <a:t>Error</a:t>
            </a:r>
            <a:r>
              <a:rPr lang="nb-NO" dirty="0"/>
              <a:t>: System </a:t>
            </a:r>
            <a:r>
              <a:rPr lang="nb-NO" dirty="0" err="1"/>
              <a:t>halted</a:t>
            </a:r>
            <a:r>
              <a:rPr lang="nb-NO" dirty="0"/>
              <a:t>»</a:t>
            </a:r>
          </a:p>
          <a:p>
            <a:pPr lvl="2"/>
            <a:r>
              <a:rPr lang="nb-NO" dirty="0"/>
              <a:t>Hard disk </a:t>
            </a:r>
            <a:r>
              <a:rPr lang="nb-NO" dirty="0" err="1"/>
              <a:t>install</a:t>
            </a:r>
            <a:r>
              <a:rPr lang="nb-NO" dirty="0"/>
              <a:t> </a:t>
            </a:r>
            <a:r>
              <a:rPr lang="nb-NO" dirty="0" err="1"/>
              <a:t>failure</a:t>
            </a:r>
            <a:r>
              <a:rPr lang="nb-NO" dirty="0"/>
              <a:t> »</a:t>
            </a:r>
          </a:p>
          <a:p>
            <a:pPr lvl="2"/>
            <a:r>
              <a:rPr lang="nb-NO" dirty="0"/>
              <a:t>Memory Test </a:t>
            </a:r>
            <a:r>
              <a:rPr lang="nb-NO" dirty="0" err="1"/>
              <a:t>Fail</a:t>
            </a:r>
            <a:r>
              <a:rPr lang="nb-NO" dirty="0"/>
              <a:t>.</a:t>
            </a:r>
          </a:p>
          <a:p>
            <a:pPr lvl="1"/>
            <a:r>
              <a:rPr lang="nb-NO" dirty="0" err="1"/>
              <a:t>Easy</a:t>
            </a:r>
            <a:r>
              <a:rPr lang="nb-NO" dirty="0"/>
              <a:t> BEEP in speaker </a:t>
            </a:r>
            <a:r>
              <a:rPr lang="nb-NO" dirty="0" err="1"/>
              <a:t>when</a:t>
            </a:r>
            <a:r>
              <a:rPr lang="nb-NO" dirty="0"/>
              <a:t> POST </a:t>
            </a:r>
            <a:r>
              <a:rPr lang="nb-NO" dirty="0" err="1"/>
              <a:t>performed</a:t>
            </a:r>
            <a:endParaRPr lang="nb-NO" dirty="0"/>
          </a:p>
        </p:txBody>
      </p:sp>
      <p:sp>
        <p:nvSpPr>
          <p:cNvPr id="8" name="Slide Number Placeholder 4">
            <a:extLst>
              <a:ext uri="{FF2B5EF4-FFF2-40B4-BE49-F238E27FC236}">
                <a16:creationId xmlns:a16="http://schemas.microsoft.com/office/drawing/2014/main" id="{B929E3BA-DD7E-472F-AD48-97EED55558DC}"/>
              </a:ext>
            </a:extLst>
          </p:cNvPr>
          <p:cNvSpPr txBox="1">
            <a:spLocks/>
          </p:cNvSpPr>
          <p:nvPr>
            <p:custDataLst>
              <p:tags r:id="rId4"/>
            </p:custDataLst>
          </p:nvPr>
        </p:nvSpPr>
        <p:spPr>
          <a:xfrm>
            <a:off x="10134600" y="6400800"/>
            <a:ext cx="533400" cy="457200"/>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AF1C8AE-2CDD-414F-82E2-A8C08F8C4BDB}" type="slidenum">
              <a:rPr lang="en-US" smtClean="0"/>
              <a:pPr>
                <a:defRPr/>
              </a:pPr>
              <a:t>109</a:t>
            </a:fld>
            <a:endParaRPr lang="en-US" dirty="0"/>
          </a:p>
        </p:txBody>
      </p:sp>
      <p:sp>
        <p:nvSpPr>
          <p:cNvPr id="9" name="Slide Number Placeholder 4">
            <a:extLst>
              <a:ext uri="{FF2B5EF4-FFF2-40B4-BE49-F238E27FC236}">
                <a16:creationId xmlns:a16="http://schemas.microsoft.com/office/drawing/2014/main" id="{CD1D1C5F-A6FC-4B0D-BC55-D34781F09EA8}"/>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109</a:t>
            </a:fld>
            <a:r>
              <a:rPr lang="en-US" dirty="0"/>
              <a:t>/111</a:t>
            </a:r>
          </a:p>
        </p:txBody>
      </p:sp>
    </p:spTree>
    <p:custDataLst>
      <p:tags r:id="rId1"/>
    </p:custDataLst>
    <p:extLst>
      <p:ext uri="{BB962C8B-B14F-4D97-AF65-F5344CB8AC3E}">
        <p14:creationId xmlns:p14="http://schemas.microsoft.com/office/powerpoint/2010/main" val="247006676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 calcmode="lin" valueType="num">
                                      <p:cBhvr additive="base">
                                        <p:cTn id="5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Form </a:t>
            </a:r>
            <a:r>
              <a:rPr lang="nb-NO" dirty="0" err="1"/>
              <a:t>factor</a:t>
            </a:r>
            <a:endParaRPr lang="nb-NO" dirty="0"/>
          </a:p>
        </p:txBody>
      </p:sp>
      <p:sp>
        <p:nvSpPr>
          <p:cNvPr id="3" name="Content Placeholder 2"/>
          <p:cNvSpPr>
            <a:spLocks noGrp="1"/>
          </p:cNvSpPr>
          <p:nvPr>
            <p:ph idx="1"/>
            <p:custDataLst>
              <p:tags r:id="rId3"/>
            </p:custDataLst>
          </p:nvPr>
        </p:nvSpPr>
        <p:spPr>
          <a:xfrm>
            <a:off x="274857" y="970834"/>
            <a:ext cx="5222510" cy="5554510"/>
          </a:xfrm>
        </p:spPr>
        <p:txBody>
          <a:bodyPr>
            <a:normAutofit fontScale="85000" lnSpcReduction="20000"/>
          </a:bodyPr>
          <a:lstStyle/>
          <a:p>
            <a:r>
              <a:rPr lang="nb-NO" dirty="0"/>
              <a:t>The form </a:t>
            </a:r>
            <a:r>
              <a:rPr lang="nb-NO" dirty="0" err="1"/>
              <a:t>factor</a:t>
            </a:r>
            <a:r>
              <a:rPr lang="nb-NO" dirty="0"/>
              <a:t> </a:t>
            </a:r>
            <a:r>
              <a:rPr lang="nb-NO" dirty="0" err="1"/>
              <a:t>defines</a:t>
            </a:r>
            <a:r>
              <a:rPr lang="nb-NO" dirty="0"/>
              <a:t> </a:t>
            </a:r>
            <a:r>
              <a:rPr lang="nb-NO" dirty="0" err="1"/>
              <a:t>the</a:t>
            </a:r>
            <a:r>
              <a:rPr lang="nb-NO" dirty="0"/>
              <a:t> </a:t>
            </a:r>
            <a:r>
              <a:rPr lang="nb-NO" dirty="0" err="1"/>
              <a:t>physical</a:t>
            </a:r>
            <a:r>
              <a:rPr lang="nb-NO" dirty="0"/>
              <a:t> </a:t>
            </a:r>
            <a:r>
              <a:rPr lang="nb-NO" dirty="0" err="1"/>
              <a:t>size</a:t>
            </a:r>
            <a:r>
              <a:rPr lang="nb-NO" dirty="0"/>
              <a:t>, design and to </a:t>
            </a:r>
            <a:r>
              <a:rPr lang="nb-NO" dirty="0" err="1"/>
              <a:t>some</a:t>
            </a:r>
            <a:r>
              <a:rPr lang="nb-NO" dirty="0"/>
              <a:t> </a:t>
            </a:r>
            <a:r>
              <a:rPr lang="nb-NO" dirty="0" err="1"/>
              <a:t>extent</a:t>
            </a:r>
            <a:r>
              <a:rPr lang="nb-NO" dirty="0"/>
              <a:t> </a:t>
            </a:r>
            <a:r>
              <a:rPr lang="nb-NO" dirty="0" err="1"/>
              <a:t>available</a:t>
            </a:r>
            <a:r>
              <a:rPr lang="nb-NO" dirty="0"/>
              <a:t> </a:t>
            </a:r>
            <a:r>
              <a:rPr lang="nb-NO" dirty="0" err="1"/>
              <a:t>functionality</a:t>
            </a:r>
            <a:r>
              <a:rPr lang="nb-NO" dirty="0"/>
              <a:t> </a:t>
            </a:r>
            <a:r>
              <a:rPr lang="nb-NO" dirty="0" err="1"/>
              <a:t>on</a:t>
            </a:r>
            <a:r>
              <a:rPr lang="nb-NO" dirty="0"/>
              <a:t> </a:t>
            </a:r>
            <a:r>
              <a:rPr lang="nb-NO" dirty="0" err="1"/>
              <a:t>the</a:t>
            </a:r>
            <a:r>
              <a:rPr lang="nb-NO" dirty="0"/>
              <a:t> </a:t>
            </a:r>
            <a:r>
              <a:rPr lang="nb-NO" dirty="0" err="1"/>
              <a:t>motherboard</a:t>
            </a:r>
            <a:r>
              <a:rPr lang="nb-NO" dirty="0"/>
              <a:t>.</a:t>
            </a:r>
          </a:p>
          <a:p>
            <a:r>
              <a:rPr lang="nb-NO" dirty="0"/>
              <a:t>ATX (12"x9.6")</a:t>
            </a:r>
          </a:p>
          <a:p>
            <a:pPr lvl="2"/>
            <a:r>
              <a:rPr lang="nb-NO" dirty="0"/>
              <a:t>Expansion </a:t>
            </a:r>
            <a:r>
              <a:rPr lang="nb-NO" dirty="0" err="1"/>
              <a:t>grooves</a:t>
            </a:r>
            <a:r>
              <a:rPr lang="nb-NO" dirty="0"/>
              <a:t> </a:t>
            </a:r>
            <a:r>
              <a:rPr lang="nb-NO" dirty="0" err="1"/>
              <a:t>on</a:t>
            </a:r>
            <a:r>
              <a:rPr lang="nb-NO" dirty="0"/>
              <a:t> </a:t>
            </a:r>
            <a:r>
              <a:rPr lang="nb-NO" dirty="0" err="1"/>
              <a:t>the</a:t>
            </a:r>
            <a:r>
              <a:rPr lang="nb-NO" dirty="0"/>
              <a:t> </a:t>
            </a:r>
            <a:r>
              <a:rPr lang="nb-NO" dirty="0" err="1"/>
              <a:t>wide</a:t>
            </a:r>
            <a:r>
              <a:rPr lang="nb-NO" dirty="0"/>
              <a:t> </a:t>
            </a:r>
            <a:r>
              <a:rPr lang="nb-NO" dirty="0" err="1"/>
              <a:t>edge</a:t>
            </a:r>
            <a:endParaRPr lang="nb-NO" dirty="0"/>
          </a:p>
          <a:p>
            <a:pPr lvl="2"/>
            <a:r>
              <a:rPr lang="nb-NO" dirty="0" err="1"/>
              <a:t>Built</a:t>
            </a:r>
            <a:r>
              <a:rPr lang="nb-NO" dirty="0"/>
              <a:t>-in IO ports </a:t>
            </a:r>
            <a:r>
              <a:rPr lang="nb-NO" dirty="0" err="1"/>
              <a:t>on</a:t>
            </a:r>
            <a:r>
              <a:rPr lang="nb-NO" dirty="0"/>
              <a:t> </a:t>
            </a:r>
            <a:r>
              <a:rPr lang="nb-NO" dirty="0" err="1"/>
              <a:t>one</a:t>
            </a:r>
            <a:r>
              <a:rPr lang="nb-NO" dirty="0"/>
              <a:t> side</a:t>
            </a:r>
          </a:p>
          <a:p>
            <a:pPr lvl="2"/>
            <a:r>
              <a:rPr lang="nb-NO" dirty="0"/>
              <a:t>CPU </a:t>
            </a:r>
            <a:r>
              <a:rPr lang="nb-NO" dirty="0" err="1"/>
              <a:t>oriented</a:t>
            </a:r>
            <a:r>
              <a:rPr lang="nb-NO" dirty="0"/>
              <a:t> so it </a:t>
            </a:r>
            <a:r>
              <a:rPr lang="nb-NO" dirty="0" err="1"/>
              <a:t>can</a:t>
            </a:r>
            <a:r>
              <a:rPr lang="nb-NO" dirty="0"/>
              <a:t> be </a:t>
            </a:r>
            <a:r>
              <a:rPr lang="nb-NO" dirty="0" err="1"/>
              <a:t>cooled</a:t>
            </a:r>
            <a:r>
              <a:rPr lang="nb-NO" dirty="0"/>
              <a:t> by </a:t>
            </a:r>
            <a:r>
              <a:rPr lang="nb-NO" dirty="0" err="1"/>
              <a:t>the</a:t>
            </a:r>
            <a:r>
              <a:rPr lang="nb-NO" dirty="0"/>
              <a:t> </a:t>
            </a:r>
            <a:r>
              <a:rPr lang="nb-NO" dirty="0" err="1"/>
              <a:t>power</a:t>
            </a:r>
            <a:r>
              <a:rPr lang="nb-NO" dirty="0"/>
              <a:t> </a:t>
            </a:r>
            <a:r>
              <a:rPr lang="nb-NO" dirty="0" err="1"/>
              <a:t>supply</a:t>
            </a:r>
            <a:r>
              <a:rPr lang="nb-NO" dirty="0"/>
              <a:t> fan</a:t>
            </a:r>
          </a:p>
          <a:p>
            <a:pPr lvl="2"/>
            <a:r>
              <a:rPr lang="nb-NO" dirty="0"/>
              <a:t>CPU and RAM </a:t>
            </a:r>
            <a:r>
              <a:rPr lang="nb-NO" dirty="0" err="1"/>
              <a:t>perpendicular</a:t>
            </a:r>
            <a:r>
              <a:rPr lang="nb-NO" dirty="0"/>
              <a:t> to </a:t>
            </a:r>
            <a:r>
              <a:rPr lang="nb-NO" dirty="0" err="1"/>
              <a:t>expansion</a:t>
            </a:r>
            <a:r>
              <a:rPr lang="nb-NO" dirty="0"/>
              <a:t> </a:t>
            </a:r>
            <a:r>
              <a:rPr lang="nb-NO" dirty="0" err="1"/>
              <a:t>slots</a:t>
            </a:r>
            <a:endParaRPr lang="nb-NO" dirty="0"/>
          </a:p>
          <a:p>
            <a:pPr lvl="2"/>
            <a:r>
              <a:rPr lang="nb-NO" dirty="0" err="1"/>
              <a:t>Additional</a:t>
            </a:r>
            <a:r>
              <a:rPr lang="nb-NO" dirty="0"/>
              <a:t> </a:t>
            </a:r>
            <a:r>
              <a:rPr lang="nb-NO" dirty="0" err="1"/>
              <a:t>space</a:t>
            </a:r>
            <a:r>
              <a:rPr lang="nb-NO" dirty="0"/>
              <a:t> for </a:t>
            </a:r>
            <a:r>
              <a:rPr lang="nb-NO" dirty="0" err="1"/>
              <a:t>extra</a:t>
            </a:r>
            <a:r>
              <a:rPr lang="nb-NO" dirty="0"/>
              <a:t> </a:t>
            </a:r>
            <a:r>
              <a:rPr lang="nb-NO" dirty="0" err="1"/>
              <a:t>cooling</a:t>
            </a:r>
            <a:endParaRPr lang="nb-NO" dirty="0"/>
          </a:p>
          <a:p>
            <a:pPr lvl="2"/>
            <a:r>
              <a:rPr lang="nb-NO" dirty="0"/>
              <a:t>Micro ATX (9.6 "x9.6")</a:t>
            </a:r>
          </a:p>
          <a:p>
            <a:pPr lvl="3"/>
            <a:r>
              <a:rPr lang="nb-NO" dirty="0"/>
              <a:t>Smaller </a:t>
            </a:r>
            <a:r>
              <a:rPr lang="nb-NO" dirty="0" err="1"/>
              <a:t>machines</a:t>
            </a:r>
            <a:endParaRPr lang="nb-NO" dirty="0"/>
          </a:p>
          <a:p>
            <a:r>
              <a:rPr lang="nb-NO" dirty="0"/>
              <a:t>NLX	</a:t>
            </a:r>
          </a:p>
          <a:p>
            <a:pPr lvl="1"/>
            <a:r>
              <a:rPr lang="nb-NO" dirty="0" err="1"/>
              <a:t>Standing</a:t>
            </a:r>
            <a:r>
              <a:rPr lang="nb-NO" dirty="0"/>
              <a:t> </a:t>
            </a:r>
            <a:r>
              <a:rPr lang="nb-NO" dirty="0" err="1"/>
              <a:t>expansion</a:t>
            </a:r>
            <a:r>
              <a:rPr lang="nb-NO" dirty="0"/>
              <a:t>.</a:t>
            </a:r>
          </a:p>
          <a:p>
            <a:r>
              <a:rPr lang="nb-NO" dirty="0"/>
              <a:t>BTX</a:t>
            </a:r>
          </a:p>
          <a:p>
            <a:pPr lvl="1"/>
            <a:r>
              <a:rPr lang="nb-NO" dirty="0" err="1"/>
              <a:t>Should</a:t>
            </a:r>
            <a:r>
              <a:rPr lang="nb-NO" dirty="0"/>
              <a:t> </a:t>
            </a:r>
            <a:r>
              <a:rPr lang="nb-NO" dirty="0" err="1"/>
              <a:t>provide</a:t>
            </a:r>
            <a:r>
              <a:rPr lang="nb-NO" dirty="0"/>
              <a:t> </a:t>
            </a:r>
            <a:r>
              <a:rPr lang="nb-NO" dirty="0" err="1"/>
              <a:t>better</a:t>
            </a:r>
            <a:r>
              <a:rPr lang="nb-NO" dirty="0"/>
              <a:t> </a:t>
            </a:r>
            <a:r>
              <a:rPr lang="nb-NO" dirty="0" err="1"/>
              <a:t>cooling</a:t>
            </a:r>
            <a:r>
              <a:rPr lang="nb-NO" dirty="0"/>
              <a:t> </a:t>
            </a:r>
            <a:r>
              <a:rPr lang="nb-NO" dirty="0" err="1"/>
              <a:t>options</a:t>
            </a:r>
            <a:r>
              <a:rPr lang="nb-NO" dirty="0"/>
              <a:t> </a:t>
            </a:r>
            <a:r>
              <a:rPr lang="nb-NO" dirty="0" err="1"/>
              <a:t>than</a:t>
            </a:r>
            <a:r>
              <a:rPr lang="nb-NO" dirty="0"/>
              <a:t> ATX</a:t>
            </a:r>
          </a:p>
          <a:p>
            <a:pPr lvl="1"/>
            <a:r>
              <a:rPr lang="nb-NO" dirty="0"/>
              <a:t>Three different </a:t>
            </a:r>
            <a:r>
              <a:rPr lang="nb-NO" dirty="0" err="1"/>
              <a:t>sizes</a:t>
            </a:r>
            <a:r>
              <a:rPr lang="nb-NO" dirty="0"/>
              <a:t>:</a:t>
            </a:r>
          </a:p>
          <a:p>
            <a:pPr lvl="2"/>
            <a:r>
              <a:rPr lang="nb-NO" dirty="0"/>
              <a:t>Full (326  x 266 mm)</a:t>
            </a:r>
          </a:p>
          <a:p>
            <a:pPr lvl="2"/>
            <a:r>
              <a:rPr lang="nb-NO" dirty="0" err="1"/>
              <a:t>microBTX</a:t>
            </a:r>
            <a:r>
              <a:rPr lang="nb-NO" dirty="0"/>
              <a:t> (264  x 266 mm)</a:t>
            </a:r>
          </a:p>
          <a:p>
            <a:pPr lvl="2"/>
            <a:r>
              <a:rPr lang="nb-NO" dirty="0" err="1"/>
              <a:t>picoBTX</a:t>
            </a:r>
            <a:r>
              <a:rPr lang="nb-NO" dirty="0"/>
              <a:t> (203  x 266 mm)</a:t>
            </a:r>
          </a:p>
        </p:txBody>
      </p:sp>
      <p:grpSp>
        <p:nvGrpSpPr>
          <p:cNvPr id="9" name="Group 8"/>
          <p:cNvGrpSpPr/>
          <p:nvPr>
            <p:custDataLst>
              <p:tags r:id="rId4"/>
            </p:custDataLst>
          </p:nvPr>
        </p:nvGrpSpPr>
        <p:grpSpPr>
          <a:xfrm>
            <a:off x="6096000" y="786747"/>
            <a:ext cx="4588107" cy="2581678"/>
            <a:chOff x="5222510" y="0"/>
            <a:chExt cx="3923928" cy="1941668"/>
          </a:xfrm>
        </p:grpSpPr>
        <p:pic>
          <p:nvPicPr>
            <p:cNvPr id="5127"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2510" y="0"/>
              <a:ext cx="3923928" cy="19416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5222510" y="1546322"/>
              <a:ext cx="616387" cy="369332"/>
            </a:xfrm>
            <a:prstGeom prst="rect">
              <a:avLst/>
            </a:prstGeom>
            <a:noFill/>
          </p:spPr>
          <p:txBody>
            <a:bodyPr wrap="none" rtlCol="0">
              <a:spAutoFit/>
            </a:bodyPr>
            <a:lstStyle/>
            <a:p>
              <a:r>
                <a:rPr lang="nb-NO" dirty="0">
                  <a:solidFill>
                    <a:srgbClr val="FF0000"/>
                  </a:solidFill>
                </a:rPr>
                <a:t>ATX</a:t>
              </a:r>
            </a:p>
          </p:txBody>
        </p:sp>
      </p:grpSp>
      <p:grpSp>
        <p:nvGrpSpPr>
          <p:cNvPr id="11" name="Group 10"/>
          <p:cNvGrpSpPr/>
          <p:nvPr>
            <p:custDataLst>
              <p:tags r:id="rId5"/>
            </p:custDataLst>
          </p:nvPr>
        </p:nvGrpSpPr>
        <p:grpSpPr>
          <a:xfrm>
            <a:off x="8498022" y="4095663"/>
            <a:ext cx="3522336" cy="2766999"/>
            <a:chOff x="5621664" y="4081475"/>
            <a:chExt cx="3522336" cy="2766999"/>
          </a:xfrm>
        </p:grpSpPr>
        <p:pic>
          <p:nvPicPr>
            <p:cNvPr id="5126"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21664" y="4081475"/>
              <a:ext cx="3522336" cy="276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p:cNvSpPr txBox="1"/>
            <p:nvPr/>
          </p:nvSpPr>
          <p:spPr>
            <a:xfrm>
              <a:off x="5724128" y="4365104"/>
              <a:ext cx="633507" cy="369332"/>
            </a:xfrm>
            <a:prstGeom prst="rect">
              <a:avLst/>
            </a:prstGeom>
            <a:noFill/>
          </p:spPr>
          <p:txBody>
            <a:bodyPr wrap="none" rtlCol="0">
              <a:spAutoFit/>
            </a:bodyPr>
            <a:lstStyle/>
            <a:p>
              <a:r>
                <a:rPr lang="nb-NO" dirty="0">
                  <a:solidFill>
                    <a:srgbClr val="FF0000"/>
                  </a:solidFill>
                </a:rPr>
                <a:t>BTX</a:t>
              </a:r>
            </a:p>
          </p:txBody>
        </p:sp>
      </p:grpSp>
      <p:grpSp>
        <p:nvGrpSpPr>
          <p:cNvPr id="13" name="Group 12"/>
          <p:cNvGrpSpPr/>
          <p:nvPr>
            <p:custDataLst>
              <p:tags r:id="rId6"/>
            </p:custDataLst>
          </p:nvPr>
        </p:nvGrpSpPr>
        <p:grpSpPr>
          <a:xfrm>
            <a:off x="5078461" y="3332450"/>
            <a:ext cx="3470793" cy="2201320"/>
            <a:chOff x="5621664" y="1947760"/>
            <a:chExt cx="3470793" cy="2201320"/>
          </a:xfrm>
        </p:grpSpPr>
        <p:pic>
          <p:nvPicPr>
            <p:cNvPr id="5125"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1664" y="1947760"/>
              <a:ext cx="3470793" cy="2201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extBox 11"/>
            <p:cNvSpPr txBox="1"/>
            <p:nvPr/>
          </p:nvSpPr>
          <p:spPr>
            <a:xfrm>
              <a:off x="5940152" y="3284984"/>
              <a:ext cx="633507" cy="369332"/>
            </a:xfrm>
            <a:prstGeom prst="rect">
              <a:avLst/>
            </a:prstGeom>
            <a:noFill/>
          </p:spPr>
          <p:txBody>
            <a:bodyPr wrap="none" rtlCol="0">
              <a:spAutoFit/>
            </a:bodyPr>
            <a:lstStyle/>
            <a:p>
              <a:r>
                <a:rPr lang="nb-NO" dirty="0">
                  <a:solidFill>
                    <a:srgbClr val="FF0000"/>
                  </a:solidFill>
                </a:rPr>
                <a:t>NLX</a:t>
              </a:r>
            </a:p>
          </p:txBody>
        </p:sp>
      </p:grpSp>
      <p:sp>
        <p:nvSpPr>
          <p:cNvPr id="14" name="Slide Number Placeholder 4">
            <a:extLst>
              <a:ext uri="{FF2B5EF4-FFF2-40B4-BE49-F238E27FC236}">
                <a16:creationId xmlns:a16="http://schemas.microsoft.com/office/drawing/2014/main" id="{81F99753-B84D-459E-9DF7-E16C8151EDA7}"/>
              </a:ext>
            </a:extLst>
          </p:cNvPr>
          <p:cNvSpPr>
            <a:spLocks noGrp="1"/>
          </p:cNvSpPr>
          <p:nvPr>
            <p:ph type="sldNum" sz="quarter" idx="4294967295"/>
            <p:custDataLst>
              <p:tags r:id="rId7"/>
            </p:custDataLst>
          </p:nvPr>
        </p:nvSpPr>
        <p:spPr>
          <a:xfrm>
            <a:off x="0" y="-7859"/>
            <a:ext cx="1262407" cy="457200"/>
          </a:xfrm>
          <a:prstGeom prst="rect">
            <a:avLst/>
          </a:prstGeom>
        </p:spPr>
        <p:txBody>
          <a:bodyPr/>
          <a:lstStyle/>
          <a:p>
            <a:pPr>
              <a:defRPr/>
            </a:pPr>
            <a:fld id="{6AF1C8AE-2CDD-414F-82E2-A8C08F8C4BDB}" type="slidenum">
              <a:rPr lang="en-US" smtClean="0"/>
              <a:pPr>
                <a:defRPr/>
              </a:pPr>
              <a:t>11</a:t>
            </a:fld>
            <a:r>
              <a:rPr lang="en-US" dirty="0"/>
              <a:t>/111</a:t>
            </a:r>
          </a:p>
        </p:txBody>
      </p:sp>
    </p:spTree>
    <p:custDataLst>
      <p:tags r:id="rId1"/>
    </p:custDataLst>
    <p:extLst>
      <p:ext uri="{BB962C8B-B14F-4D97-AF65-F5344CB8AC3E}">
        <p14:creationId xmlns:p14="http://schemas.microsoft.com/office/powerpoint/2010/main" val="266880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6"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80">
                                          <p:stCondLst>
                                            <p:cond delay="0"/>
                                          </p:stCondLst>
                                        </p:cTn>
                                        <p:tgtEl>
                                          <p:spTgt spid="9"/>
                                        </p:tgtEl>
                                      </p:cBhvr>
                                    </p:animEffect>
                                    <p:anim calcmode="lin" valueType="num">
                                      <p:cBhvr>
                                        <p:cTn id="4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51" dur="26">
                                          <p:stCondLst>
                                            <p:cond delay="650"/>
                                          </p:stCondLst>
                                        </p:cTn>
                                        <p:tgtEl>
                                          <p:spTgt spid="9"/>
                                        </p:tgtEl>
                                      </p:cBhvr>
                                      <p:to x="100000" y="60000"/>
                                    </p:animScale>
                                    <p:animScale>
                                      <p:cBhvr>
                                        <p:cTn id="52" dur="166" decel="50000">
                                          <p:stCondLst>
                                            <p:cond delay="676"/>
                                          </p:stCondLst>
                                        </p:cTn>
                                        <p:tgtEl>
                                          <p:spTgt spid="9"/>
                                        </p:tgtEl>
                                      </p:cBhvr>
                                      <p:to x="100000" y="100000"/>
                                    </p:animScale>
                                    <p:animScale>
                                      <p:cBhvr>
                                        <p:cTn id="53" dur="26">
                                          <p:stCondLst>
                                            <p:cond delay="1312"/>
                                          </p:stCondLst>
                                        </p:cTn>
                                        <p:tgtEl>
                                          <p:spTgt spid="9"/>
                                        </p:tgtEl>
                                      </p:cBhvr>
                                      <p:to x="100000" y="80000"/>
                                    </p:animScale>
                                    <p:animScale>
                                      <p:cBhvr>
                                        <p:cTn id="54" dur="166" decel="50000">
                                          <p:stCondLst>
                                            <p:cond delay="1338"/>
                                          </p:stCondLst>
                                        </p:cTn>
                                        <p:tgtEl>
                                          <p:spTgt spid="9"/>
                                        </p:tgtEl>
                                      </p:cBhvr>
                                      <p:to x="100000" y="100000"/>
                                    </p:animScale>
                                    <p:animScale>
                                      <p:cBhvr>
                                        <p:cTn id="55" dur="26">
                                          <p:stCondLst>
                                            <p:cond delay="1642"/>
                                          </p:stCondLst>
                                        </p:cTn>
                                        <p:tgtEl>
                                          <p:spTgt spid="9"/>
                                        </p:tgtEl>
                                      </p:cBhvr>
                                      <p:to x="100000" y="90000"/>
                                    </p:animScale>
                                    <p:animScale>
                                      <p:cBhvr>
                                        <p:cTn id="56" dur="166" decel="50000">
                                          <p:stCondLst>
                                            <p:cond delay="1668"/>
                                          </p:stCondLst>
                                        </p:cTn>
                                        <p:tgtEl>
                                          <p:spTgt spid="9"/>
                                        </p:tgtEl>
                                      </p:cBhvr>
                                      <p:to x="100000" y="100000"/>
                                    </p:animScale>
                                    <p:animScale>
                                      <p:cBhvr>
                                        <p:cTn id="57" dur="26">
                                          <p:stCondLst>
                                            <p:cond delay="1808"/>
                                          </p:stCondLst>
                                        </p:cTn>
                                        <p:tgtEl>
                                          <p:spTgt spid="9"/>
                                        </p:tgtEl>
                                      </p:cBhvr>
                                      <p:to x="100000" y="95000"/>
                                    </p:animScale>
                                    <p:animScale>
                                      <p:cBhvr>
                                        <p:cTn id="58" dur="166" decel="50000">
                                          <p:stCondLst>
                                            <p:cond delay="1834"/>
                                          </p:stCondLst>
                                        </p:cTn>
                                        <p:tgtEl>
                                          <p:spTgt spid="9"/>
                                        </p:tgtEl>
                                      </p:cBhvr>
                                      <p:to x="100000" y="100000"/>
                                    </p:animScale>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 calcmode="lin" valueType="num">
                                      <p:cBhvr additive="base">
                                        <p:cTn id="6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69" presetID="26" presetClass="entr" presetSubtype="0"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down)">
                                      <p:cBhvr>
                                        <p:cTn id="71" dur="580">
                                          <p:stCondLst>
                                            <p:cond delay="0"/>
                                          </p:stCondLst>
                                        </p:cTn>
                                        <p:tgtEl>
                                          <p:spTgt spid="13"/>
                                        </p:tgtEl>
                                      </p:cBhvr>
                                    </p:animEffect>
                                    <p:anim calcmode="lin" valueType="num">
                                      <p:cBhvr>
                                        <p:cTn id="7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77" dur="26">
                                          <p:stCondLst>
                                            <p:cond delay="650"/>
                                          </p:stCondLst>
                                        </p:cTn>
                                        <p:tgtEl>
                                          <p:spTgt spid="13"/>
                                        </p:tgtEl>
                                      </p:cBhvr>
                                      <p:to x="100000" y="60000"/>
                                    </p:animScale>
                                    <p:animScale>
                                      <p:cBhvr>
                                        <p:cTn id="78" dur="166" decel="50000">
                                          <p:stCondLst>
                                            <p:cond delay="676"/>
                                          </p:stCondLst>
                                        </p:cTn>
                                        <p:tgtEl>
                                          <p:spTgt spid="13"/>
                                        </p:tgtEl>
                                      </p:cBhvr>
                                      <p:to x="100000" y="100000"/>
                                    </p:animScale>
                                    <p:animScale>
                                      <p:cBhvr>
                                        <p:cTn id="79" dur="26">
                                          <p:stCondLst>
                                            <p:cond delay="1312"/>
                                          </p:stCondLst>
                                        </p:cTn>
                                        <p:tgtEl>
                                          <p:spTgt spid="13"/>
                                        </p:tgtEl>
                                      </p:cBhvr>
                                      <p:to x="100000" y="80000"/>
                                    </p:animScale>
                                    <p:animScale>
                                      <p:cBhvr>
                                        <p:cTn id="80" dur="166" decel="50000">
                                          <p:stCondLst>
                                            <p:cond delay="1338"/>
                                          </p:stCondLst>
                                        </p:cTn>
                                        <p:tgtEl>
                                          <p:spTgt spid="13"/>
                                        </p:tgtEl>
                                      </p:cBhvr>
                                      <p:to x="100000" y="100000"/>
                                    </p:animScale>
                                    <p:animScale>
                                      <p:cBhvr>
                                        <p:cTn id="81" dur="26">
                                          <p:stCondLst>
                                            <p:cond delay="1642"/>
                                          </p:stCondLst>
                                        </p:cTn>
                                        <p:tgtEl>
                                          <p:spTgt spid="13"/>
                                        </p:tgtEl>
                                      </p:cBhvr>
                                      <p:to x="100000" y="90000"/>
                                    </p:animScale>
                                    <p:animScale>
                                      <p:cBhvr>
                                        <p:cTn id="82" dur="166" decel="50000">
                                          <p:stCondLst>
                                            <p:cond delay="1668"/>
                                          </p:stCondLst>
                                        </p:cTn>
                                        <p:tgtEl>
                                          <p:spTgt spid="13"/>
                                        </p:tgtEl>
                                      </p:cBhvr>
                                      <p:to x="100000" y="100000"/>
                                    </p:animScale>
                                    <p:animScale>
                                      <p:cBhvr>
                                        <p:cTn id="83" dur="26">
                                          <p:stCondLst>
                                            <p:cond delay="1808"/>
                                          </p:stCondLst>
                                        </p:cTn>
                                        <p:tgtEl>
                                          <p:spTgt spid="13"/>
                                        </p:tgtEl>
                                      </p:cBhvr>
                                      <p:to x="100000" y="95000"/>
                                    </p:animScale>
                                    <p:animScale>
                                      <p:cBhvr>
                                        <p:cTn id="84" dur="166" decel="50000">
                                          <p:stCondLst>
                                            <p:cond delay="1834"/>
                                          </p:stCondLst>
                                        </p:cTn>
                                        <p:tgtEl>
                                          <p:spTgt spid="13"/>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3">
                                            <p:txEl>
                                              <p:pRg st="11" end="11"/>
                                            </p:txEl>
                                          </p:spTgt>
                                        </p:tgtEl>
                                        <p:attrNameLst>
                                          <p:attrName>style.visibility</p:attrName>
                                        </p:attrNameLst>
                                      </p:cBhvr>
                                      <p:to>
                                        <p:strVal val="visible"/>
                                      </p:to>
                                    </p:set>
                                    <p:anim calcmode="lin" valueType="num">
                                      <p:cBhvr additive="base">
                                        <p:cTn id="8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3">
                                            <p:txEl>
                                              <p:pRg st="12" end="12"/>
                                            </p:txEl>
                                          </p:spTgt>
                                        </p:tgtEl>
                                        <p:attrNameLst>
                                          <p:attrName>style.visibility</p:attrName>
                                        </p:attrNameLst>
                                      </p:cBhvr>
                                      <p:to>
                                        <p:strVal val="visible"/>
                                      </p:to>
                                    </p:set>
                                    <p:anim calcmode="lin" valueType="num">
                                      <p:cBhvr additive="base">
                                        <p:cTn id="9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3">
                                            <p:txEl>
                                              <p:pRg st="13" end="13"/>
                                            </p:txEl>
                                          </p:spTgt>
                                        </p:tgtEl>
                                        <p:attrNameLst>
                                          <p:attrName>style.visibility</p:attrName>
                                        </p:attrNameLst>
                                      </p:cBhvr>
                                      <p:to>
                                        <p:strVal val="visible"/>
                                      </p:to>
                                    </p:set>
                                    <p:anim calcmode="lin" valueType="num">
                                      <p:cBhvr additive="base">
                                        <p:cTn id="9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3">
                                            <p:txEl>
                                              <p:pRg st="14" end="14"/>
                                            </p:txEl>
                                          </p:spTgt>
                                        </p:tgtEl>
                                        <p:attrNameLst>
                                          <p:attrName>style.visibility</p:attrName>
                                        </p:attrNameLst>
                                      </p:cBhvr>
                                      <p:to>
                                        <p:strVal val="visible"/>
                                      </p:to>
                                    </p:set>
                                    <p:anim calcmode="lin" valueType="num">
                                      <p:cBhvr additive="base">
                                        <p:cTn id="10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3">
                                            <p:txEl>
                                              <p:pRg st="15" end="15"/>
                                            </p:txEl>
                                          </p:spTgt>
                                        </p:tgtEl>
                                        <p:attrNameLst>
                                          <p:attrName>style.visibility</p:attrName>
                                        </p:attrNameLst>
                                      </p:cBhvr>
                                      <p:to>
                                        <p:strVal val="visible"/>
                                      </p:to>
                                    </p:set>
                                    <p:anim calcmode="lin" valueType="num">
                                      <p:cBhvr additive="base">
                                        <p:cTn id="105"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
                                            <p:txEl>
                                              <p:pRg st="16" end="16"/>
                                            </p:txEl>
                                          </p:spTgt>
                                        </p:tgtEl>
                                        <p:attrNameLst>
                                          <p:attrName>style.visibility</p:attrName>
                                        </p:attrNameLst>
                                      </p:cBhvr>
                                      <p:to>
                                        <p:strVal val="visible"/>
                                      </p:to>
                                    </p:set>
                                    <p:anim calcmode="lin" valueType="num">
                                      <p:cBhvr additive="base">
                                        <p:cTn id="109"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3">
                                            <p:txEl>
                                              <p:pRg st="16" end="16"/>
                                            </p:txEl>
                                          </p:spTgt>
                                        </p:tgtEl>
                                        <p:attrNameLst>
                                          <p:attrName>ppt_y</p:attrName>
                                        </p:attrNameLst>
                                      </p:cBhvr>
                                      <p:tavLst>
                                        <p:tav tm="0">
                                          <p:val>
                                            <p:strVal val="1+#ppt_h/2"/>
                                          </p:val>
                                        </p:tav>
                                        <p:tav tm="100000">
                                          <p:val>
                                            <p:strVal val="#ppt_y"/>
                                          </p:val>
                                        </p:tav>
                                      </p:tavLst>
                                    </p:anim>
                                  </p:childTnLst>
                                </p:cTn>
                              </p:par>
                              <p:par>
                                <p:cTn id="111" presetID="26" presetClass="entr" presetSubtype="0" fill="hold" nodeType="with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wipe(down)">
                                      <p:cBhvr>
                                        <p:cTn id="113" dur="580">
                                          <p:stCondLst>
                                            <p:cond delay="0"/>
                                          </p:stCondLst>
                                        </p:cTn>
                                        <p:tgtEl>
                                          <p:spTgt spid="11"/>
                                        </p:tgtEl>
                                      </p:cBhvr>
                                    </p:animEffect>
                                    <p:anim calcmode="lin" valueType="num">
                                      <p:cBhvr>
                                        <p:cTn id="114"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19" dur="26">
                                          <p:stCondLst>
                                            <p:cond delay="650"/>
                                          </p:stCondLst>
                                        </p:cTn>
                                        <p:tgtEl>
                                          <p:spTgt spid="11"/>
                                        </p:tgtEl>
                                      </p:cBhvr>
                                      <p:to x="100000" y="60000"/>
                                    </p:animScale>
                                    <p:animScale>
                                      <p:cBhvr>
                                        <p:cTn id="120" dur="166" decel="50000">
                                          <p:stCondLst>
                                            <p:cond delay="676"/>
                                          </p:stCondLst>
                                        </p:cTn>
                                        <p:tgtEl>
                                          <p:spTgt spid="11"/>
                                        </p:tgtEl>
                                      </p:cBhvr>
                                      <p:to x="100000" y="100000"/>
                                    </p:animScale>
                                    <p:animScale>
                                      <p:cBhvr>
                                        <p:cTn id="121" dur="26">
                                          <p:stCondLst>
                                            <p:cond delay="1312"/>
                                          </p:stCondLst>
                                        </p:cTn>
                                        <p:tgtEl>
                                          <p:spTgt spid="11"/>
                                        </p:tgtEl>
                                      </p:cBhvr>
                                      <p:to x="100000" y="80000"/>
                                    </p:animScale>
                                    <p:animScale>
                                      <p:cBhvr>
                                        <p:cTn id="122" dur="166" decel="50000">
                                          <p:stCondLst>
                                            <p:cond delay="1338"/>
                                          </p:stCondLst>
                                        </p:cTn>
                                        <p:tgtEl>
                                          <p:spTgt spid="11"/>
                                        </p:tgtEl>
                                      </p:cBhvr>
                                      <p:to x="100000" y="100000"/>
                                    </p:animScale>
                                    <p:animScale>
                                      <p:cBhvr>
                                        <p:cTn id="123" dur="26">
                                          <p:stCondLst>
                                            <p:cond delay="1642"/>
                                          </p:stCondLst>
                                        </p:cTn>
                                        <p:tgtEl>
                                          <p:spTgt spid="11"/>
                                        </p:tgtEl>
                                      </p:cBhvr>
                                      <p:to x="100000" y="90000"/>
                                    </p:animScale>
                                    <p:animScale>
                                      <p:cBhvr>
                                        <p:cTn id="124" dur="166" decel="50000">
                                          <p:stCondLst>
                                            <p:cond delay="1668"/>
                                          </p:stCondLst>
                                        </p:cTn>
                                        <p:tgtEl>
                                          <p:spTgt spid="11"/>
                                        </p:tgtEl>
                                      </p:cBhvr>
                                      <p:to x="100000" y="100000"/>
                                    </p:animScale>
                                    <p:animScale>
                                      <p:cBhvr>
                                        <p:cTn id="125" dur="26">
                                          <p:stCondLst>
                                            <p:cond delay="1808"/>
                                          </p:stCondLst>
                                        </p:cTn>
                                        <p:tgtEl>
                                          <p:spTgt spid="11"/>
                                        </p:tgtEl>
                                      </p:cBhvr>
                                      <p:to x="100000" y="95000"/>
                                    </p:animScale>
                                    <p:animScale>
                                      <p:cBhvr>
                                        <p:cTn id="126"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CMOS</a:t>
            </a:r>
          </a:p>
        </p:txBody>
      </p:sp>
      <p:sp>
        <p:nvSpPr>
          <p:cNvPr id="3" name="Content Placeholder 2"/>
          <p:cNvSpPr>
            <a:spLocks noGrp="1"/>
          </p:cNvSpPr>
          <p:nvPr>
            <p:ph idx="1"/>
            <p:custDataLst>
              <p:tags r:id="rId3"/>
            </p:custDataLst>
          </p:nvPr>
        </p:nvSpPr>
        <p:spPr>
          <a:xfrm>
            <a:off x="1919536" y="1066800"/>
            <a:ext cx="8062664" cy="5386536"/>
          </a:xfrm>
        </p:spPr>
        <p:txBody>
          <a:bodyPr>
            <a:normAutofit/>
          </a:bodyPr>
          <a:lstStyle/>
          <a:p>
            <a:r>
              <a:rPr lang="en-US" dirty="0"/>
              <a:t>BIOS </a:t>
            </a:r>
            <a:r>
              <a:rPr lang="en-US" dirty="0">
                <a:solidFill>
                  <a:srgbClr val="FF0000"/>
                </a:solidFill>
              </a:rPr>
              <a:t>setup program</a:t>
            </a:r>
            <a:r>
              <a:rPr lang="en-US" dirty="0"/>
              <a:t>: Used to configure settings </a:t>
            </a:r>
            <a:r>
              <a:rPr lang="en-US" dirty="0">
                <a:solidFill>
                  <a:srgbClr val="FF0000"/>
                </a:solidFill>
              </a:rPr>
              <a:t>stored</a:t>
            </a:r>
            <a:r>
              <a:rPr lang="en-US" dirty="0"/>
              <a:t> in CMOS.</a:t>
            </a:r>
          </a:p>
          <a:p>
            <a:r>
              <a:rPr lang="en-US" dirty="0"/>
              <a:t>CMOS settings ≈ Hardware configuration</a:t>
            </a:r>
          </a:p>
          <a:p>
            <a:r>
              <a:rPr lang="en-US" dirty="0"/>
              <a:t>SETUP:</a:t>
            </a:r>
          </a:p>
          <a:p>
            <a:pPr lvl="1"/>
            <a:r>
              <a:rPr lang="en-US" dirty="0"/>
              <a:t>Typically has menus to set:</a:t>
            </a:r>
          </a:p>
          <a:p>
            <a:pPr lvl="1"/>
            <a:r>
              <a:rPr lang="en-US" dirty="0"/>
              <a:t>Default Settings</a:t>
            </a:r>
          </a:p>
          <a:p>
            <a:pPr lvl="1"/>
            <a:r>
              <a:rPr lang="en-US" dirty="0"/>
              <a:t>Boot medium order</a:t>
            </a:r>
          </a:p>
          <a:p>
            <a:pPr lvl="1"/>
            <a:r>
              <a:rPr lang="en-US" dirty="0"/>
              <a:t>System date and time</a:t>
            </a:r>
          </a:p>
          <a:p>
            <a:pPr lvl="1"/>
            <a:r>
              <a:rPr lang="en-US" dirty="0"/>
              <a:t>Hard disk, floppy, ..</a:t>
            </a:r>
          </a:p>
          <a:p>
            <a:pPr lvl="1"/>
            <a:r>
              <a:rPr lang="en-US" dirty="0"/>
              <a:t>Video display</a:t>
            </a:r>
          </a:p>
          <a:p>
            <a:pPr lvl="1"/>
            <a:r>
              <a:rPr lang="en-US" dirty="0"/>
              <a:t>Advanced settings: Motherboard, CPU, chipset</a:t>
            </a:r>
          </a:p>
          <a:p>
            <a:pPr lvl="1"/>
            <a:r>
              <a:rPr lang="en-US" dirty="0"/>
              <a:t>Plug and Play (PnP) options, power management, security and passwords, integrated controllers for peripherals.</a:t>
            </a:r>
            <a:endParaRPr lang="nb-NO" dirty="0"/>
          </a:p>
        </p:txBody>
      </p:sp>
      <p:sp>
        <p:nvSpPr>
          <p:cNvPr id="6" name="Slide Number Placeholder 4">
            <a:extLst>
              <a:ext uri="{FF2B5EF4-FFF2-40B4-BE49-F238E27FC236}">
                <a16:creationId xmlns:a16="http://schemas.microsoft.com/office/drawing/2014/main" id="{0D50ADA4-74DE-4DC9-BAD5-19EE85490AEF}"/>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110</a:t>
            </a:fld>
            <a:r>
              <a:rPr lang="en-US" dirty="0"/>
              <a:t>/111</a:t>
            </a:r>
          </a:p>
        </p:txBody>
      </p:sp>
    </p:spTree>
    <p:custDataLst>
      <p:tags r:id="rId1"/>
    </p:custDataLst>
    <p:extLst>
      <p:ext uri="{BB962C8B-B14F-4D97-AF65-F5344CB8AC3E}">
        <p14:creationId xmlns:p14="http://schemas.microsoft.com/office/powerpoint/2010/main" val="343395651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BIOS </a:t>
            </a:r>
            <a:r>
              <a:rPr lang="nb-NO" dirty="0" err="1"/>
              <a:t>update</a:t>
            </a:r>
            <a:endParaRPr lang="nb-NO" dirty="0"/>
          </a:p>
        </p:txBody>
      </p:sp>
      <p:sp>
        <p:nvSpPr>
          <p:cNvPr id="3" name="Content Placeholder 2"/>
          <p:cNvSpPr>
            <a:spLocks noGrp="1"/>
          </p:cNvSpPr>
          <p:nvPr>
            <p:ph idx="1"/>
            <p:custDataLst>
              <p:tags r:id="rId3"/>
            </p:custDataLst>
          </p:nvPr>
        </p:nvSpPr>
        <p:spPr/>
        <p:txBody>
          <a:bodyPr/>
          <a:lstStyle/>
          <a:p>
            <a:r>
              <a:rPr lang="nb-NO" dirty="0"/>
              <a:t>The BIOS "</a:t>
            </a:r>
            <a:r>
              <a:rPr lang="nb-NO" dirty="0" err="1"/>
              <a:t>determines</a:t>
            </a:r>
            <a:r>
              <a:rPr lang="nb-NO" dirty="0"/>
              <a:t>" </a:t>
            </a:r>
            <a:r>
              <a:rPr lang="nb-NO" dirty="0" err="1"/>
              <a:t>what</a:t>
            </a:r>
            <a:r>
              <a:rPr lang="nb-NO" dirty="0"/>
              <a:t> </a:t>
            </a:r>
            <a:r>
              <a:rPr lang="nb-NO" dirty="0" err="1"/>
              <a:t>kind</a:t>
            </a:r>
            <a:r>
              <a:rPr lang="nb-NO" dirty="0"/>
              <a:t> </a:t>
            </a:r>
            <a:r>
              <a:rPr lang="nb-NO" dirty="0" err="1"/>
              <a:t>of</a:t>
            </a:r>
            <a:r>
              <a:rPr lang="nb-NO" dirty="0"/>
              <a:t> </a:t>
            </a:r>
            <a:r>
              <a:rPr lang="nb-NO" dirty="0" err="1"/>
              <a:t>equipment</a:t>
            </a:r>
            <a:r>
              <a:rPr lang="nb-NO" dirty="0"/>
              <a:t> </a:t>
            </a:r>
            <a:r>
              <a:rPr lang="nb-NO" dirty="0" err="1"/>
              <a:t>the</a:t>
            </a:r>
            <a:r>
              <a:rPr lang="nb-NO" dirty="0"/>
              <a:t> PC </a:t>
            </a:r>
            <a:r>
              <a:rPr lang="nb-NO" dirty="0" err="1"/>
              <a:t>may</a:t>
            </a:r>
            <a:r>
              <a:rPr lang="nb-NO" dirty="0"/>
              <a:t> have </a:t>
            </a:r>
            <a:r>
              <a:rPr lang="nb-NO" dirty="0" err="1"/>
              <a:t>connected</a:t>
            </a:r>
            <a:endParaRPr lang="nb-NO" dirty="0"/>
          </a:p>
          <a:p>
            <a:r>
              <a:rPr lang="nb-NO" dirty="0" err="1"/>
              <a:t>Upgrading</a:t>
            </a:r>
            <a:r>
              <a:rPr lang="nb-NO" dirty="0"/>
              <a:t> ("</a:t>
            </a:r>
            <a:r>
              <a:rPr lang="nb-NO" dirty="0" err="1"/>
              <a:t>flashing</a:t>
            </a:r>
            <a:r>
              <a:rPr lang="nb-NO" dirty="0"/>
              <a:t>") </a:t>
            </a:r>
            <a:r>
              <a:rPr lang="nb-NO" dirty="0" err="1"/>
              <a:t>of</a:t>
            </a:r>
            <a:r>
              <a:rPr lang="nb-NO" dirty="0"/>
              <a:t> </a:t>
            </a:r>
            <a:r>
              <a:rPr lang="nb-NO" dirty="0" err="1"/>
              <a:t>the</a:t>
            </a:r>
            <a:r>
              <a:rPr lang="nb-NO" dirty="0"/>
              <a:t> BIOS is </a:t>
            </a:r>
            <a:r>
              <a:rPr lang="nb-NO" dirty="0" err="1"/>
              <a:t>occasionally</a:t>
            </a:r>
            <a:r>
              <a:rPr lang="nb-NO" dirty="0"/>
              <a:t> </a:t>
            </a:r>
            <a:r>
              <a:rPr lang="nb-NO" dirty="0" err="1"/>
              <a:t>needed</a:t>
            </a:r>
            <a:r>
              <a:rPr lang="nb-NO" dirty="0"/>
              <a:t> to </a:t>
            </a:r>
            <a:r>
              <a:rPr lang="nb-NO" dirty="0" err="1"/>
              <a:t>solve</a:t>
            </a:r>
            <a:r>
              <a:rPr lang="nb-NO" dirty="0"/>
              <a:t> </a:t>
            </a:r>
            <a:r>
              <a:rPr lang="nb-NO" dirty="0" err="1"/>
              <a:t>special</a:t>
            </a:r>
            <a:r>
              <a:rPr lang="nb-NO" dirty="0"/>
              <a:t> problems</a:t>
            </a:r>
          </a:p>
          <a:p>
            <a:r>
              <a:rPr lang="nb-NO" dirty="0" err="1"/>
              <a:t>You</a:t>
            </a:r>
            <a:r>
              <a:rPr lang="nb-NO" dirty="0"/>
              <a:t> </a:t>
            </a:r>
            <a:r>
              <a:rPr lang="nb-NO" dirty="0" err="1"/>
              <a:t>can</a:t>
            </a:r>
            <a:r>
              <a:rPr lang="nb-NO" dirty="0"/>
              <a:t> </a:t>
            </a:r>
            <a:r>
              <a:rPr lang="nb-NO" dirty="0" err="1"/>
              <a:t>corrupt</a:t>
            </a:r>
            <a:r>
              <a:rPr lang="nb-NO" dirty="0"/>
              <a:t> </a:t>
            </a:r>
            <a:r>
              <a:rPr lang="nb-NO" dirty="0" err="1"/>
              <a:t>the</a:t>
            </a:r>
            <a:r>
              <a:rPr lang="nb-NO" dirty="0"/>
              <a:t> BIOS chip by </a:t>
            </a:r>
            <a:r>
              <a:rPr lang="nb-NO" dirty="0" err="1"/>
              <a:t>interrupting</a:t>
            </a:r>
            <a:r>
              <a:rPr lang="nb-NO" dirty="0"/>
              <a:t> during </a:t>
            </a:r>
            <a:r>
              <a:rPr lang="nb-NO" dirty="0" err="1"/>
              <a:t>updating</a:t>
            </a:r>
            <a:r>
              <a:rPr lang="nb-NO" dirty="0"/>
              <a:t>, or </a:t>
            </a:r>
            <a:r>
              <a:rPr lang="nb-NO" dirty="0" err="1"/>
              <a:t>trying</a:t>
            </a:r>
            <a:r>
              <a:rPr lang="nb-NO" dirty="0"/>
              <a:t> to </a:t>
            </a:r>
            <a:r>
              <a:rPr lang="nb-NO" dirty="0" err="1"/>
              <a:t>enter</a:t>
            </a:r>
            <a:r>
              <a:rPr lang="nb-NO" dirty="0"/>
              <a:t> </a:t>
            </a:r>
            <a:r>
              <a:rPr lang="nb-NO" dirty="0" err="1"/>
              <a:t>the</a:t>
            </a:r>
            <a:r>
              <a:rPr lang="nb-NO" dirty="0"/>
              <a:t> </a:t>
            </a:r>
            <a:r>
              <a:rPr lang="nb-NO" dirty="0" err="1"/>
              <a:t>wrong</a:t>
            </a:r>
            <a:r>
              <a:rPr lang="nb-NO" dirty="0"/>
              <a:t> BIOS</a:t>
            </a:r>
          </a:p>
          <a:p>
            <a:r>
              <a:rPr lang="nb-NO" dirty="0" err="1"/>
              <a:t>Now</a:t>
            </a:r>
            <a:r>
              <a:rPr lang="nb-NO" dirty="0"/>
              <a:t> </a:t>
            </a:r>
            <a:r>
              <a:rPr lang="nb-NO" dirty="0" err="1"/>
              <a:t>replaced</a:t>
            </a:r>
            <a:r>
              <a:rPr lang="nb-NO" dirty="0"/>
              <a:t> by different types </a:t>
            </a:r>
            <a:r>
              <a:rPr lang="nb-NO" dirty="0" err="1"/>
              <a:t>of</a:t>
            </a:r>
            <a:r>
              <a:rPr lang="nb-NO" dirty="0"/>
              <a:t> </a:t>
            </a:r>
            <a:r>
              <a:rPr lang="nb-NO" dirty="0" err="1"/>
              <a:t>firmware</a:t>
            </a:r>
            <a:endParaRPr lang="nb-NO" dirty="0"/>
          </a:p>
        </p:txBody>
      </p:sp>
      <p:sp>
        <p:nvSpPr>
          <p:cNvPr id="5" name="Slide Number Placeholder 4">
            <a:extLst>
              <a:ext uri="{FF2B5EF4-FFF2-40B4-BE49-F238E27FC236}">
                <a16:creationId xmlns:a16="http://schemas.microsoft.com/office/drawing/2014/main" id="{718AA046-1580-424E-980A-22B7143153DA}"/>
              </a:ext>
            </a:extLst>
          </p:cNvPr>
          <p:cNvSpPr txBox="1">
            <a:spLocks/>
          </p:cNvSpPr>
          <p:nvPr>
            <p:custDataLst>
              <p:tags r:id="rId4"/>
            </p:custDataLst>
          </p:nvPr>
        </p:nvSpPr>
        <p:spPr>
          <a:xfrm>
            <a:off x="10134600" y="6400800"/>
            <a:ext cx="533400" cy="457200"/>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AF1C8AE-2CDD-414F-82E2-A8C08F8C4BDB}" type="slidenum">
              <a:rPr lang="en-US" smtClean="0"/>
              <a:pPr>
                <a:defRPr/>
              </a:pPr>
              <a:t>111</a:t>
            </a:fld>
            <a:endParaRPr lang="en-US" dirty="0"/>
          </a:p>
        </p:txBody>
      </p:sp>
      <p:sp>
        <p:nvSpPr>
          <p:cNvPr id="7" name="Slide Number Placeholder 4">
            <a:extLst>
              <a:ext uri="{FF2B5EF4-FFF2-40B4-BE49-F238E27FC236}">
                <a16:creationId xmlns:a16="http://schemas.microsoft.com/office/drawing/2014/main" id="{95B8D572-B557-463E-B0AD-DC37E2CAFC1B}"/>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111</a:t>
            </a:fld>
            <a:r>
              <a:rPr lang="en-US" dirty="0"/>
              <a:t>/111</a:t>
            </a:r>
          </a:p>
        </p:txBody>
      </p:sp>
    </p:spTree>
    <p:custDataLst>
      <p:tags r:id="rId1"/>
    </p:custDataLst>
    <p:extLst>
      <p:ext uri="{BB962C8B-B14F-4D97-AF65-F5344CB8AC3E}">
        <p14:creationId xmlns:p14="http://schemas.microsoft.com/office/powerpoint/2010/main" val="82365456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BIOS-&gt;</a:t>
            </a:r>
            <a:r>
              <a:rPr lang="nb-NO" dirty="0">
                <a:solidFill>
                  <a:srgbClr val="FF0000"/>
                </a:solidFill>
              </a:rPr>
              <a:t>UEFI</a:t>
            </a:r>
          </a:p>
        </p:txBody>
      </p:sp>
      <p:sp>
        <p:nvSpPr>
          <p:cNvPr id="3" name="Content Placeholder 2"/>
          <p:cNvSpPr>
            <a:spLocks noGrp="1"/>
          </p:cNvSpPr>
          <p:nvPr>
            <p:ph idx="1"/>
            <p:custDataLst>
              <p:tags r:id="rId3"/>
            </p:custDataLst>
          </p:nvPr>
        </p:nvSpPr>
        <p:spPr>
          <a:xfrm>
            <a:off x="621475" y="1136619"/>
            <a:ext cx="10972800" cy="5256584"/>
          </a:xfrm>
        </p:spPr>
        <p:txBody>
          <a:bodyPr>
            <a:normAutofit/>
          </a:bodyPr>
          <a:lstStyle/>
          <a:p>
            <a:r>
              <a:rPr lang="nb-NO" dirty="0"/>
              <a:t>BIOS is for 16 bit </a:t>
            </a:r>
            <a:r>
              <a:rPr lang="nb-NO" dirty="0" err="1"/>
              <a:t>machines</a:t>
            </a:r>
            <a:r>
              <a:rPr lang="nb-NO" dirty="0"/>
              <a:t>…</a:t>
            </a:r>
          </a:p>
          <a:p>
            <a:r>
              <a:rPr lang="nb-NO" sz="1800" dirty="0"/>
              <a:t>Supports </a:t>
            </a:r>
            <a:r>
              <a:rPr lang="nb-NO" sz="1800" dirty="0" err="1"/>
              <a:t>only</a:t>
            </a:r>
            <a:r>
              <a:rPr lang="nb-NO" sz="1800" dirty="0"/>
              <a:t> 1 </a:t>
            </a:r>
            <a:r>
              <a:rPr lang="nb-NO" sz="1800" dirty="0" err="1"/>
              <a:t>MiB</a:t>
            </a:r>
            <a:r>
              <a:rPr lang="nb-NO" sz="1800" dirty="0"/>
              <a:t> </a:t>
            </a:r>
            <a:r>
              <a:rPr lang="nb-NO" sz="1800" dirty="0" err="1"/>
              <a:t>of</a:t>
            </a:r>
            <a:r>
              <a:rPr lang="nb-NO" sz="1800" dirty="0"/>
              <a:t> </a:t>
            </a:r>
            <a:r>
              <a:rPr lang="nb-NO" sz="1800" dirty="0" err="1"/>
              <a:t>memory</a:t>
            </a:r>
            <a:r>
              <a:rPr lang="nb-NO" dirty="0"/>
              <a:t>.</a:t>
            </a:r>
          </a:p>
          <a:p>
            <a:r>
              <a:rPr lang="nb-NO" dirty="0"/>
              <a:t>Is in </a:t>
            </a:r>
            <a:r>
              <a:rPr lang="nb-NO" dirty="0" err="1"/>
              <a:t>the</a:t>
            </a:r>
            <a:r>
              <a:rPr lang="nb-NO" dirty="0"/>
              <a:t> </a:t>
            </a:r>
            <a:r>
              <a:rPr lang="nb-NO" dirty="0" err="1"/>
              <a:t>process</a:t>
            </a:r>
            <a:r>
              <a:rPr lang="nb-NO" dirty="0"/>
              <a:t> </a:t>
            </a:r>
            <a:r>
              <a:rPr lang="nb-NO" dirty="0" err="1"/>
              <a:t>of</a:t>
            </a:r>
            <a:r>
              <a:rPr lang="nb-NO" dirty="0"/>
              <a:t> </a:t>
            </a:r>
            <a:r>
              <a:rPr lang="nb-NO" dirty="0" err="1"/>
              <a:t>being</a:t>
            </a:r>
            <a:r>
              <a:rPr lang="nb-NO" dirty="0"/>
              <a:t> </a:t>
            </a:r>
            <a:r>
              <a:rPr lang="nb-NO" dirty="0" err="1"/>
              <a:t>replaced</a:t>
            </a:r>
            <a:r>
              <a:rPr lang="nb-NO" dirty="0"/>
              <a:t> </a:t>
            </a:r>
            <a:r>
              <a:rPr lang="nb-NO" dirty="0" err="1"/>
              <a:t>with</a:t>
            </a:r>
            <a:r>
              <a:rPr lang="nb-NO" dirty="0"/>
              <a:t> </a:t>
            </a:r>
            <a:r>
              <a:rPr lang="nb-NO" dirty="0" err="1">
                <a:solidFill>
                  <a:srgbClr val="FF0000"/>
                </a:solidFill>
              </a:rPr>
              <a:t>U</a:t>
            </a:r>
            <a:r>
              <a:rPr lang="nb-NO" dirty="0" err="1"/>
              <a:t>nified</a:t>
            </a:r>
            <a:r>
              <a:rPr lang="nb-NO" dirty="0"/>
              <a:t> </a:t>
            </a:r>
            <a:r>
              <a:rPr lang="nb-NO" dirty="0" err="1">
                <a:solidFill>
                  <a:srgbClr val="FF0000"/>
                </a:solidFill>
              </a:rPr>
              <a:t>E</a:t>
            </a:r>
            <a:r>
              <a:rPr lang="nb-NO" dirty="0" err="1"/>
              <a:t>xtensible</a:t>
            </a:r>
            <a:r>
              <a:rPr lang="nb-NO" dirty="0"/>
              <a:t> </a:t>
            </a:r>
            <a:r>
              <a:rPr lang="nb-NO" dirty="0" err="1">
                <a:solidFill>
                  <a:srgbClr val="FF0000"/>
                </a:solidFill>
              </a:rPr>
              <a:t>F</a:t>
            </a:r>
            <a:r>
              <a:rPr lang="nb-NO" dirty="0" err="1"/>
              <a:t>irmware</a:t>
            </a:r>
            <a:r>
              <a:rPr lang="nb-NO" dirty="0"/>
              <a:t> </a:t>
            </a:r>
            <a:r>
              <a:rPr lang="nb-NO" dirty="0">
                <a:solidFill>
                  <a:srgbClr val="FF0000"/>
                </a:solidFill>
              </a:rPr>
              <a:t>I</a:t>
            </a:r>
            <a:r>
              <a:rPr lang="nb-NO" dirty="0"/>
              <a:t>nterface (UEFI)</a:t>
            </a:r>
          </a:p>
          <a:p>
            <a:pPr lvl="1"/>
            <a:r>
              <a:rPr lang="nb-NO" dirty="0"/>
              <a:t>Supports </a:t>
            </a:r>
            <a:r>
              <a:rPr lang="nb-NO" dirty="0" err="1"/>
              <a:t>both</a:t>
            </a:r>
            <a:r>
              <a:rPr lang="nb-NO" dirty="0"/>
              <a:t> 32 and 64 bit </a:t>
            </a:r>
            <a:r>
              <a:rPr lang="nb-NO" dirty="0" err="1"/>
              <a:t>instructions</a:t>
            </a:r>
            <a:r>
              <a:rPr lang="nb-NO" dirty="0"/>
              <a:t> from </a:t>
            </a:r>
            <a:r>
              <a:rPr lang="nb-NO" dirty="0" err="1"/>
              <a:t>startup</a:t>
            </a:r>
            <a:endParaRPr lang="nb-NO" dirty="0"/>
          </a:p>
          <a:p>
            <a:pPr lvl="1"/>
            <a:r>
              <a:rPr lang="nb-NO" dirty="0"/>
              <a:t>Supports a minimum </a:t>
            </a:r>
            <a:r>
              <a:rPr lang="nb-NO" dirty="0" err="1"/>
              <a:t>of</a:t>
            </a:r>
            <a:r>
              <a:rPr lang="nb-NO" dirty="0"/>
              <a:t> 2GB </a:t>
            </a:r>
            <a:r>
              <a:rPr lang="nb-NO" dirty="0" err="1"/>
              <a:t>of</a:t>
            </a:r>
            <a:r>
              <a:rPr lang="nb-NO" dirty="0"/>
              <a:t> </a:t>
            </a:r>
            <a:r>
              <a:rPr lang="nb-NO" dirty="0" err="1"/>
              <a:t>memory</a:t>
            </a:r>
            <a:endParaRPr lang="nb-NO" dirty="0"/>
          </a:p>
          <a:p>
            <a:pPr lvl="1"/>
            <a:r>
              <a:rPr lang="nb-NO" dirty="0"/>
              <a:t>Supports a </a:t>
            </a:r>
            <a:r>
              <a:rPr lang="nb-NO" dirty="0" err="1"/>
              <a:t>new</a:t>
            </a:r>
            <a:r>
              <a:rPr lang="nb-NO" dirty="0"/>
              <a:t> </a:t>
            </a:r>
            <a:r>
              <a:rPr lang="nb-NO" dirty="0" err="1"/>
              <a:t>addressing</a:t>
            </a:r>
            <a:r>
              <a:rPr lang="nb-NO" dirty="0"/>
              <a:t> </a:t>
            </a:r>
            <a:r>
              <a:rPr lang="nb-NO" dirty="0" err="1"/>
              <a:t>method</a:t>
            </a:r>
            <a:r>
              <a:rPr lang="nb-NO" dirty="0"/>
              <a:t> for </a:t>
            </a:r>
            <a:r>
              <a:rPr lang="nb-NO" dirty="0" err="1"/>
              <a:t>partitions</a:t>
            </a:r>
            <a:r>
              <a:rPr lang="nb-NO" dirty="0"/>
              <a:t> and </a:t>
            </a:r>
            <a:r>
              <a:rPr lang="nb-NO" dirty="0" err="1"/>
              <a:t>blocks</a:t>
            </a:r>
            <a:r>
              <a:rPr lang="nb-NO" dirty="0"/>
              <a:t> </a:t>
            </a:r>
            <a:r>
              <a:rPr lang="nb-NO" dirty="0" err="1"/>
              <a:t>on</a:t>
            </a:r>
            <a:r>
              <a:rPr lang="nb-NO" dirty="0"/>
              <a:t> </a:t>
            </a:r>
            <a:r>
              <a:rPr lang="nb-NO" dirty="0" err="1"/>
              <a:t>the</a:t>
            </a:r>
            <a:r>
              <a:rPr lang="nb-NO" dirty="0"/>
              <a:t> Hard Disk (GPT </a:t>
            </a:r>
            <a:r>
              <a:rPr lang="nb-NO" dirty="0" err="1"/>
              <a:t>instead</a:t>
            </a:r>
            <a:r>
              <a:rPr lang="nb-NO" dirty="0"/>
              <a:t> </a:t>
            </a:r>
            <a:r>
              <a:rPr lang="nb-NO" dirty="0" err="1"/>
              <a:t>of</a:t>
            </a:r>
            <a:r>
              <a:rPr lang="nb-NO" dirty="0"/>
              <a:t> MBR) </a:t>
            </a:r>
            <a:r>
              <a:rPr lang="nb-NO" dirty="0" err="1"/>
              <a:t>which</a:t>
            </a:r>
            <a:r>
              <a:rPr lang="nb-NO" dirty="0"/>
              <a:t> </a:t>
            </a:r>
            <a:r>
              <a:rPr lang="nb-NO" dirty="0" err="1"/>
              <a:t>allows</a:t>
            </a:r>
            <a:r>
              <a:rPr lang="nb-NO" dirty="0"/>
              <a:t> hard disks </a:t>
            </a:r>
            <a:r>
              <a:rPr lang="nb-NO" dirty="0" err="1"/>
              <a:t>larger</a:t>
            </a:r>
            <a:r>
              <a:rPr lang="nb-NO" dirty="0"/>
              <a:t> </a:t>
            </a:r>
            <a:r>
              <a:rPr lang="nb-NO" dirty="0" err="1"/>
              <a:t>than</a:t>
            </a:r>
            <a:r>
              <a:rPr lang="nb-NO" dirty="0"/>
              <a:t> 2 TB to be used -&gt; 8 * 2 ^ 70</a:t>
            </a:r>
          </a:p>
        </p:txBody>
      </p:sp>
      <p:sp>
        <p:nvSpPr>
          <p:cNvPr id="5" name="Slide Number Placeholder 4">
            <a:extLst>
              <a:ext uri="{FF2B5EF4-FFF2-40B4-BE49-F238E27FC236}">
                <a16:creationId xmlns:a16="http://schemas.microsoft.com/office/drawing/2014/main" id="{2E139A82-8751-4166-A850-57DCD4F87C63}"/>
              </a:ext>
            </a:extLst>
          </p:cNvPr>
          <p:cNvSpPr txBox="1">
            <a:spLocks/>
          </p:cNvSpPr>
          <p:nvPr>
            <p:custDataLst>
              <p:tags r:id="rId4"/>
            </p:custDataLst>
          </p:nvPr>
        </p:nvSpPr>
        <p:spPr>
          <a:xfrm>
            <a:off x="10134600" y="6400800"/>
            <a:ext cx="533400" cy="457200"/>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AF1C8AE-2CDD-414F-82E2-A8C08F8C4BDB}" type="slidenum">
              <a:rPr lang="en-US" smtClean="0"/>
              <a:pPr>
                <a:defRPr/>
              </a:pPr>
              <a:t>112</a:t>
            </a:fld>
            <a:endParaRPr lang="en-US" dirty="0"/>
          </a:p>
        </p:txBody>
      </p:sp>
      <p:sp>
        <p:nvSpPr>
          <p:cNvPr id="7" name="Slide Number Placeholder 4">
            <a:extLst>
              <a:ext uri="{FF2B5EF4-FFF2-40B4-BE49-F238E27FC236}">
                <a16:creationId xmlns:a16="http://schemas.microsoft.com/office/drawing/2014/main" id="{016A9A15-96C8-4C89-8D3F-0A57A9A8ECAA}"/>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112</a:t>
            </a:fld>
            <a:r>
              <a:rPr lang="en-US" dirty="0"/>
              <a:t>/111</a:t>
            </a:r>
          </a:p>
        </p:txBody>
      </p:sp>
    </p:spTree>
    <p:custDataLst>
      <p:tags r:id="rId1"/>
    </p:custDataLst>
    <p:extLst>
      <p:ext uri="{BB962C8B-B14F-4D97-AF65-F5344CB8AC3E}">
        <p14:creationId xmlns:p14="http://schemas.microsoft.com/office/powerpoint/2010/main" val="49642626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988366" y="343020"/>
            <a:ext cx="10585781" cy="634082"/>
          </a:xfrm>
        </p:spPr>
        <p:txBody>
          <a:bodyPr>
            <a:normAutofit/>
          </a:bodyPr>
          <a:lstStyle/>
          <a:p>
            <a:r>
              <a:rPr lang="nb-NO" dirty="0"/>
              <a:t>Integrated and Non-Integrated</a:t>
            </a:r>
          </a:p>
        </p:txBody>
      </p:sp>
      <p:sp>
        <p:nvSpPr>
          <p:cNvPr id="3" name="Content Placeholder 2"/>
          <p:cNvSpPr>
            <a:spLocks noGrp="1"/>
          </p:cNvSpPr>
          <p:nvPr>
            <p:ph idx="1"/>
            <p:custDataLst>
              <p:tags r:id="rId3"/>
            </p:custDataLst>
          </p:nvPr>
        </p:nvSpPr>
        <p:spPr/>
        <p:txBody>
          <a:bodyPr/>
          <a:lstStyle/>
          <a:p>
            <a:r>
              <a:rPr lang="nb-NO" dirty="0" err="1"/>
              <a:t>Many</a:t>
            </a:r>
            <a:r>
              <a:rPr lang="nb-NO" dirty="0"/>
              <a:t> </a:t>
            </a:r>
            <a:r>
              <a:rPr lang="nb-NO" dirty="0" err="1"/>
              <a:t>motherboards</a:t>
            </a:r>
            <a:r>
              <a:rPr lang="nb-NO" dirty="0"/>
              <a:t> </a:t>
            </a:r>
            <a:r>
              <a:rPr lang="nb-NO" dirty="0" err="1"/>
              <a:t>are</a:t>
            </a:r>
            <a:r>
              <a:rPr lang="nb-NO" dirty="0"/>
              <a:t> </a:t>
            </a:r>
            <a:r>
              <a:rPr lang="nb-NO" dirty="0" err="1">
                <a:solidFill>
                  <a:srgbClr val="FF0000"/>
                </a:solidFill>
              </a:rPr>
              <a:t>integrated</a:t>
            </a:r>
            <a:r>
              <a:rPr lang="nb-NO" dirty="0">
                <a:solidFill>
                  <a:srgbClr val="FF0000"/>
                </a:solidFill>
              </a:rPr>
              <a:t> </a:t>
            </a:r>
            <a:r>
              <a:rPr lang="nb-NO" dirty="0"/>
              <a:t>and </a:t>
            </a:r>
            <a:r>
              <a:rPr lang="nb-NO" dirty="0" err="1"/>
              <a:t>come</a:t>
            </a:r>
            <a:r>
              <a:rPr lang="nb-NO" dirty="0"/>
              <a:t> </a:t>
            </a:r>
            <a:r>
              <a:rPr lang="nb-NO" dirty="0" err="1"/>
              <a:t>with</a:t>
            </a:r>
            <a:r>
              <a:rPr lang="nb-NO" dirty="0"/>
              <a:t> CPU, video </a:t>
            </a:r>
            <a:r>
              <a:rPr lang="nb-NO" dirty="0" err="1"/>
              <a:t>card</a:t>
            </a:r>
            <a:r>
              <a:rPr lang="nb-NO" dirty="0"/>
              <a:t> </a:t>
            </a:r>
            <a:r>
              <a:rPr lang="nb-NO" dirty="0" err="1"/>
              <a:t>including</a:t>
            </a:r>
            <a:r>
              <a:rPr lang="nb-NO" dirty="0"/>
              <a:t> GPU, </a:t>
            </a:r>
            <a:r>
              <a:rPr lang="nb-NO" dirty="0" err="1"/>
              <a:t>network</a:t>
            </a:r>
            <a:r>
              <a:rPr lang="nb-NO" dirty="0"/>
              <a:t> </a:t>
            </a:r>
            <a:r>
              <a:rPr lang="nb-NO" dirty="0" err="1"/>
              <a:t>card</a:t>
            </a:r>
            <a:r>
              <a:rPr lang="nb-NO" dirty="0"/>
              <a:t>, bus </a:t>
            </a:r>
            <a:r>
              <a:rPr lang="nb-NO" dirty="0" err="1"/>
              <a:t>controllers</a:t>
            </a:r>
            <a:r>
              <a:rPr lang="nb-NO" dirty="0"/>
              <a:t> and </a:t>
            </a:r>
            <a:r>
              <a:rPr lang="nb-NO" dirty="0" err="1"/>
              <a:t>everything</a:t>
            </a:r>
            <a:r>
              <a:rPr lang="nb-NO" dirty="0"/>
              <a:t> </a:t>
            </a:r>
            <a:r>
              <a:rPr lang="nb-NO" dirty="0" err="1"/>
              <a:t>ready</a:t>
            </a:r>
            <a:r>
              <a:rPr lang="nb-NO" dirty="0"/>
              <a:t> </a:t>
            </a:r>
            <a:r>
              <a:rPr lang="nb-NO" dirty="0" err="1"/>
              <a:t>built</a:t>
            </a:r>
            <a:r>
              <a:rPr lang="nb-NO" dirty="0"/>
              <a:t> </a:t>
            </a:r>
            <a:r>
              <a:rPr lang="nb-NO" dirty="0" err="1"/>
              <a:t>into</a:t>
            </a:r>
            <a:r>
              <a:rPr lang="nb-NO" dirty="0"/>
              <a:t> </a:t>
            </a:r>
            <a:r>
              <a:rPr lang="nb-NO" dirty="0" err="1"/>
              <a:t>the</a:t>
            </a:r>
            <a:r>
              <a:rPr lang="nb-NO" dirty="0"/>
              <a:t> </a:t>
            </a:r>
            <a:r>
              <a:rPr lang="nb-NO" dirty="0" err="1"/>
              <a:t>card</a:t>
            </a:r>
            <a:r>
              <a:rPr lang="nb-NO" dirty="0"/>
              <a:t> </a:t>
            </a:r>
            <a:r>
              <a:rPr lang="nb-NO" dirty="0" err="1"/>
              <a:t>itself</a:t>
            </a:r>
            <a:r>
              <a:rPr lang="nb-NO" dirty="0"/>
              <a:t>.</a:t>
            </a:r>
          </a:p>
          <a:p>
            <a:pPr lvl="1"/>
            <a:r>
              <a:rPr lang="nb-NO" dirty="0" err="1"/>
              <a:t>Typically</a:t>
            </a:r>
            <a:r>
              <a:rPr lang="nb-NO" dirty="0"/>
              <a:t> for e.g. </a:t>
            </a:r>
            <a:r>
              <a:rPr lang="nb-NO" dirty="0" err="1"/>
              <a:t>cheap</a:t>
            </a:r>
            <a:r>
              <a:rPr lang="nb-NO" dirty="0"/>
              <a:t> </a:t>
            </a:r>
            <a:r>
              <a:rPr lang="nb-NO" dirty="0" err="1"/>
              <a:t>laptops</a:t>
            </a:r>
            <a:r>
              <a:rPr lang="nb-NO" dirty="0"/>
              <a:t> etc..</a:t>
            </a:r>
            <a:br>
              <a:rPr lang="nb-NO" dirty="0"/>
            </a:br>
            <a:endParaRPr lang="nb-NO" dirty="0"/>
          </a:p>
          <a:p>
            <a:r>
              <a:rPr lang="nb-NO" dirty="0"/>
              <a:t>Non-</a:t>
            </a:r>
            <a:r>
              <a:rPr lang="nb-NO" dirty="0" err="1"/>
              <a:t>integrated</a:t>
            </a:r>
            <a:r>
              <a:rPr lang="nb-NO" dirty="0"/>
              <a:t> </a:t>
            </a:r>
            <a:r>
              <a:rPr lang="nb-NO" dirty="0" err="1"/>
              <a:t>motherboards</a:t>
            </a:r>
            <a:r>
              <a:rPr lang="nb-NO" dirty="0"/>
              <a:t>.</a:t>
            </a:r>
          </a:p>
          <a:p>
            <a:pPr lvl="1"/>
            <a:r>
              <a:rPr lang="nb-NO" dirty="0" err="1"/>
              <a:t>Fits</a:t>
            </a:r>
            <a:r>
              <a:rPr lang="nb-NO" dirty="0"/>
              <a:t> </a:t>
            </a:r>
            <a:r>
              <a:rPr lang="nb-NO" dirty="0" err="1"/>
              <a:t>additions</a:t>
            </a:r>
            <a:r>
              <a:rPr lang="nb-NO" dirty="0"/>
              <a:t> as </a:t>
            </a:r>
            <a:r>
              <a:rPr lang="nb-NO" dirty="0" err="1"/>
              <a:t>expansion</a:t>
            </a:r>
            <a:r>
              <a:rPr lang="nb-NO" dirty="0"/>
              <a:t> </a:t>
            </a:r>
            <a:r>
              <a:rPr lang="nb-NO" dirty="0" err="1"/>
              <a:t>cards</a:t>
            </a:r>
            <a:endParaRPr lang="nb-NO" dirty="0"/>
          </a:p>
          <a:p>
            <a:pPr lvl="1"/>
            <a:r>
              <a:rPr lang="nb-NO" dirty="0"/>
              <a:t>Disk </a:t>
            </a:r>
            <a:r>
              <a:rPr lang="nb-NO" dirty="0" err="1"/>
              <a:t>controllers</a:t>
            </a:r>
            <a:r>
              <a:rPr lang="nb-NO" dirty="0"/>
              <a:t>, video </a:t>
            </a:r>
            <a:r>
              <a:rPr lang="nb-NO" dirty="0" err="1"/>
              <a:t>cards</a:t>
            </a:r>
            <a:r>
              <a:rPr lang="nb-NO" dirty="0"/>
              <a:t>, </a:t>
            </a:r>
            <a:r>
              <a:rPr lang="nb-NO" dirty="0" err="1"/>
              <a:t>network</a:t>
            </a:r>
            <a:r>
              <a:rPr lang="nb-NO" dirty="0"/>
              <a:t> </a:t>
            </a:r>
            <a:r>
              <a:rPr lang="nb-NO" dirty="0" err="1"/>
              <a:t>cards</a:t>
            </a:r>
            <a:r>
              <a:rPr lang="nb-NO" dirty="0"/>
              <a:t>,…</a:t>
            </a:r>
            <a:br>
              <a:rPr lang="nb-NO" dirty="0"/>
            </a:br>
            <a:endParaRPr lang="nb-NO" dirty="0"/>
          </a:p>
          <a:p>
            <a:r>
              <a:rPr lang="nb-NO" dirty="0" err="1"/>
              <a:t>Increasingly</a:t>
            </a:r>
            <a:r>
              <a:rPr lang="nb-NO" dirty="0"/>
              <a:t> </a:t>
            </a:r>
            <a:r>
              <a:rPr lang="nb-NO" dirty="0" err="1"/>
              <a:t>unclear</a:t>
            </a:r>
            <a:r>
              <a:rPr lang="nb-NO" dirty="0"/>
              <a:t> </a:t>
            </a:r>
            <a:r>
              <a:rPr lang="nb-NO" dirty="0" err="1"/>
              <a:t>distinction</a:t>
            </a:r>
            <a:r>
              <a:rPr lang="nb-NO" dirty="0"/>
              <a:t> </a:t>
            </a:r>
            <a:r>
              <a:rPr lang="nb-NO" dirty="0" err="1"/>
              <a:t>nowadays</a:t>
            </a:r>
            <a:r>
              <a:rPr lang="nb-NO" dirty="0"/>
              <a:t>…</a:t>
            </a:r>
          </a:p>
        </p:txBody>
      </p:sp>
      <p:sp>
        <p:nvSpPr>
          <p:cNvPr id="5" name="Slide Number Placeholder 4">
            <a:extLst>
              <a:ext uri="{FF2B5EF4-FFF2-40B4-BE49-F238E27FC236}">
                <a16:creationId xmlns:a16="http://schemas.microsoft.com/office/drawing/2014/main" id="{06D088D0-408E-447D-8A45-61AAB262D186}"/>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12</a:t>
            </a:fld>
            <a:r>
              <a:rPr lang="en-US" dirty="0"/>
              <a:t>/111</a:t>
            </a:r>
          </a:p>
        </p:txBody>
      </p:sp>
    </p:spTree>
    <p:custDataLst>
      <p:tags r:id="rId1"/>
    </p:custDataLst>
    <p:extLst>
      <p:ext uri="{BB962C8B-B14F-4D97-AF65-F5344CB8AC3E}">
        <p14:creationId xmlns:p14="http://schemas.microsoft.com/office/powerpoint/2010/main" val="401940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Power </a:t>
            </a:r>
            <a:r>
              <a:rPr lang="nb-NO" dirty="0" err="1"/>
              <a:t>supply</a:t>
            </a:r>
            <a:endParaRPr lang="nb-NO" dirty="0"/>
          </a:p>
        </p:txBody>
      </p:sp>
      <p:sp>
        <p:nvSpPr>
          <p:cNvPr id="3" name="Content Placeholder 2"/>
          <p:cNvSpPr>
            <a:spLocks noGrp="1"/>
          </p:cNvSpPr>
          <p:nvPr>
            <p:ph idx="1"/>
            <p:custDataLst>
              <p:tags r:id="rId3"/>
            </p:custDataLst>
          </p:nvPr>
        </p:nvSpPr>
        <p:spPr>
          <a:xfrm>
            <a:off x="914400" y="1124743"/>
            <a:ext cx="5482952" cy="5256584"/>
          </a:xfrm>
        </p:spPr>
        <p:txBody>
          <a:bodyPr>
            <a:normAutofit/>
          </a:bodyPr>
          <a:lstStyle/>
          <a:p>
            <a:r>
              <a:rPr lang="nb-NO" dirty="0" err="1"/>
              <a:t>Transforms</a:t>
            </a:r>
            <a:r>
              <a:rPr lang="nb-NO" dirty="0"/>
              <a:t> 220 V, 50 </a:t>
            </a:r>
            <a:r>
              <a:rPr lang="nb-NO" dirty="0" err="1"/>
              <a:t>Hz</a:t>
            </a:r>
            <a:r>
              <a:rPr lang="nb-NO" dirty="0"/>
              <a:t> AC (AC) to </a:t>
            </a:r>
            <a:r>
              <a:rPr lang="nb-NO" dirty="0" err="1"/>
              <a:t>the</a:t>
            </a:r>
            <a:r>
              <a:rPr lang="nb-NO" dirty="0"/>
              <a:t> </a:t>
            </a:r>
            <a:r>
              <a:rPr lang="nb-NO" dirty="0" err="1"/>
              <a:t>voltages</a:t>
            </a:r>
            <a:r>
              <a:rPr lang="nb-NO" dirty="0"/>
              <a:t> DC (DC) </a:t>
            </a:r>
            <a:r>
              <a:rPr lang="nb-NO" dirty="0" err="1"/>
              <a:t>components</a:t>
            </a:r>
            <a:r>
              <a:rPr lang="nb-NO" dirty="0"/>
              <a:t> </a:t>
            </a:r>
            <a:r>
              <a:rPr lang="nb-NO" dirty="0" err="1"/>
              <a:t>of</a:t>
            </a:r>
            <a:r>
              <a:rPr lang="nb-NO" dirty="0"/>
              <a:t> </a:t>
            </a:r>
            <a:r>
              <a:rPr lang="nb-NO" dirty="0" err="1"/>
              <a:t>the</a:t>
            </a:r>
            <a:r>
              <a:rPr lang="nb-NO" dirty="0"/>
              <a:t> </a:t>
            </a:r>
            <a:r>
              <a:rPr lang="nb-NO" dirty="0" err="1"/>
              <a:t>motherboard</a:t>
            </a:r>
            <a:r>
              <a:rPr lang="nb-NO" dirty="0"/>
              <a:t> </a:t>
            </a:r>
            <a:r>
              <a:rPr lang="nb-NO" dirty="0" err="1"/>
              <a:t>need</a:t>
            </a:r>
            <a:endParaRPr lang="nb-NO" dirty="0"/>
          </a:p>
          <a:p>
            <a:pPr lvl="1"/>
            <a:r>
              <a:rPr lang="nb-NO" dirty="0"/>
              <a:t>3,3 V</a:t>
            </a:r>
          </a:p>
          <a:p>
            <a:pPr lvl="1"/>
            <a:r>
              <a:rPr lang="nb-NO" dirty="0"/>
              <a:t>+/-5 V</a:t>
            </a:r>
          </a:p>
          <a:p>
            <a:pPr lvl="1"/>
            <a:r>
              <a:rPr lang="nb-NO" dirty="0"/>
              <a:t>+/- 12V</a:t>
            </a:r>
          </a:p>
          <a:p>
            <a:r>
              <a:rPr lang="nb-NO" dirty="0"/>
              <a:t>The type of power supply you can use depends on the other things, form factor on the motherboard</a:t>
            </a:r>
          </a:p>
        </p:txBody>
      </p:sp>
      <p:pic>
        <p:nvPicPr>
          <p:cNvPr id="2050" name="Picture 2"/>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rcRect/>
          <a:stretch>
            <a:fillRect/>
          </a:stretch>
        </p:blipFill>
        <p:spPr bwMode="auto">
          <a:xfrm>
            <a:off x="7652824" y="657627"/>
            <a:ext cx="1990309" cy="15374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Slide Number Placeholder 4">
            <a:extLst>
              <a:ext uri="{FF2B5EF4-FFF2-40B4-BE49-F238E27FC236}">
                <a16:creationId xmlns:a16="http://schemas.microsoft.com/office/drawing/2014/main" id="{807E1053-596C-4B24-B5CB-E2E161FEFB53}"/>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13</a:t>
            </a:fld>
            <a:r>
              <a:rPr lang="en-US" dirty="0"/>
              <a:t>/111</a:t>
            </a:r>
          </a:p>
        </p:txBody>
      </p:sp>
      <p:pic>
        <p:nvPicPr>
          <p:cNvPr id="8194" name="Picture 2" descr="Inputs and Outputs of AC-DC Adaptor">
            <a:extLst>
              <a:ext uri="{FF2B5EF4-FFF2-40B4-BE49-F238E27FC236}">
                <a16:creationId xmlns:a16="http://schemas.microsoft.com/office/drawing/2014/main" id="{3E719786-C41A-3A41-B4B4-F5CEB14A91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65354" y="2195085"/>
            <a:ext cx="5941353" cy="420006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3961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4" fill="hold" grpId="1"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cTn>
                              </p:par>
                              <p:par>
                                <p:cTn id="13" presetID="12" presetClass="entr" presetSubtype="4" fill="hold" grpId="1"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6" dur="500"/>
                                        <p:tgtEl>
                                          <p:spTgt spid="3">
                                            <p:txEl>
                                              <p:pRg st="2" end="2"/>
                                            </p:txEl>
                                          </p:spTgt>
                                        </p:tgtEl>
                                      </p:cBhvr>
                                    </p:animEffect>
                                  </p:childTnLst>
                                </p:cTn>
                              </p:par>
                              <p:par>
                                <p:cTn id="17" presetID="12" presetClass="entr" presetSubtype="4" fill="hold" grpId="1"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1"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b-NO" dirty="0"/>
              <a:t>CPU</a:t>
            </a:r>
          </a:p>
        </p:txBody>
      </p:sp>
      <p:sp>
        <p:nvSpPr>
          <p:cNvPr id="7" name="Subtitle 6">
            <a:extLst>
              <a:ext uri="{FF2B5EF4-FFF2-40B4-BE49-F238E27FC236}">
                <a16:creationId xmlns:a16="http://schemas.microsoft.com/office/drawing/2014/main" id="{D7A40D92-D75A-4C67-BD74-CA514145B17A}"/>
              </a:ext>
            </a:extLst>
          </p:cNvPr>
          <p:cNvSpPr>
            <a:spLocks noGrp="1"/>
          </p:cNvSpPr>
          <p:nvPr>
            <p:ph type="subTitle" idx="1"/>
          </p:nvPr>
        </p:nvSpPr>
        <p:spPr/>
        <p:txBody>
          <a:bodyPr/>
          <a:lstStyle/>
          <a:p>
            <a:endParaRPr lang="nb-NO"/>
          </a:p>
        </p:txBody>
      </p:sp>
    </p:spTree>
    <p:custDataLst>
      <p:tags r:id="rId1"/>
    </p:custDataLst>
    <p:extLst>
      <p:ext uri="{BB962C8B-B14F-4D97-AF65-F5344CB8AC3E}">
        <p14:creationId xmlns:p14="http://schemas.microsoft.com/office/powerpoint/2010/main" val="25458605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CPU </a:t>
            </a:r>
            <a:r>
              <a:rPr lang="nb-NO" dirty="0" err="1"/>
              <a:t>Socket</a:t>
            </a:r>
            <a:endParaRPr lang="nb-NO" dirty="0"/>
          </a:p>
        </p:txBody>
      </p:sp>
      <p:sp>
        <p:nvSpPr>
          <p:cNvPr id="3" name="Content Placeholder 2"/>
          <p:cNvSpPr>
            <a:spLocks noGrp="1"/>
          </p:cNvSpPr>
          <p:nvPr>
            <p:ph idx="1"/>
            <p:custDataLst>
              <p:tags r:id="rId3"/>
            </p:custDataLst>
          </p:nvPr>
        </p:nvSpPr>
        <p:spPr>
          <a:xfrm>
            <a:off x="1703512" y="1124744"/>
            <a:ext cx="4824536" cy="5256584"/>
          </a:xfrm>
        </p:spPr>
        <p:txBody>
          <a:bodyPr/>
          <a:lstStyle/>
          <a:p>
            <a:r>
              <a:rPr lang="nb-NO" dirty="0"/>
              <a:t>The CPU is </a:t>
            </a:r>
            <a:r>
              <a:rPr lang="nb-NO" dirty="0" err="1"/>
              <a:t>connected</a:t>
            </a:r>
            <a:r>
              <a:rPr lang="nb-NO" dirty="0"/>
              <a:t> to </a:t>
            </a:r>
            <a:r>
              <a:rPr lang="nb-NO" dirty="0" err="1"/>
              <a:t>the</a:t>
            </a:r>
            <a:r>
              <a:rPr lang="nb-NO" dirty="0"/>
              <a:t> </a:t>
            </a:r>
            <a:r>
              <a:rPr lang="nb-NO" dirty="0" err="1"/>
              <a:t>motherboard</a:t>
            </a:r>
            <a:r>
              <a:rPr lang="nb-NO" dirty="0"/>
              <a:t> </a:t>
            </a:r>
            <a:r>
              <a:rPr lang="nb-NO" dirty="0" err="1"/>
              <a:t>through</a:t>
            </a:r>
            <a:r>
              <a:rPr lang="nb-NO" dirty="0"/>
              <a:t> a </a:t>
            </a:r>
            <a:r>
              <a:rPr lang="nb-NO" dirty="0" err="1">
                <a:solidFill>
                  <a:srgbClr val="FF0000"/>
                </a:solidFill>
              </a:rPr>
              <a:t>socket</a:t>
            </a:r>
            <a:r>
              <a:rPr lang="nb-NO" dirty="0">
                <a:solidFill>
                  <a:srgbClr val="FF0000"/>
                </a:solidFill>
              </a:rPr>
              <a:t> </a:t>
            </a:r>
            <a:r>
              <a:rPr lang="nb-NO" dirty="0"/>
              <a:t>(or in an </a:t>
            </a:r>
            <a:r>
              <a:rPr lang="nb-NO" dirty="0" err="1"/>
              <a:t>expansion</a:t>
            </a:r>
            <a:r>
              <a:rPr lang="nb-NO" dirty="0"/>
              <a:t> </a:t>
            </a:r>
            <a:r>
              <a:rPr lang="nb-NO" dirty="0" err="1"/>
              <a:t>slot</a:t>
            </a:r>
            <a:r>
              <a:rPr lang="nb-NO" dirty="0"/>
              <a:t>)</a:t>
            </a:r>
          </a:p>
          <a:p>
            <a:r>
              <a:rPr lang="nb-NO" sz="2000" dirty="0"/>
              <a:t>Different types with different number of slots for CPU pins</a:t>
            </a:r>
          </a:p>
          <a:p>
            <a:endParaRPr lang="nb-NO" sz="2000" dirty="0"/>
          </a:p>
          <a:p>
            <a:r>
              <a:rPr lang="nb-NO" dirty="0"/>
              <a:t>Speed </a:t>
            </a:r>
            <a:r>
              <a:rPr lang="nb-NO" dirty="0" err="1"/>
              <a:t>on</a:t>
            </a:r>
            <a:r>
              <a:rPr lang="nb-NO" dirty="0"/>
              <a:t> Front Side Bus (FSB)</a:t>
            </a:r>
          </a:p>
          <a:p>
            <a:pPr marL="0" indent="0">
              <a:buNone/>
            </a:pPr>
            <a:r>
              <a:rPr lang="nb-NO" dirty="0"/>
              <a:t>Depends </a:t>
            </a:r>
            <a:r>
              <a:rPr lang="nb-NO" dirty="0" err="1"/>
              <a:t>on</a:t>
            </a:r>
            <a:r>
              <a:rPr lang="nb-NO" dirty="0"/>
              <a:t> </a:t>
            </a:r>
            <a:r>
              <a:rPr lang="nb-NO" dirty="0" err="1"/>
              <a:t>the</a:t>
            </a:r>
            <a:r>
              <a:rPr lang="nb-NO" dirty="0"/>
              <a:t> </a:t>
            </a:r>
            <a:r>
              <a:rPr lang="nb-NO" dirty="0" err="1"/>
              <a:t>motherboard</a:t>
            </a:r>
            <a:endParaRPr lang="nb-NO" dirty="0"/>
          </a:p>
        </p:txBody>
      </p:sp>
      <p:grpSp>
        <p:nvGrpSpPr>
          <p:cNvPr id="8" name="Group 7"/>
          <p:cNvGrpSpPr/>
          <p:nvPr>
            <p:custDataLst>
              <p:tags r:id="rId4"/>
            </p:custDataLst>
          </p:nvPr>
        </p:nvGrpSpPr>
        <p:grpSpPr>
          <a:xfrm>
            <a:off x="205132" y="5000650"/>
            <a:ext cx="2114550" cy="1400175"/>
            <a:chOff x="5124449" y="338508"/>
            <a:chExt cx="2114550" cy="1400175"/>
          </a:xfrm>
        </p:grpSpPr>
        <p:pic>
          <p:nvPicPr>
            <p:cNvPr id="6152"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24449" y="338508"/>
              <a:ext cx="2114550" cy="1400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p:cNvSpPr txBox="1"/>
            <p:nvPr/>
          </p:nvSpPr>
          <p:spPr>
            <a:xfrm>
              <a:off x="5724126" y="1038595"/>
              <a:ext cx="697627" cy="369332"/>
            </a:xfrm>
            <a:prstGeom prst="rect">
              <a:avLst/>
            </a:prstGeom>
            <a:noFill/>
          </p:spPr>
          <p:txBody>
            <a:bodyPr wrap="none" rtlCol="0">
              <a:spAutoFit/>
            </a:bodyPr>
            <a:lstStyle/>
            <a:p>
              <a:r>
                <a:rPr lang="nb-NO" dirty="0">
                  <a:solidFill>
                    <a:schemeClr val="bg1"/>
                  </a:solidFill>
                </a:rPr>
                <a:t>1980</a:t>
              </a:r>
            </a:p>
          </p:txBody>
        </p:sp>
      </p:grpSp>
      <p:grpSp>
        <p:nvGrpSpPr>
          <p:cNvPr id="9" name="Group 8"/>
          <p:cNvGrpSpPr/>
          <p:nvPr>
            <p:custDataLst>
              <p:tags r:id="rId5"/>
            </p:custDataLst>
          </p:nvPr>
        </p:nvGrpSpPr>
        <p:grpSpPr>
          <a:xfrm>
            <a:off x="2518865" y="4444974"/>
            <a:ext cx="1905000" cy="2238376"/>
            <a:chOff x="3197968" y="4256416"/>
            <a:chExt cx="1905000" cy="2238376"/>
          </a:xfrm>
        </p:grpSpPr>
        <p:pic>
          <p:nvPicPr>
            <p:cNvPr id="6150" name="Picture 6" descr="Sockel-5.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97968" y="4256416"/>
              <a:ext cx="1905000" cy="2238376"/>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3801654" y="5747298"/>
              <a:ext cx="697627" cy="369332"/>
            </a:xfrm>
            <a:prstGeom prst="rect">
              <a:avLst/>
            </a:prstGeom>
            <a:noFill/>
          </p:spPr>
          <p:txBody>
            <a:bodyPr wrap="none" rtlCol="0">
              <a:spAutoFit/>
            </a:bodyPr>
            <a:lstStyle/>
            <a:p>
              <a:r>
                <a:rPr lang="nb-NO" dirty="0">
                  <a:solidFill>
                    <a:schemeClr val="bg1"/>
                  </a:solidFill>
                </a:rPr>
                <a:t>1994</a:t>
              </a:r>
            </a:p>
          </p:txBody>
        </p:sp>
      </p:grpSp>
      <p:grpSp>
        <p:nvGrpSpPr>
          <p:cNvPr id="10" name="Group 9"/>
          <p:cNvGrpSpPr/>
          <p:nvPr>
            <p:custDataLst>
              <p:tags r:id="rId6"/>
            </p:custDataLst>
          </p:nvPr>
        </p:nvGrpSpPr>
        <p:grpSpPr>
          <a:xfrm>
            <a:off x="4542047" y="4568895"/>
            <a:ext cx="2937958" cy="2056572"/>
            <a:chOff x="6206042" y="2596565"/>
            <a:chExt cx="2937958" cy="2056572"/>
          </a:xfrm>
        </p:grpSpPr>
        <p:pic>
          <p:nvPicPr>
            <p:cNvPr id="6148" name="Picture 4" descr="2004-07-24 AMD Socket 754.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06042" y="2596565"/>
              <a:ext cx="2937958" cy="2056572"/>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4"/>
            <p:cNvSpPr txBox="1"/>
            <p:nvPr/>
          </p:nvSpPr>
          <p:spPr>
            <a:xfrm>
              <a:off x="6507191" y="4149080"/>
              <a:ext cx="697627" cy="369332"/>
            </a:xfrm>
            <a:prstGeom prst="rect">
              <a:avLst/>
            </a:prstGeom>
            <a:noFill/>
          </p:spPr>
          <p:txBody>
            <a:bodyPr wrap="none" rtlCol="0">
              <a:spAutoFit/>
            </a:bodyPr>
            <a:lstStyle/>
            <a:p>
              <a:r>
                <a:rPr lang="nb-NO" dirty="0">
                  <a:solidFill>
                    <a:schemeClr val="bg1"/>
                  </a:solidFill>
                </a:rPr>
                <a:t>2004</a:t>
              </a:r>
            </a:p>
          </p:txBody>
        </p:sp>
      </p:grpSp>
      <p:grpSp>
        <p:nvGrpSpPr>
          <p:cNvPr id="11" name="Group 10"/>
          <p:cNvGrpSpPr/>
          <p:nvPr>
            <p:custDataLst>
              <p:tags r:id="rId7"/>
            </p:custDataLst>
          </p:nvPr>
        </p:nvGrpSpPr>
        <p:grpSpPr>
          <a:xfrm>
            <a:off x="7768137" y="4444974"/>
            <a:ext cx="2937957" cy="2188324"/>
            <a:chOff x="6206042" y="4653136"/>
            <a:chExt cx="2937957" cy="2188324"/>
          </a:xfrm>
        </p:grpSpPr>
        <p:pic>
          <p:nvPicPr>
            <p:cNvPr id="6146"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6042" y="4653136"/>
              <a:ext cx="2937957" cy="218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8428407" y="6464055"/>
              <a:ext cx="680507" cy="369332"/>
            </a:xfrm>
            <a:prstGeom prst="rect">
              <a:avLst/>
            </a:prstGeom>
            <a:noFill/>
          </p:spPr>
          <p:txBody>
            <a:bodyPr wrap="none" rtlCol="0">
              <a:spAutoFit/>
            </a:bodyPr>
            <a:lstStyle/>
            <a:p>
              <a:r>
                <a:rPr lang="nb-NO" dirty="0">
                  <a:solidFill>
                    <a:schemeClr val="bg1"/>
                  </a:solidFill>
                </a:rPr>
                <a:t>2011</a:t>
              </a:r>
            </a:p>
          </p:txBody>
        </p:sp>
      </p:grpSp>
      <p:sp>
        <p:nvSpPr>
          <p:cNvPr id="17" name="Slide Number Placeholder 4">
            <a:extLst>
              <a:ext uri="{FF2B5EF4-FFF2-40B4-BE49-F238E27FC236}">
                <a16:creationId xmlns:a16="http://schemas.microsoft.com/office/drawing/2014/main" id="{A56ED630-D71C-4C85-A919-E6B9B913E1C2}"/>
              </a:ext>
            </a:extLst>
          </p:cNvPr>
          <p:cNvSpPr>
            <a:spLocks noGrp="1"/>
          </p:cNvSpPr>
          <p:nvPr>
            <p:ph type="sldNum" sz="quarter" idx="4294967295"/>
            <p:custDataLst>
              <p:tags r:id="rId8"/>
            </p:custDataLst>
          </p:nvPr>
        </p:nvSpPr>
        <p:spPr>
          <a:xfrm>
            <a:off x="0" y="-7859"/>
            <a:ext cx="1262407" cy="457200"/>
          </a:xfrm>
          <a:prstGeom prst="rect">
            <a:avLst/>
          </a:prstGeom>
        </p:spPr>
        <p:txBody>
          <a:bodyPr/>
          <a:lstStyle/>
          <a:p>
            <a:pPr>
              <a:defRPr/>
            </a:pPr>
            <a:fld id="{6AF1C8AE-2CDD-414F-82E2-A8C08F8C4BDB}" type="slidenum">
              <a:rPr lang="en-US" smtClean="0"/>
              <a:pPr>
                <a:defRPr/>
              </a:pPr>
              <a:t>15</a:t>
            </a:fld>
            <a:r>
              <a:rPr lang="en-US" dirty="0"/>
              <a:t>/111</a:t>
            </a:r>
          </a:p>
        </p:txBody>
      </p:sp>
      <p:pic>
        <p:nvPicPr>
          <p:cNvPr id="9218" name="Picture 2">
            <a:extLst>
              <a:ext uri="{FF2B5EF4-FFF2-40B4-BE49-F238E27FC236}">
                <a16:creationId xmlns:a16="http://schemas.microsoft.com/office/drawing/2014/main" id="{0858764A-ECE5-6B4A-B7A1-5EAEE527969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12999" y="984878"/>
            <a:ext cx="2794000" cy="32385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7431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80">
                                          <p:stCondLst>
                                            <p:cond delay="0"/>
                                          </p:stCondLst>
                                        </p:cTn>
                                        <p:tgtEl>
                                          <p:spTgt spid="9"/>
                                        </p:tgtEl>
                                      </p:cBhvr>
                                    </p:animEffect>
                                    <p:anim calcmode="lin" valueType="num">
                                      <p:cBhvr>
                                        <p:cTn id="2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1" dur="26">
                                          <p:stCondLst>
                                            <p:cond delay="650"/>
                                          </p:stCondLst>
                                        </p:cTn>
                                        <p:tgtEl>
                                          <p:spTgt spid="9"/>
                                        </p:tgtEl>
                                      </p:cBhvr>
                                      <p:to x="100000" y="60000"/>
                                    </p:animScale>
                                    <p:animScale>
                                      <p:cBhvr>
                                        <p:cTn id="32" dur="166" decel="50000">
                                          <p:stCondLst>
                                            <p:cond delay="676"/>
                                          </p:stCondLst>
                                        </p:cTn>
                                        <p:tgtEl>
                                          <p:spTgt spid="9"/>
                                        </p:tgtEl>
                                      </p:cBhvr>
                                      <p:to x="100000" y="100000"/>
                                    </p:animScale>
                                    <p:animScale>
                                      <p:cBhvr>
                                        <p:cTn id="33" dur="26">
                                          <p:stCondLst>
                                            <p:cond delay="1312"/>
                                          </p:stCondLst>
                                        </p:cTn>
                                        <p:tgtEl>
                                          <p:spTgt spid="9"/>
                                        </p:tgtEl>
                                      </p:cBhvr>
                                      <p:to x="100000" y="80000"/>
                                    </p:animScale>
                                    <p:animScale>
                                      <p:cBhvr>
                                        <p:cTn id="34" dur="166" decel="50000">
                                          <p:stCondLst>
                                            <p:cond delay="1338"/>
                                          </p:stCondLst>
                                        </p:cTn>
                                        <p:tgtEl>
                                          <p:spTgt spid="9"/>
                                        </p:tgtEl>
                                      </p:cBhvr>
                                      <p:to x="100000" y="100000"/>
                                    </p:animScale>
                                    <p:animScale>
                                      <p:cBhvr>
                                        <p:cTn id="35" dur="26">
                                          <p:stCondLst>
                                            <p:cond delay="1642"/>
                                          </p:stCondLst>
                                        </p:cTn>
                                        <p:tgtEl>
                                          <p:spTgt spid="9"/>
                                        </p:tgtEl>
                                      </p:cBhvr>
                                      <p:to x="100000" y="90000"/>
                                    </p:animScale>
                                    <p:animScale>
                                      <p:cBhvr>
                                        <p:cTn id="36" dur="166" decel="50000">
                                          <p:stCondLst>
                                            <p:cond delay="1668"/>
                                          </p:stCondLst>
                                        </p:cTn>
                                        <p:tgtEl>
                                          <p:spTgt spid="9"/>
                                        </p:tgtEl>
                                      </p:cBhvr>
                                      <p:to x="100000" y="100000"/>
                                    </p:animScale>
                                    <p:animScale>
                                      <p:cBhvr>
                                        <p:cTn id="37" dur="26">
                                          <p:stCondLst>
                                            <p:cond delay="1808"/>
                                          </p:stCondLst>
                                        </p:cTn>
                                        <p:tgtEl>
                                          <p:spTgt spid="9"/>
                                        </p:tgtEl>
                                      </p:cBhvr>
                                      <p:to x="100000" y="95000"/>
                                    </p:animScale>
                                    <p:animScale>
                                      <p:cBhvr>
                                        <p:cTn id="38" dur="166" decel="50000">
                                          <p:stCondLst>
                                            <p:cond delay="1834"/>
                                          </p:stCondLst>
                                        </p:cTn>
                                        <p:tgtEl>
                                          <p:spTgt spid="9"/>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80">
                                          <p:stCondLst>
                                            <p:cond delay="0"/>
                                          </p:stCondLst>
                                        </p:cTn>
                                        <p:tgtEl>
                                          <p:spTgt spid="10"/>
                                        </p:tgtEl>
                                      </p:cBhvr>
                                    </p:animEffect>
                                    <p:anim calcmode="lin" valueType="num">
                                      <p:cBhvr>
                                        <p:cTn id="4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9" dur="26">
                                          <p:stCondLst>
                                            <p:cond delay="650"/>
                                          </p:stCondLst>
                                        </p:cTn>
                                        <p:tgtEl>
                                          <p:spTgt spid="10"/>
                                        </p:tgtEl>
                                      </p:cBhvr>
                                      <p:to x="100000" y="60000"/>
                                    </p:animScale>
                                    <p:animScale>
                                      <p:cBhvr>
                                        <p:cTn id="50" dur="166" decel="50000">
                                          <p:stCondLst>
                                            <p:cond delay="676"/>
                                          </p:stCondLst>
                                        </p:cTn>
                                        <p:tgtEl>
                                          <p:spTgt spid="10"/>
                                        </p:tgtEl>
                                      </p:cBhvr>
                                      <p:to x="100000" y="100000"/>
                                    </p:animScale>
                                    <p:animScale>
                                      <p:cBhvr>
                                        <p:cTn id="51" dur="26">
                                          <p:stCondLst>
                                            <p:cond delay="1312"/>
                                          </p:stCondLst>
                                        </p:cTn>
                                        <p:tgtEl>
                                          <p:spTgt spid="10"/>
                                        </p:tgtEl>
                                      </p:cBhvr>
                                      <p:to x="100000" y="80000"/>
                                    </p:animScale>
                                    <p:animScale>
                                      <p:cBhvr>
                                        <p:cTn id="52" dur="166" decel="50000">
                                          <p:stCondLst>
                                            <p:cond delay="1338"/>
                                          </p:stCondLst>
                                        </p:cTn>
                                        <p:tgtEl>
                                          <p:spTgt spid="10"/>
                                        </p:tgtEl>
                                      </p:cBhvr>
                                      <p:to x="100000" y="100000"/>
                                    </p:animScale>
                                    <p:animScale>
                                      <p:cBhvr>
                                        <p:cTn id="53" dur="26">
                                          <p:stCondLst>
                                            <p:cond delay="1642"/>
                                          </p:stCondLst>
                                        </p:cTn>
                                        <p:tgtEl>
                                          <p:spTgt spid="10"/>
                                        </p:tgtEl>
                                      </p:cBhvr>
                                      <p:to x="100000" y="90000"/>
                                    </p:animScale>
                                    <p:animScale>
                                      <p:cBhvr>
                                        <p:cTn id="54" dur="166" decel="50000">
                                          <p:stCondLst>
                                            <p:cond delay="1668"/>
                                          </p:stCondLst>
                                        </p:cTn>
                                        <p:tgtEl>
                                          <p:spTgt spid="10"/>
                                        </p:tgtEl>
                                      </p:cBhvr>
                                      <p:to x="100000" y="100000"/>
                                    </p:animScale>
                                    <p:animScale>
                                      <p:cBhvr>
                                        <p:cTn id="55" dur="26">
                                          <p:stCondLst>
                                            <p:cond delay="1808"/>
                                          </p:stCondLst>
                                        </p:cTn>
                                        <p:tgtEl>
                                          <p:spTgt spid="10"/>
                                        </p:tgtEl>
                                      </p:cBhvr>
                                      <p:to x="100000" y="95000"/>
                                    </p:animScale>
                                    <p:animScale>
                                      <p:cBhvr>
                                        <p:cTn id="56" dur="166" decel="50000">
                                          <p:stCondLst>
                                            <p:cond delay="1834"/>
                                          </p:stCondLst>
                                        </p:cTn>
                                        <p:tgtEl>
                                          <p:spTgt spid="10"/>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down)">
                                      <p:cBhvr>
                                        <p:cTn id="61" dur="580">
                                          <p:stCondLst>
                                            <p:cond delay="0"/>
                                          </p:stCondLst>
                                        </p:cTn>
                                        <p:tgtEl>
                                          <p:spTgt spid="11"/>
                                        </p:tgtEl>
                                      </p:cBhvr>
                                    </p:animEffect>
                                    <p:anim calcmode="lin" valueType="num">
                                      <p:cBhvr>
                                        <p:cTn id="62"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67" dur="26">
                                          <p:stCondLst>
                                            <p:cond delay="650"/>
                                          </p:stCondLst>
                                        </p:cTn>
                                        <p:tgtEl>
                                          <p:spTgt spid="11"/>
                                        </p:tgtEl>
                                      </p:cBhvr>
                                      <p:to x="100000" y="60000"/>
                                    </p:animScale>
                                    <p:animScale>
                                      <p:cBhvr>
                                        <p:cTn id="68" dur="166" decel="50000">
                                          <p:stCondLst>
                                            <p:cond delay="676"/>
                                          </p:stCondLst>
                                        </p:cTn>
                                        <p:tgtEl>
                                          <p:spTgt spid="11"/>
                                        </p:tgtEl>
                                      </p:cBhvr>
                                      <p:to x="100000" y="100000"/>
                                    </p:animScale>
                                    <p:animScale>
                                      <p:cBhvr>
                                        <p:cTn id="69" dur="26">
                                          <p:stCondLst>
                                            <p:cond delay="1312"/>
                                          </p:stCondLst>
                                        </p:cTn>
                                        <p:tgtEl>
                                          <p:spTgt spid="11"/>
                                        </p:tgtEl>
                                      </p:cBhvr>
                                      <p:to x="100000" y="80000"/>
                                    </p:animScale>
                                    <p:animScale>
                                      <p:cBhvr>
                                        <p:cTn id="70" dur="166" decel="50000">
                                          <p:stCondLst>
                                            <p:cond delay="1338"/>
                                          </p:stCondLst>
                                        </p:cTn>
                                        <p:tgtEl>
                                          <p:spTgt spid="11"/>
                                        </p:tgtEl>
                                      </p:cBhvr>
                                      <p:to x="100000" y="100000"/>
                                    </p:animScale>
                                    <p:animScale>
                                      <p:cBhvr>
                                        <p:cTn id="71" dur="26">
                                          <p:stCondLst>
                                            <p:cond delay="1642"/>
                                          </p:stCondLst>
                                        </p:cTn>
                                        <p:tgtEl>
                                          <p:spTgt spid="11"/>
                                        </p:tgtEl>
                                      </p:cBhvr>
                                      <p:to x="100000" y="90000"/>
                                    </p:animScale>
                                    <p:animScale>
                                      <p:cBhvr>
                                        <p:cTn id="72" dur="166" decel="50000">
                                          <p:stCondLst>
                                            <p:cond delay="1668"/>
                                          </p:stCondLst>
                                        </p:cTn>
                                        <p:tgtEl>
                                          <p:spTgt spid="11"/>
                                        </p:tgtEl>
                                      </p:cBhvr>
                                      <p:to x="100000" y="100000"/>
                                    </p:animScale>
                                    <p:animScale>
                                      <p:cBhvr>
                                        <p:cTn id="73" dur="26">
                                          <p:stCondLst>
                                            <p:cond delay="1808"/>
                                          </p:stCondLst>
                                        </p:cTn>
                                        <p:tgtEl>
                                          <p:spTgt spid="11"/>
                                        </p:tgtEl>
                                      </p:cBhvr>
                                      <p:to x="100000" y="95000"/>
                                    </p:animScale>
                                    <p:animScale>
                                      <p:cBhvr>
                                        <p:cTn id="74"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CPU </a:t>
            </a:r>
            <a:r>
              <a:rPr lang="nb-NO" dirty="0" err="1"/>
              <a:t>cooling</a:t>
            </a:r>
            <a:endParaRPr lang="nb-NO" dirty="0"/>
          </a:p>
        </p:txBody>
      </p:sp>
      <p:sp>
        <p:nvSpPr>
          <p:cNvPr id="3" name="Content Placeholder 2"/>
          <p:cNvSpPr>
            <a:spLocks noGrp="1"/>
          </p:cNvSpPr>
          <p:nvPr>
            <p:ph idx="1"/>
            <p:custDataLst>
              <p:tags r:id="rId3"/>
            </p:custDataLst>
          </p:nvPr>
        </p:nvSpPr>
        <p:spPr/>
        <p:txBody>
          <a:bodyPr>
            <a:normAutofit fontScale="92500" lnSpcReduction="10000"/>
          </a:bodyPr>
          <a:lstStyle/>
          <a:p>
            <a:r>
              <a:rPr lang="nb-NO" dirty="0"/>
              <a:t>CPU</a:t>
            </a:r>
          </a:p>
          <a:p>
            <a:pPr lvl="1"/>
            <a:r>
              <a:rPr lang="nb-NO" dirty="0"/>
              <a:t>Power (W = J / s) is energy per unit time, </a:t>
            </a:r>
            <a:r>
              <a:rPr lang="en-US" b="1" dirty="0">
                <a:solidFill>
                  <a:srgbClr val="202124"/>
                </a:solidFill>
              </a:rPr>
              <a:t>1 Watts = 1 Joules per second</a:t>
            </a:r>
            <a:endParaRPr lang="nb-NO" dirty="0"/>
          </a:p>
          <a:p>
            <a:pPr lvl="1"/>
            <a:r>
              <a:rPr lang="nb-NO" dirty="0"/>
              <a:t>manifests </a:t>
            </a:r>
            <a:r>
              <a:rPr lang="nb-NO" dirty="0" err="1"/>
              <a:t>itself</a:t>
            </a:r>
            <a:r>
              <a:rPr lang="nb-NO" dirty="0"/>
              <a:t> as heat </a:t>
            </a:r>
            <a:r>
              <a:rPr lang="nb-NO" dirty="0" err="1"/>
              <a:t>generation</a:t>
            </a:r>
            <a:endParaRPr lang="nb-NO" dirty="0"/>
          </a:p>
          <a:p>
            <a:pPr lvl="1"/>
            <a:r>
              <a:rPr lang="nb-NO" dirty="0"/>
              <a:t>E = UI, U = RI (Ohm's law), E = RI</a:t>
            </a:r>
            <a:r>
              <a:rPr lang="nb-NO" baseline="30000" dirty="0"/>
              <a:t>2</a:t>
            </a:r>
          </a:p>
          <a:p>
            <a:pPr lvl="1"/>
            <a:endParaRPr lang="nb-NO" dirty="0"/>
          </a:p>
          <a:p>
            <a:pPr lvl="1"/>
            <a:endParaRPr lang="nb-NO" dirty="0"/>
          </a:p>
          <a:p>
            <a:pPr lvl="1"/>
            <a:endParaRPr lang="nb-NO" dirty="0"/>
          </a:p>
          <a:p>
            <a:pPr lvl="1"/>
            <a:endParaRPr lang="nb-NO" dirty="0"/>
          </a:p>
          <a:p>
            <a:pPr lvl="1"/>
            <a:endParaRPr lang="nb-NO" dirty="0"/>
          </a:p>
          <a:p>
            <a:pPr lvl="1"/>
            <a:endParaRPr lang="nb-NO" dirty="0"/>
          </a:p>
          <a:p>
            <a:pPr lvl="1"/>
            <a:r>
              <a:rPr lang="nb-NO" dirty="0"/>
              <a:t>=&gt; The heat rises with the square of the current</a:t>
            </a:r>
          </a:p>
          <a:p>
            <a:r>
              <a:rPr lang="nb-NO" dirty="0"/>
              <a:t>Air </a:t>
            </a:r>
            <a:r>
              <a:rPr lang="nb-NO" dirty="0" err="1"/>
              <a:t>cooling</a:t>
            </a:r>
            <a:endParaRPr lang="nb-NO" dirty="0"/>
          </a:p>
          <a:p>
            <a:pPr lvl="1"/>
            <a:r>
              <a:rPr lang="nb-NO" dirty="0" err="1"/>
              <a:t>Uses</a:t>
            </a:r>
            <a:r>
              <a:rPr lang="nb-NO" dirty="0"/>
              <a:t> fan</a:t>
            </a:r>
          </a:p>
          <a:p>
            <a:r>
              <a:rPr lang="nb-NO" dirty="0"/>
              <a:t>Liquid </a:t>
            </a:r>
            <a:r>
              <a:rPr lang="nb-NO" dirty="0" err="1"/>
              <a:t>cooling</a:t>
            </a:r>
            <a:endParaRPr lang="nb-NO" dirty="0"/>
          </a:p>
          <a:p>
            <a:pPr lvl="1"/>
            <a:r>
              <a:rPr lang="nb-NO" dirty="0"/>
              <a:t>Pumps </a:t>
            </a:r>
            <a:r>
              <a:rPr lang="nb-NO" dirty="0" err="1"/>
              <a:t>away</a:t>
            </a:r>
            <a:r>
              <a:rPr lang="nb-NO" dirty="0"/>
              <a:t> </a:t>
            </a:r>
            <a:r>
              <a:rPr lang="nb-NO" dirty="0" err="1"/>
              <a:t>the</a:t>
            </a:r>
            <a:r>
              <a:rPr lang="nb-NO" dirty="0"/>
              <a:t> heat </a:t>
            </a:r>
            <a:r>
              <a:rPr lang="nb-NO" dirty="0" err="1"/>
              <a:t>with</a:t>
            </a:r>
            <a:r>
              <a:rPr lang="nb-NO" dirty="0"/>
              <a:t> </a:t>
            </a:r>
            <a:r>
              <a:rPr lang="nb-NO" dirty="0" err="1"/>
              <a:t>liquid</a:t>
            </a:r>
            <a:endParaRPr lang="nb-NO" dirty="0"/>
          </a:p>
          <a:p>
            <a:pPr lvl="1"/>
            <a:r>
              <a:rPr lang="nb-NO" dirty="0" err="1"/>
              <a:t>Typical</a:t>
            </a:r>
            <a:r>
              <a:rPr lang="nb-NO" dirty="0"/>
              <a:t> water (or </a:t>
            </a:r>
            <a:r>
              <a:rPr lang="nb-NO" dirty="0" err="1"/>
              <a:t>liquid</a:t>
            </a:r>
            <a:r>
              <a:rPr lang="nb-NO" dirty="0"/>
              <a:t> nitrogen)</a:t>
            </a:r>
          </a:p>
        </p:txBody>
      </p:sp>
      <p:pic>
        <p:nvPicPr>
          <p:cNvPr id="2050" name="Picture 2"/>
          <p:cNvPicPr>
            <a:picLocks noChangeAspect="1" noChangeArrowheads="1"/>
          </p:cNvPicPr>
          <p:nvPr>
            <p:custDataLst>
              <p:tags r:id="rId4"/>
            </p:custDataLst>
          </p:nvPr>
        </p:nvPicPr>
        <p:blipFill>
          <a:blip r:embed="rId9">
            <a:extLst>
              <a:ext uri="{28A0092B-C50C-407E-A947-70E740481C1C}">
                <a14:useLocalDpi xmlns:a14="http://schemas.microsoft.com/office/drawing/2010/main" val="0"/>
              </a:ext>
            </a:extLst>
          </a:blip>
          <a:srcRect/>
          <a:stretch>
            <a:fillRect/>
          </a:stretch>
        </p:blipFill>
        <p:spPr bwMode="auto">
          <a:xfrm>
            <a:off x="8817858" y="2033587"/>
            <a:ext cx="2543176" cy="1395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custDataLst>
              <p:tags r:id="rId5"/>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817858" y="4234587"/>
            <a:ext cx="2072457" cy="17851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Slide Number Placeholder 4">
            <a:extLst>
              <a:ext uri="{FF2B5EF4-FFF2-40B4-BE49-F238E27FC236}">
                <a16:creationId xmlns:a16="http://schemas.microsoft.com/office/drawing/2014/main" id="{69462FE4-F52A-4A33-AA05-6EBAD15C0734}"/>
              </a:ext>
            </a:extLst>
          </p:cNvPr>
          <p:cNvSpPr>
            <a:spLocks noGrp="1"/>
          </p:cNvSpPr>
          <p:nvPr>
            <p:ph type="sldNum" sz="quarter" idx="4294967295"/>
            <p:custDataLst>
              <p:tags r:id="rId6"/>
            </p:custDataLst>
          </p:nvPr>
        </p:nvSpPr>
        <p:spPr>
          <a:xfrm>
            <a:off x="0" y="-7859"/>
            <a:ext cx="1262407" cy="457200"/>
          </a:xfrm>
          <a:prstGeom prst="rect">
            <a:avLst/>
          </a:prstGeom>
        </p:spPr>
        <p:txBody>
          <a:bodyPr/>
          <a:lstStyle/>
          <a:p>
            <a:pPr>
              <a:defRPr/>
            </a:pPr>
            <a:fld id="{6AF1C8AE-2CDD-414F-82E2-A8C08F8C4BDB}" type="slidenum">
              <a:rPr lang="en-US" smtClean="0"/>
              <a:pPr>
                <a:defRPr/>
              </a:pPr>
              <a:t>16</a:t>
            </a:fld>
            <a:r>
              <a:rPr lang="en-US" dirty="0"/>
              <a:t>/111</a:t>
            </a:r>
          </a:p>
        </p:txBody>
      </p:sp>
      <p:sp>
        <p:nvSpPr>
          <p:cNvPr id="5" name="Rectangle 4">
            <a:extLst>
              <a:ext uri="{FF2B5EF4-FFF2-40B4-BE49-F238E27FC236}">
                <a16:creationId xmlns:a16="http://schemas.microsoft.com/office/drawing/2014/main" id="{6C1830EB-1413-B342-B12E-9AD919E136BE}"/>
              </a:ext>
            </a:extLst>
          </p:cNvPr>
          <p:cNvSpPr/>
          <p:nvPr/>
        </p:nvSpPr>
        <p:spPr>
          <a:xfrm>
            <a:off x="1262407" y="2364993"/>
            <a:ext cx="5223804" cy="1754326"/>
          </a:xfrm>
          <a:prstGeom prst="rect">
            <a:avLst/>
          </a:prstGeom>
          <a:solidFill>
            <a:schemeClr val="bg2"/>
          </a:solidFill>
        </p:spPr>
        <p:txBody>
          <a:bodyPr wrap="square">
            <a:spAutoFit/>
          </a:bodyPr>
          <a:lstStyle/>
          <a:p>
            <a:r>
              <a:rPr lang="en-US" dirty="0">
                <a:solidFill>
                  <a:srgbClr val="000000"/>
                </a:solidFill>
                <a:latin typeface="bitstream vera sans"/>
              </a:rPr>
              <a:t>Ohm's law can be expressed as </a:t>
            </a:r>
            <a:r>
              <a:rPr lang="en-US" i="1" dirty="0">
                <a:solidFill>
                  <a:srgbClr val="000000"/>
                </a:solidFill>
                <a:latin typeface="bitstream vera sans"/>
              </a:rPr>
              <a:t>I = U / R   where </a:t>
            </a:r>
            <a:endParaRPr lang="en-US" dirty="0">
              <a:solidFill>
                <a:srgbClr val="000000"/>
              </a:solidFill>
              <a:latin typeface="bitstream vera sans"/>
            </a:endParaRPr>
          </a:p>
          <a:p>
            <a:r>
              <a:rPr lang="en-US" i="1" dirty="0">
                <a:solidFill>
                  <a:srgbClr val="000000"/>
                </a:solidFill>
                <a:latin typeface="bitstream vera sans"/>
              </a:rPr>
              <a:t>I = current (ampere, A),</a:t>
            </a:r>
            <a:r>
              <a:rPr lang="en-US" dirty="0">
                <a:solidFill>
                  <a:srgbClr val="000000"/>
                </a:solidFill>
                <a:latin typeface="bitstream vera sans"/>
              </a:rPr>
              <a:t> </a:t>
            </a:r>
            <a:r>
              <a:rPr lang="en-US" i="1" dirty="0">
                <a:solidFill>
                  <a:srgbClr val="000000"/>
                </a:solidFill>
                <a:latin typeface="bitstream vera sans"/>
              </a:rPr>
              <a:t>U = electrical potential (volts, V),R = resistance (ohms, </a:t>
            </a:r>
            <a:r>
              <a:rPr lang="el-GR" i="1" dirty="0">
                <a:solidFill>
                  <a:srgbClr val="000000"/>
                </a:solidFill>
                <a:latin typeface="bitstream vera sans"/>
              </a:rPr>
              <a:t>Ω)</a:t>
            </a:r>
            <a:endParaRPr lang="en-US" i="1" dirty="0">
              <a:solidFill>
                <a:srgbClr val="000000"/>
              </a:solidFill>
              <a:latin typeface="bitstream vera sans"/>
            </a:endParaRPr>
          </a:p>
          <a:p>
            <a:endParaRPr lang="en-US" i="1" dirty="0">
              <a:solidFill>
                <a:srgbClr val="000000"/>
              </a:solidFill>
              <a:latin typeface="bitstream vera sans"/>
            </a:endParaRPr>
          </a:p>
          <a:p>
            <a:r>
              <a:rPr lang="en-US" i="1" dirty="0"/>
              <a:t>Electrical Power = energy</a:t>
            </a:r>
            <a:endParaRPr lang="en-US" i="1" dirty="0">
              <a:solidFill>
                <a:srgbClr val="000000"/>
              </a:solidFill>
              <a:latin typeface="bitstream vera sans"/>
            </a:endParaRPr>
          </a:p>
          <a:p>
            <a:r>
              <a:rPr lang="en-US" i="1" dirty="0">
                <a:solidFill>
                  <a:srgbClr val="000000"/>
                </a:solidFill>
                <a:latin typeface="bitstream vera sans"/>
              </a:rPr>
              <a:t>E=UI=RI</a:t>
            </a:r>
            <a:r>
              <a:rPr lang="en-US" i="1" baseline="30000" dirty="0">
                <a:solidFill>
                  <a:srgbClr val="000000"/>
                </a:solidFill>
                <a:latin typeface="bitstream vera sans"/>
              </a:rPr>
              <a:t>2</a:t>
            </a:r>
            <a:endParaRPr lang="el-GR" baseline="30000" dirty="0">
              <a:solidFill>
                <a:srgbClr val="000000"/>
              </a:solidFill>
              <a:latin typeface="bitstream vera sans"/>
            </a:endParaRPr>
          </a:p>
        </p:txBody>
      </p:sp>
    </p:spTree>
    <p:custDataLst>
      <p:tags r:id="rId1"/>
    </p:custDataLst>
    <p:extLst>
      <p:ext uri="{BB962C8B-B14F-4D97-AF65-F5344CB8AC3E}">
        <p14:creationId xmlns:p14="http://schemas.microsoft.com/office/powerpoint/2010/main" val="333280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1"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1"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1"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anim calcmode="lin" valueType="num">
                                      <p:cBhvr additive="base">
                                        <p:cTn id="2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25" presetID="1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p:tgtEl>
                                          <p:spTgt spid="5"/>
                                        </p:tgtEl>
                                        <p:attrNameLst>
                                          <p:attrName>ppt_y</p:attrName>
                                        </p:attrNameLst>
                                      </p:cBhvr>
                                      <p:tavLst>
                                        <p:tav tm="0">
                                          <p:val>
                                            <p:strVal val="#ppt_y+#ppt_h*1.125000"/>
                                          </p:val>
                                        </p:tav>
                                        <p:tav tm="100000">
                                          <p:val>
                                            <p:strVal val="#ppt_y"/>
                                          </p:val>
                                        </p:tav>
                                      </p:tavLst>
                                    </p:anim>
                                    <p:animEffect transition="in" filter="wipe(up)">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1"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 calcmode="lin" valueType="num">
                                      <p:cBhvr additive="base">
                                        <p:cTn id="3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1"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 calcmode="lin" valueType="num">
                                      <p:cBhvr additive="base">
                                        <p:cTn id="3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1"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anim calcmode="lin" valueType="num">
                                      <p:cBhvr additive="base">
                                        <p:cTn id="43"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1"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 calcmode="lin" valueType="num">
                                      <p:cBhvr additive="base">
                                        <p:cTn id="47"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1" nodeType="with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anim calcmode="lin" valueType="num">
                                      <p:cBhvr additive="base">
                                        <p:cTn id="51"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Troubleshooting</a:t>
            </a:r>
            <a:r>
              <a:rPr lang="nb-NO" dirty="0"/>
              <a:t>: CPU</a:t>
            </a:r>
          </a:p>
        </p:txBody>
      </p:sp>
      <p:sp>
        <p:nvSpPr>
          <p:cNvPr id="3" name="Content Placeholder 2"/>
          <p:cNvSpPr>
            <a:spLocks noGrp="1"/>
          </p:cNvSpPr>
          <p:nvPr>
            <p:ph idx="1"/>
            <p:custDataLst>
              <p:tags r:id="rId3"/>
            </p:custDataLst>
          </p:nvPr>
        </p:nvSpPr>
        <p:spPr/>
        <p:txBody>
          <a:bodyPr/>
          <a:lstStyle/>
          <a:p>
            <a:r>
              <a:rPr lang="nb-NO" dirty="0" err="1"/>
              <a:t>Typical</a:t>
            </a:r>
            <a:r>
              <a:rPr lang="nb-NO" dirty="0"/>
              <a:t> problems </a:t>
            </a:r>
            <a:r>
              <a:rPr lang="nb-NO" dirty="0" err="1"/>
              <a:t>are</a:t>
            </a:r>
            <a:r>
              <a:rPr lang="nb-NO" dirty="0"/>
              <a:t> </a:t>
            </a:r>
            <a:r>
              <a:rPr lang="nb-NO" dirty="0" err="1"/>
              <a:t>cooling</a:t>
            </a:r>
            <a:r>
              <a:rPr lang="nb-NO" dirty="0"/>
              <a:t> or </a:t>
            </a:r>
            <a:r>
              <a:rPr lang="nb-NO" dirty="0" err="1"/>
              <a:t>electricity</a:t>
            </a:r>
            <a:endParaRPr lang="nb-NO" dirty="0"/>
          </a:p>
          <a:p>
            <a:r>
              <a:rPr lang="nb-NO" dirty="0"/>
              <a:t>Symptoms</a:t>
            </a:r>
          </a:p>
          <a:p>
            <a:pPr lvl="1"/>
            <a:r>
              <a:rPr lang="nb-NO" dirty="0"/>
              <a:t>PC </a:t>
            </a:r>
            <a:r>
              <a:rPr lang="nb-NO" dirty="0" err="1"/>
              <a:t>does</a:t>
            </a:r>
            <a:r>
              <a:rPr lang="nb-NO" dirty="0"/>
              <a:t> not </a:t>
            </a:r>
            <a:r>
              <a:rPr lang="nb-NO" dirty="0" err="1"/>
              <a:t>boot</a:t>
            </a:r>
            <a:r>
              <a:rPr lang="nb-NO" dirty="0"/>
              <a:t> or </a:t>
            </a:r>
            <a:r>
              <a:rPr lang="nb-NO" dirty="0" err="1"/>
              <a:t>load</a:t>
            </a:r>
            <a:r>
              <a:rPr lang="nb-NO" dirty="0"/>
              <a:t> OS</a:t>
            </a:r>
          </a:p>
          <a:p>
            <a:pPr lvl="1"/>
            <a:r>
              <a:rPr lang="nb-NO" dirty="0"/>
              <a:t>PC </a:t>
            </a:r>
            <a:r>
              <a:rPr lang="nb-NO" dirty="0" err="1"/>
              <a:t>crashes</a:t>
            </a:r>
            <a:r>
              <a:rPr lang="nb-NO" dirty="0"/>
              <a:t> </a:t>
            </a:r>
            <a:r>
              <a:rPr lang="nb-NO" dirty="0" err="1"/>
              <a:t>with</a:t>
            </a:r>
            <a:r>
              <a:rPr lang="nb-NO" dirty="0"/>
              <a:t> </a:t>
            </a:r>
            <a:r>
              <a:rPr lang="nb-NO" dirty="0" err="1"/>
              <a:t>some</a:t>
            </a:r>
            <a:r>
              <a:rPr lang="nb-NO" dirty="0"/>
              <a:t> </a:t>
            </a:r>
            <a:r>
              <a:rPr lang="nb-NO" dirty="0" err="1"/>
              <a:t>applications</a:t>
            </a:r>
            <a:endParaRPr lang="nb-NO" dirty="0"/>
          </a:p>
          <a:p>
            <a:pPr lvl="1"/>
            <a:r>
              <a:rPr lang="nb-NO" dirty="0"/>
              <a:t>Sudden POST errors for a lot of different equipment</a:t>
            </a:r>
          </a:p>
          <a:p>
            <a:pPr lvl="1"/>
            <a:endParaRPr lang="nb-NO" dirty="0"/>
          </a:p>
          <a:p>
            <a:pPr lvl="1"/>
            <a:endParaRPr lang="nb-NO" dirty="0"/>
          </a:p>
          <a:p>
            <a:pPr lvl="1"/>
            <a:endParaRPr lang="nb-NO" dirty="0"/>
          </a:p>
          <a:p>
            <a:pPr lvl="1"/>
            <a:endParaRPr lang="nb-NO" dirty="0"/>
          </a:p>
          <a:p>
            <a:pPr lvl="1"/>
            <a:endParaRPr lang="nb-NO" dirty="0"/>
          </a:p>
          <a:p>
            <a:pPr lvl="1"/>
            <a:r>
              <a:rPr lang="nb-NO" dirty="0"/>
              <a:t>Heat problems (</a:t>
            </a:r>
            <a:r>
              <a:rPr lang="nb-NO" dirty="0" err="1"/>
              <a:t>typical</a:t>
            </a:r>
            <a:r>
              <a:rPr lang="nb-NO" dirty="0"/>
              <a:t>)</a:t>
            </a:r>
          </a:p>
          <a:p>
            <a:pPr lvl="1"/>
            <a:r>
              <a:rPr lang="nb-NO" dirty="0"/>
              <a:t>PC </a:t>
            </a:r>
            <a:r>
              <a:rPr lang="nb-NO" dirty="0" err="1"/>
              <a:t>boots</a:t>
            </a:r>
            <a:r>
              <a:rPr lang="nb-NO" dirty="0"/>
              <a:t>, </a:t>
            </a:r>
            <a:r>
              <a:rPr lang="nb-NO" dirty="0" err="1"/>
              <a:t>but</a:t>
            </a:r>
            <a:r>
              <a:rPr lang="nb-NO" dirty="0"/>
              <a:t> </a:t>
            </a:r>
            <a:r>
              <a:rPr lang="nb-NO" dirty="0" err="1"/>
              <a:t>stops</a:t>
            </a:r>
            <a:r>
              <a:rPr lang="nb-NO" dirty="0"/>
              <a:t> / </a:t>
            </a:r>
            <a:r>
              <a:rPr lang="nb-NO" dirty="0" err="1"/>
              <a:t>freezes</a:t>
            </a:r>
            <a:r>
              <a:rPr lang="nb-NO" dirty="0"/>
              <a:t> / </a:t>
            </a:r>
            <a:r>
              <a:rPr lang="nb-NO" dirty="0" err="1"/>
              <a:t>reboots</a:t>
            </a:r>
            <a:r>
              <a:rPr lang="nb-NO" dirty="0"/>
              <a:t> </a:t>
            </a:r>
            <a:r>
              <a:rPr lang="nb-NO" dirty="0" err="1"/>
              <a:t>after</a:t>
            </a:r>
            <a:r>
              <a:rPr lang="nb-NO" dirty="0"/>
              <a:t> a </a:t>
            </a:r>
            <a:r>
              <a:rPr lang="nb-NO" dirty="0" err="1"/>
              <a:t>few</a:t>
            </a:r>
            <a:r>
              <a:rPr lang="nb-NO" dirty="0"/>
              <a:t> </a:t>
            </a:r>
            <a:r>
              <a:rPr lang="nb-NO" dirty="0" err="1"/>
              <a:t>minutes</a:t>
            </a:r>
            <a:endParaRPr lang="nb-NO" dirty="0"/>
          </a:p>
          <a:p>
            <a:pPr lvl="1"/>
            <a:r>
              <a:rPr lang="nb-NO" dirty="0"/>
              <a:t>Mt</a:t>
            </a:r>
          </a:p>
          <a:p>
            <a:pPr marL="457197" lvl="1" indent="0">
              <a:buNone/>
            </a:pPr>
            <a:r>
              <a:rPr lang="nb-NO" dirty="0"/>
              <a:t>itigation: better cooling</a:t>
            </a:r>
          </a:p>
        </p:txBody>
      </p:sp>
      <p:sp>
        <p:nvSpPr>
          <p:cNvPr id="5" name="Slide Number Placeholder 4">
            <a:extLst>
              <a:ext uri="{FF2B5EF4-FFF2-40B4-BE49-F238E27FC236}">
                <a16:creationId xmlns:a16="http://schemas.microsoft.com/office/drawing/2014/main" id="{24D049F1-2D66-4C99-AFE5-1CD45A849271}"/>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17</a:t>
            </a:fld>
            <a:r>
              <a:rPr lang="en-US" dirty="0"/>
              <a:t>/111</a:t>
            </a:r>
          </a:p>
        </p:txBody>
      </p:sp>
      <p:sp>
        <p:nvSpPr>
          <p:cNvPr id="4" name="Rectangle 3">
            <a:extLst>
              <a:ext uri="{FF2B5EF4-FFF2-40B4-BE49-F238E27FC236}">
                <a16:creationId xmlns:a16="http://schemas.microsoft.com/office/drawing/2014/main" id="{73DE2ED4-D8E0-C247-9938-2DF0DD612A40}"/>
              </a:ext>
            </a:extLst>
          </p:cNvPr>
          <p:cNvSpPr/>
          <p:nvPr/>
        </p:nvSpPr>
        <p:spPr>
          <a:xfrm>
            <a:off x="1262407" y="3291371"/>
            <a:ext cx="6096000" cy="923330"/>
          </a:xfrm>
          <a:prstGeom prst="rect">
            <a:avLst/>
          </a:prstGeom>
          <a:solidFill>
            <a:schemeClr val="bg2"/>
          </a:solidFill>
        </p:spPr>
        <p:txBody>
          <a:bodyPr>
            <a:spAutoFit/>
          </a:bodyPr>
          <a:lstStyle/>
          <a:p>
            <a:r>
              <a:rPr lang="en-US" b="1" dirty="0">
                <a:solidFill>
                  <a:srgbClr val="202124"/>
                </a:solidFill>
                <a:latin typeface="arial" panose="020B0604020202020204" pitchFamily="34" charset="0"/>
              </a:rPr>
              <a:t>error message displayed on the monitor during the power-on self test if the BIOS encounters some kind of problem while starting the PC</a:t>
            </a:r>
            <a:r>
              <a:rPr lang="en-US" dirty="0">
                <a:solidFill>
                  <a:srgbClr val="202124"/>
                </a:solidFill>
                <a:latin typeface="arial" panose="020B0604020202020204" pitchFamily="34" charset="0"/>
              </a:rPr>
              <a:t>. </a:t>
            </a:r>
            <a:endParaRPr lang="en-NO" dirty="0"/>
          </a:p>
        </p:txBody>
      </p:sp>
    </p:spTree>
    <p:custDataLst>
      <p:tags r:id="rId1"/>
    </p:custDataLst>
    <p:extLst>
      <p:ext uri="{BB962C8B-B14F-4D97-AF65-F5344CB8AC3E}">
        <p14:creationId xmlns:p14="http://schemas.microsoft.com/office/powerpoint/2010/main" val="187300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 calcmode="lin" valueType="num">
                                      <p:cBhvr additive="base">
                                        <p:cTn id="3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 calcmode="lin" valueType="num">
                                      <p:cBhvr additive="base">
                                        <p:cTn id="3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 calcmode="lin" valueType="num">
                                      <p:cBhvr additive="base">
                                        <p:cTn id="4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anim calcmode="lin" valueType="num">
                                      <p:cBhvr additive="base">
                                        <p:cTn id="4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p:txBody>
          <a:bodyPr>
            <a:noAutofit/>
          </a:bodyPr>
          <a:lstStyle/>
          <a:p>
            <a:r>
              <a:rPr lang="nb-NO" sz="9600" dirty="0"/>
              <a:t>RAM</a:t>
            </a:r>
          </a:p>
        </p:txBody>
      </p:sp>
      <p:sp>
        <p:nvSpPr>
          <p:cNvPr id="3" name="Subtitle 2">
            <a:extLst>
              <a:ext uri="{FF2B5EF4-FFF2-40B4-BE49-F238E27FC236}">
                <a16:creationId xmlns:a16="http://schemas.microsoft.com/office/drawing/2014/main" id="{0837452C-FF46-4235-84E2-DD0874954619}"/>
              </a:ext>
            </a:extLst>
          </p:cNvPr>
          <p:cNvSpPr>
            <a:spLocks noGrp="1"/>
          </p:cNvSpPr>
          <p:nvPr>
            <p:ph type="subTitle" idx="1"/>
          </p:nvPr>
        </p:nvSpPr>
        <p:spPr/>
        <p:txBody>
          <a:bodyPr/>
          <a:lstStyle/>
          <a:p>
            <a:endParaRPr lang="nb-NO"/>
          </a:p>
        </p:txBody>
      </p:sp>
    </p:spTree>
    <p:custDataLst>
      <p:tags r:id="rId1"/>
    </p:custDataLst>
    <p:extLst>
      <p:ext uri="{BB962C8B-B14F-4D97-AF65-F5344CB8AC3E}">
        <p14:creationId xmlns:p14="http://schemas.microsoft.com/office/powerpoint/2010/main" val="173056051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custDataLst>
              <p:tags r:id="rId2"/>
            </p:custDataLst>
          </p:nvPr>
        </p:nvSpPr>
        <p:spPr>
          <a:xfrm>
            <a:off x="1262407" y="301624"/>
            <a:ext cx="6565454" cy="1143000"/>
          </a:xfrm>
        </p:spPr>
        <p:txBody>
          <a:bodyPr/>
          <a:lstStyle/>
          <a:p>
            <a:r>
              <a:rPr lang="en-US" dirty="0"/>
              <a:t>Bit, Byte and Word</a:t>
            </a:r>
          </a:p>
        </p:txBody>
      </p:sp>
      <p:sp>
        <p:nvSpPr>
          <p:cNvPr id="173059" name="Rectangle 3"/>
          <p:cNvSpPr>
            <a:spLocks noGrp="1" noChangeArrowheads="1"/>
          </p:cNvSpPr>
          <p:nvPr>
            <p:ph type="body" idx="1"/>
            <p:custDataLst>
              <p:tags r:id="rId3"/>
            </p:custDataLst>
          </p:nvPr>
        </p:nvSpPr>
        <p:spPr>
          <a:xfrm>
            <a:off x="2209800" y="1124745"/>
            <a:ext cx="7772400" cy="4860131"/>
          </a:xfrm>
        </p:spPr>
        <p:txBody>
          <a:bodyPr>
            <a:normAutofit/>
          </a:bodyPr>
          <a:lstStyle/>
          <a:p>
            <a:r>
              <a:rPr lang="en-US" dirty="0"/>
              <a:t>BIT</a:t>
            </a:r>
          </a:p>
          <a:p>
            <a:pPr lvl="1"/>
            <a:r>
              <a:rPr lang="en-US" b="1" dirty="0">
                <a:solidFill>
                  <a:srgbClr val="FF5050"/>
                </a:solidFill>
              </a:rPr>
              <a:t>B</a:t>
            </a:r>
            <a:r>
              <a:rPr lang="en-US" dirty="0"/>
              <a:t>inary </a:t>
            </a:r>
            <a:r>
              <a:rPr lang="en-US" dirty="0" err="1"/>
              <a:t>Dig</a:t>
            </a:r>
            <a:r>
              <a:rPr lang="en-US" b="1" dirty="0" err="1">
                <a:solidFill>
                  <a:srgbClr val="FF5050"/>
                </a:solidFill>
              </a:rPr>
              <a:t>IT</a:t>
            </a:r>
            <a:endParaRPr lang="en-US" b="1" dirty="0">
              <a:solidFill>
                <a:srgbClr val="FF5050"/>
              </a:solidFill>
            </a:endParaRPr>
          </a:p>
          <a:p>
            <a:pPr lvl="1"/>
            <a:r>
              <a:rPr lang="nb-NO" dirty="0"/>
              <a:t>On/</a:t>
            </a:r>
            <a:r>
              <a:rPr lang="nb-NO" dirty="0" err="1"/>
              <a:t>off</a:t>
            </a:r>
            <a:endParaRPr lang="en-US" dirty="0"/>
          </a:p>
          <a:p>
            <a:pPr lvl="1"/>
            <a:r>
              <a:rPr lang="en-US" dirty="0"/>
              <a:t>1 or 0</a:t>
            </a:r>
          </a:p>
          <a:p>
            <a:r>
              <a:rPr lang="en-US" dirty="0"/>
              <a:t>BYTE</a:t>
            </a:r>
          </a:p>
          <a:p>
            <a:pPr lvl="1"/>
            <a:r>
              <a:rPr lang="en-US" dirty="0"/>
              <a:t>8 BIT</a:t>
            </a:r>
          </a:p>
          <a:p>
            <a:pPr lvl="1"/>
            <a:r>
              <a:rPr lang="en-US" dirty="0"/>
              <a:t>Can store e.g. an alphanumeric character</a:t>
            </a:r>
          </a:p>
          <a:p>
            <a:pPr lvl="1"/>
            <a:r>
              <a:rPr lang="en-US" dirty="0"/>
              <a:t>Smallest addressable device in RAM.</a:t>
            </a:r>
          </a:p>
          <a:p>
            <a:r>
              <a:rPr lang="en-US" b="1" dirty="0">
                <a:solidFill>
                  <a:srgbClr val="FF0000"/>
                </a:solidFill>
              </a:rPr>
              <a:t>WORD</a:t>
            </a:r>
          </a:p>
          <a:p>
            <a:pPr lvl="1"/>
            <a:r>
              <a:rPr lang="en-US" dirty="0"/>
              <a:t>In computer architecture, this has several meanings</a:t>
            </a:r>
          </a:p>
          <a:p>
            <a:pPr lvl="1"/>
            <a:r>
              <a:rPr lang="en-US" dirty="0"/>
              <a:t>The size of a </a:t>
            </a:r>
            <a:r>
              <a:rPr lang="en-US" dirty="0">
                <a:solidFill>
                  <a:srgbClr val="FF0000"/>
                </a:solidFill>
              </a:rPr>
              <a:t>register</a:t>
            </a:r>
          </a:p>
          <a:p>
            <a:pPr lvl="1"/>
            <a:r>
              <a:rPr lang="en-US" dirty="0"/>
              <a:t>The number of BIT the CPU can process as a unit</a:t>
            </a:r>
          </a:p>
          <a:p>
            <a:pPr lvl="1"/>
            <a:r>
              <a:rPr lang="en-US" dirty="0"/>
              <a:t>Addressing unit</a:t>
            </a:r>
          </a:p>
        </p:txBody>
      </p:sp>
      <p:pic>
        <p:nvPicPr>
          <p:cNvPr id="173060" name="Picture 4"/>
          <p:cNvPicPr>
            <a:picLocks noChangeAspect="1" noChangeArrowheads="1"/>
          </p:cNvPicPr>
          <p:nvPr>
            <p:custDataLst>
              <p:tags r:id="rId4"/>
            </p:custDataLst>
          </p:nvPr>
        </p:nvPicPr>
        <p:blipFill>
          <a:blip r:embed="rId8" cstate="print"/>
          <a:srcRect/>
          <a:stretch>
            <a:fillRect/>
          </a:stretch>
        </p:blipFill>
        <p:spPr bwMode="auto">
          <a:xfrm>
            <a:off x="6625005" y="44625"/>
            <a:ext cx="3924300" cy="887413"/>
          </a:xfrm>
          <a:prstGeom prst="rect">
            <a:avLst/>
          </a:prstGeom>
          <a:noFill/>
          <a:ln w="9525">
            <a:noFill/>
            <a:miter lim="800000"/>
            <a:headEnd/>
            <a:tailEnd/>
          </a:ln>
          <a:effectLst/>
        </p:spPr>
      </p:pic>
      <p:sp>
        <p:nvSpPr>
          <p:cNvPr id="6" name="Slide Number Placeholder 4">
            <a:extLst>
              <a:ext uri="{FF2B5EF4-FFF2-40B4-BE49-F238E27FC236}">
                <a16:creationId xmlns:a16="http://schemas.microsoft.com/office/drawing/2014/main" id="{AD297CB0-FAFE-41C8-B9AE-D441611F8E8E}"/>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19</a:t>
            </a:fld>
            <a:r>
              <a:rPr lang="en-US" dirty="0"/>
              <a:t>/111</a:t>
            </a:r>
          </a:p>
        </p:txBody>
      </p:sp>
    </p:spTree>
    <p:custDataLst>
      <p:tags r:id="rId1"/>
    </p:custDataLst>
    <p:extLst>
      <p:ext uri="{BB962C8B-B14F-4D97-AF65-F5344CB8AC3E}">
        <p14:creationId xmlns:p14="http://schemas.microsoft.com/office/powerpoint/2010/main" val="170698163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173059">
                                            <p:txEl>
                                              <p:pRg st="0" end="0"/>
                                            </p:txEl>
                                          </p:spTgt>
                                        </p:tgtEl>
                                        <p:attrNameLst>
                                          <p:attrName>style.visibility</p:attrName>
                                        </p:attrNameLst>
                                      </p:cBhvr>
                                      <p:to>
                                        <p:strVal val="visible"/>
                                      </p:to>
                                    </p:set>
                                    <p:anim calcmode="lin" valueType="num">
                                      <p:cBhvr additive="base">
                                        <p:cTn id="7" dur="500" fill="hold"/>
                                        <p:tgtEl>
                                          <p:spTgt spid="1730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305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173059">
                                            <p:txEl>
                                              <p:pRg st="1" end="1"/>
                                            </p:txEl>
                                          </p:spTgt>
                                        </p:tgtEl>
                                        <p:attrNameLst>
                                          <p:attrName>style.visibility</p:attrName>
                                        </p:attrNameLst>
                                      </p:cBhvr>
                                      <p:to>
                                        <p:strVal val="visible"/>
                                      </p:to>
                                    </p:set>
                                    <p:anim calcmode="lin" valueType="num">
                                      <p:cBhvr additive="base">
                                        <p:cTn id="11" dur="500" fill="hold"/>
                                        <p:tgtEl>
                                          <p:spTgt spid="17305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305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1" nodeType="withEffect">
                                  <p:stCondLst>
                                    <p:cond delay="0"/>
                                  </p:stCondLst>
                                  <p:childTnLst>
                                    <p:set>
                                      <p:cBhvr>
                                        <p:cTn id="14" dur="1" fill="hold">
                                          <p:stCondLst>
                                            <p:cond delay="0"/>
                                          </p:stCondLst>
                                        </p:cTn>
                                        <p:tgtEl>
                                          <p:spTgt spid="173059">
                                            <p:txEl>
                                              <p:pRg st="2" end="2"/>
                                            </p:txEl>
                                          </p:spTgt>
                                        </p:tgtEl>
                                        <p:attrNameLst>
                                          <p:attrName>style.visibility</p:attrName>
                                        </p:attrNameLst>
                                      </p:cBhvr>
                                      <p:to>
                                        <p:strVal val="visible"/>
                                      </p:to>
                                    </p:set>
                                    <p:anim calcmode="lin" valueType="num">
                                      <p:cBhvr additive="base">
                                        <p:cTn id="15" dur="500" fill="hold"/>
                                        <p:tgtEl>
                                          <p:spTgt spid="17305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305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1" nodeType="withEffect">
                                  <p:stCondLst>
                                    <p:cond delay="0"/>
                                  </p:stCondLst>
                                  <p:childTnLst>
                                    <p:set>
                                      <p:cBhvr>
                                        <p:cTn id="18" dur="1" fill="hold">
                                          <p:stCondLst>
                                            <p:cond delay="0"/>
                                          </p:stCondLst>
                                        </p:cTn>
                                        <p:tgtEl>
                                          <p:spTgt spid="173059">
                                            <p:txEl>
                                              <p:pRg st="3" end="3"/>
                                            </p:txEl>
                                          </p:spTgt>
                                        </p:tgtEl>
                                        <p:attrNameLst>
                                          <p:attrName>style.visibility</p:attrName>
                                        </p:attrNameLst>
                                      </p:cBhvr>
                                      <p:to>
                                        <p:strVal val="visible"/>
                                      </p:to>
                                    </p:set>
                                    <p:anim calcmode="lin" valueType="num">
                                      <p:cBhvr additive="base">
                                        <p:cTn id="19" dur="500" fill="hold"/>
                                        <p:tgtEl>
                                          <p:spTgt spid="17305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305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1" nodeType="clickEffect">
                                  <p:stCondLst>
                                    <p:cond delay="0"/>
                                  </p:stCondLst>
                                  <p:childTnLst>
                                    <p:set>
                                      <p:cBhvr>
                                        <p:cTn id="24" dur="1" fill="hold">
                                          <p:stCondLst>
                                            <p:cond delay="0"/>
                                          </p:stCondLst>
                                        </p:cTn>
                                        <p:tgtEl>
                                          <p:spTgt spid="173059">
                                            <p:txEl>
                                              <p:pRg st="4" end="4"/>
                                            </p:txEl>
                                          </p:spTgt>
                                        </p:tgtEl>
                                        <p:attrNameLst>
                                          <p:attrName>style.visibility</p:attrName>
                                        </p:attrNameLst>
                                      </p:cBhvr>
                                      <p:to>
                                        <p:strVal val="visible"/>
                                      </p:to>
                                    </p:set>
                                    <p:anim calcmode="lin" valueType="num">
                                      <p:cBhvr additive="base">
                                        <p:cTn id="25" dur="500" fill="hold"/>
                                        <p:tgtEl>
                                          <p:spTgt spid="17305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3059">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1" nodeType="withEffect">
                                  <p:stCondLst>
                                    <p:cond delay="0"/>
                                  </p:stCondLst>
                                  <p:childTnLst>
                                    <p:set>
                                      <p:cBhvr>
                                        <p:cTn id="28" dur="1" fill="hold">
                                          <p:stCondLst>
                                            <p:cond delay="0"/>
                                          </p:stCondLst>
                                        </p:cTn>
                                        <p:tgtEl>
                                          <p:spTgt spid="173059">
                                            <p:txEl>
                                              <p:pRg st="5" end="5"/>
                                            </p:txEl>
                                          </p:spTgt>
                                        </p:tgtEl>
                                        <p:attrNameLst>
                                          <p:attrName>style.visibility</p:attrName>
                                        </p:attrNameLst>
                                      </p:cBhvr>
                                      <p:to>
                                        <p:strVal val="visible"/>
                                      </p:to>
                                    </p:set>
                                    <p:anim calcmode="lin" valueType="num">
                                      <p:cBhvr additive="base">
                                        <p:cTn id="29" dur="500" fill="hold"/>
                                        <p:tgtEl>
                                          <p:spTgt spid="17305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73059">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1" nodeType="withEffect">
                                  <p:stCondLst>
                                    <p:cond delay="0"/>
                                  </p:stCondLst>
                                  <p:childTnLst>
                                    <p:set>
                                      <p:cBhvr>
                                        <p:cTn id="32" dur="1" fill="hold">
                                          <p:stCondLst>
                                            <p:cond delay="0"/>
                                          </p:stCondLst>
                                        </p:cTn>
                                        <p:tgtEl>
                                          <p:spTgt spid="173059">
                                            <p:txEl>
                                              <p:pRg st="6" end="6"/>
                                            </p:txEl>
                                          </p:spTgt>
                                        </p:tgtEl>
                                        <p:attrNameLst>
                                          <p:attrName>style.visibility</p:attrName>
                                        </p:attrNameLst>
                                      </p:cBhvr>
                                      <p:to>
                                        <p:strVal val="visible"/>
                                      </p:to>
                                    </p:set>
                                    <p:anim calcmode="lin" valueType="num">
                                      <p:cBhvr additive="base">
                                        <p:cTn id="33" dur="500" fill="hold"/>
                                        <p:tgtEl>
                                          <p:spTgt spid="17305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73059">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1" nodeType="withEffect">
                                  <p:stCondLst>
                                    <p:cond delay="0"/>
                                  </p:stCondLst>
                                  <p:childTnLst>
                                    <p:set>
                                      <p:cBhvr>
                                        <p:cTn id="36" dur="1" fill="hold">
                                          <p:stCondLst>
                                            <p:cond delay="0"/>
                                          </p:stCondLst>
                                        </p:cTn>
                                        <p:tgtEl>
                                          <p:spTgt spid="173059">
                                            <p:txEl>
                                              <p:pRg st="7" end="7"/>
                                            </p:txEl>
                                          </p:spTgt>
                                        </p:tgtEl>
                                        <p:attrNameLst>
                                          <p:attrName>style.visibility</p:attrName>
                                        </p:attrNameLst>
                                      </p:cBhvr>
                                      <p:to>
                                        <p:strVal val="visible"/>
                                      </p:to>
                                    </p:set>
                                    <p:anim calcmode="lin" valueType="num">
                                      <p:cBhvr additive="base">
                                        <p:cTn id="37" dur="500" fill="hold"/>
                                        <p:tgtEl>
                                          <p:spTgt spid="17305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305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1" nodeType="clickEffect">
                                  <p:stCondLst>
                                    <p:cond delay="0"/>
                                  </p:stCondLst>
                                  <p:childTnLst>
                                    <p:set>
                                      <p:cBhvr>
                                        <p:cTn id="42" dur="1" fill="hold">
                                          <p:stCondLst>
                                            <p:cond delay="0"/>
                                          </p:stCondLst>
                                        </p:cTn>
                                        <p:tgtEl>
                                          <p:spTgt spid="173059">
                                            <p:txEl>
                                              <p:pRg st="8" end="8"/>
                                            </p:txEl>
                                          </p:spTgt>
                                        </p:tgtEl>
                                        <p:attrNameLst>
                                          <p:attrName>style.visibility</p:attrName>
                                        </p:attrNameLst>
                                      </p:cBhvr>
                                      <p:to>
                                        <p:strVal val="visible"/>
                                      </p:to>
                                    </p:set>
                                    <p:anim calcmode="lin" valueType="num">
                                      <p:cBhvr additive="base">
                                        <p:cTn id="43" dur="500" fill="hold"/>
                                        <p:tgtEl>
                                          <p:spTgt spid="173059">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3059">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1" nodeType="withEffect">
                                  <p:stCondLst>
                                    <p:cond delay="0"/>
                                  </p:stCondLst>
                                  <p:childTnLst>
                                    <p:set>
                                      <p:cBhvr>
                                        <p:cTn id="46" dur="1" fill="hold">
                                          <p:stCondLst>
                                            <p:cond delay="0"/>
                                          </p:stCondLst>
                                        </p:cTn>
                                        <p:tgtEl>
                                          <p:spTgt spid="173059">
                                            <p:txEl>
                                              <p:pRg st="9" end="9"/>
                                            </p:txEl>
                                          </p:spTgt>
                                        </p:tgtEl>
                                        <p:attrNameLst>
                                          <p:attrName>style.visibility</p:attrName>
                                        </p:attrNameLst>
                                      </p:cBhvr>
                                      <p:to>
                                        <p:strVal val="visible"/>
                                      </p:to>
                                    </p:set>
                                    <p:anim calcmode="lin" valueType="num">
                                      <p:cBhvr additive="base">
                                        <p:cTn id="47" dur="500" fill="hold"/>
                                        <p:tgtEl>
                                          <p:spTgt spid="173059">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73059">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1" nodeType="withEffect">
                                  <p:stCondLst>
                                    <p:cond delay="0"/>
                                  </p:stCondLst>
                                  <p:childTnLst>
                                    <p:set>
                                      <p:cBhvr>
                                        <p:cTn id="50" dur="1" fill="hold">
                                          <p:stCondLst>
                                            <p:cond delay="0"/>
                                          </p:stCondLst>
                                        </p:cTn>
                                        <p:tgtEl>
                                          <p:spTgt spid="173059">
                                            <p:txEl>
                                              <p:pRg st="10" end="10"/>
                                            </p:txEl>
                                          </p:spTgt>
                                        </p:tgtEl>
                                        <p:attrNameLst>
                                          <p:attrName>style.visibility</p:attrName>
                                        </p:attrNameLst>
                                      </p:cBhvr>
                                      <p:to>
                                        <p:strVal val="visible"/>
                                      </p:to>
                                    </p:set>
                                    <p:anim calcmode="lin" valueType="num">
                                      <p:cBhvr additive="base">
                                        <p:cTn id="51" dur="500" fill="hold"/>
                                        <p:tgtEl>
                                          <p:spTgt spid="173059">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73059">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1" nodeType="withEffect">
                                  <p:stCondLst>
                                    <p:cond delay="0"/>
                                  </p:stCondLst>
                                  <p:childTnLst>
                                    <p:set>
                                      <p:cBhvr>
                                        <p:cTn id="54" dur="1" fill="hold">
                                          <p:stCondLst>
                                            <p:cond delay="0"/>
                                          </p:stCondLst>
                                        </p:cTn>
                                        <p:tgtEl>
                                          <p:spTgt spid="173059">
                                            <p:txEl>
                                              <p:pRg st="11" end="11"/>
                                            </p:txEl>
                                          </p:spTgt>
                                        </p:tgtEl>
                                        <p:attrNameLst>
                                          <p:attrName>style.visibility</p:attrName>
                                        </p:attrNameLst>
                                      </p:cBhvr>
                                      <p:to>
                                        <p:strVal val="visible"/>
                                      </p:to>
                                    </p:set>
                                    <p:anim calcmode="lin" valueType="num">
                                      <p:cBhvr additive="base">
                                        <p:cTn id="55" dur="500" fill="hold"/>
                                        <p:tgtEl>
                                          <p:spTgt spid="173059">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73059">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1" nodeType="withEffect">
                                  <p:stCondLst>
                                    <p:cond delay="0"/>
                                  </p:stCondLst>
                                  <p:childTnLst>
                                    <p:set>
                                      <p:cBhvr>
                                        <p:cTn id="58" dur="1" fill="hold">
                                          <p:stCondLst>
                                            <p:cond delay="0"/>
                                          </p:stCondLst>
                                        </p:cTn>
                                        <p:tgtEl>
                                          <p:spTgt spid="173059">
                                            <p:txEl>
                                              <p:pRg st="12" end="12"/>
                                            </p:txEl>
                                          </p:spTgt>
                                        </p:tgtEl>
                                        <p:attrNameLst>
                                          <p:attrName>style.visibility</p:attrName>
                                        </p:attrNameLst>
                                      </p:cBhvr>
                                      <p:to>
                                        <p:strVal val="visible"/>
                                      </p:to>
                                    </p:set>
                                    <p:anim calcmode="lin" valueType="num">
                                      <p:cBhvr additive="base">
                                        <p:cTn id="59" dur="500" fill="hold"/>
                                        <p:tgtEl>
                                          <p:spTgt spid="173059">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73059">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1"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12B2-547A-B148-A4FB-F99668745349}"/>
              </a:ext>
            </a:extLst>
          </p:cNvPr>
          <p:cNvSpPr>
            <a:spLocks noGrp="1"/>
          </p:cNvSpPr>
          <p:nvPr>
            <p:ph type="ctrTitle"/>
          </p:nvPr>
        </p:nvSpPr>
        <p:spPr/>
        <p:txBody>
          <a:bodyPr>
            <a:normAutofit/>
          </a:bodyPr>
          <a:lstStyle/>
          <a:p>
            <a:r>
              <a:rPr lang="nb-NO" sz="3600" dirty="0">
                <a:latin typeface="+mn-lt"/>
                <a:ea typeface="+mn-ea"/>
                <a:cs typeface="+mn-cs"/>
              </a:rPr>
              <a:t>Digital technology</a:t>
            </a:r>
            <a:endParaRPr lang="en-NO" sz="3600" dirty="0">
              <a:latin typeface="+mn-lt"/>
              <a:ea typeface="+mn-ea"/>
              <a:cs typeface="+mn-cs"/>
            </a:endParaRPr>
          </a:p>
        </p:txBody>
      </p:sp>
      <p:sp>
        <p:nvSpPr>
          <p:cNvPr id="3" name="Subtitle 2">
            <a:extLst>
              <a:ext uri="{FF2B5EF4-FFF2-40B4-BE49-F238E27FC236}">
                <a16:creationId xmlns:a16="http://schemas.microsoft.com/office/drawing/2014/main" id="{40CAF5DA-8AFE-524E-A12F-A9BD5AEFDCD0}"/>
              </a:ext>
            </a:extLst>
          </p:cNvPr>
          <p:cNvSpPr>
            <a:spLocks noGrp="1"/>
          </p:cNvSpPr>
          <p:nvPr>
            <p:ph type="subTitle" idx="1"/>
          </p:nvPr>
        </p:nvSpPr>
        <p:spPr>
          <a:xfrm>
            <a:off x="395748" y="3132944"/>
            <a:ext cx="10214994" cy="2186308"/>
          </a:xfrm>
        </p:spPr>
        <p:txBody>
          <a:bodyPr>
            <a:normAutofit/>
          </a:bodyPr>
          <a:lstStyle/>
          <a:p>
            <a:pPr fontAlgn="t"/>
            <a:r>
              <a:rPr lang="en-US" dirty="0">
                <a:hlinkClick r:id="rId2"/>
              </a:rPr>
              <a:t>TK1104-1 22H</a:t>
            </a:r>
            <a:endParaRPr lang="en-US" dirty="0"/>
          </a:p>
          <a:p>
            <a:pPr fontAlgn="t"/>
            <a:endParaRPr lang="en-US" dirty="0"/>
          </a:p>
          <a:p>
            <a:pPr fontAlgn="t"/>
            <a:r>
              <a:rPr lang="en-US" dirty="0"/>
              <a:t>Lecturer: Toktam Ramezanifarkhani</a:t>
            </a:r>
          </a:p>
          <a:p>
            <a:pPr algn="ctr" fontAlgn="t"/>
            <a:r>
              <a:rPr lang="en-US" sz="1600" dirty="0"/>
              <a:t>Toktam.Ramezanifarkhani@kristiania.no</a:t>
            </a:r>
          </a:p>
          <a:p>
            <a:pPr algn="ctr" fontAlgn="t"/>
            <a:r>
              <a:rPr lang="en-US" sz="1600" dirty="0"/>
              <a:t>Toktamr@ifi.uio.no</a:t>
            </a:r>
          </a:p>
          <a:p>
            <a:pPr fontAlgn="t"/>
            <a:endParaRPr lang="en-US" dirty="0"/>
          </a:p>
          <a:p>
            <a:endParaRPr lang="nb-NO" b="1" dirty="0">
              <a:latin typeface="Comic Sans MS" pitchFamily="66" charset="0"/>
            </a:endParaRPr>
          </a:p>
          <a:p>
            <a:endParaRPr lang="en-NO" dirty="0"/>
          </a:p>
        </p:txBody>
      </p:sp>
    </p:spTree>
    <p:extLst>
      <p:ext uri="{BB962C8B-B14F-4D97-AF65-F5344CB8AC3E}">
        <p14:creationId xmlns:p14="http://schemas.microsoft.com/office/powerpoint/2010/main" val="1603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Types </a:t>
            </a:r>
            <a:r>
              <a:rPr lang="nb-NO" dirty="0" err="1"/>
              <a:t>of</a:t>
            </a:r>
            <a:r>
              <a:rPr lang="nb-NO" dirty="0"/>
              <a:t> Memory Problems</a:t>
            </a:r>
          </a:p>
        </p:txBody>
      </p:sp>
      <p:sp>
        <p:nvSpPr>
          <p:cNvPr id="3" name="Content Placeholder 2"/>
          <p:cNvSpPr>
            <a:spLocks noGrp="1"/>
          </p:cNvSpPr>
          <p:nvPr>
            <p:ph idx="1"/>
            <p:custDataLst>
              <p:tags r:id="rId3"/>
            </p:custDataLst>
          </p:nvPr>
        </p:nvSpPr>
        <p:spPr/>
        <p:txBody>
          <a:bodyPr/>
          <a:lstStyle/>
          <a:p>
            <a:r>
              <a:rPr lang="nb-NO" dirty="0" err="1"/>
              <a:t>Configuration</a:t>
            </a:r>
            <a:endParaRPr lang="nb-NO" dirty="0"/>
          </a:p>
          <a:p>
            <a:pPr lvl="1"/>
            <a:r>
              <a:rPr lang="nb-NO" dirty="0"/>
              <a:t>More </a:t>
            </a:r>
            <a:r>
              <a:rPr lang="nb-NO" dirty="0" err="1"/>
              <a:t>memory</a:t>
            </a:r>
            <a:r>
              <a:rPr lang="nb-NO" dirty="0"/>
              <a:t> </a:t>
            </a:r>
            <a:r>
              <a:rPr lang="nb-NO" dirty="0" err="1"/>
              <a:t>than</a:t>
            </a:r>
            <a:r>
              <a:rPr lang="nb-NO" dirty="0"/>
              <a:t> PC or OS support</a:t>
            </a:r>
          </a:p>
          <a:p>
            <a:pPr lvl="1"/>
            <a:r>
              <a:rPr lang="nb-NO" dirty="0"/>
              <a:t>BIOS CMOS </a:t>
            </a:r>
            <a:r>
              <a:rPr lang="nb-NO" dirty="0" err="1"/>
              <a:t>error</a:t>
            </a:r>
            <a:endParaRPr lang="nb-NO" dirty="0"/>
          </a:p>
          <a:p>
            <a:r>
              <a:rPr lang="nb-NO" dirty="0"/>
              <a:t>Hardware</a:t>
            </a:r>
          </a:p>
          <a:p>
            <a:pPr lvl="1"/>
            <a:r>
              <a:rPr lang="nb-NO" dirty="0" err="1"/>
              <a:t>Defective</a:t>
            </a:r>
            <a:r>
              <a:rPr lang="nb-NO" dirty="0"/>
              <a:t> </a:t>
            </a:r>
            <a:r>
              <a:rPr lang="nb-NO" dirty="0" err="1"/>
              <a:t>pieces</a:t>
            </a:r>
            <a:r>
              <a:rPr lang="nb-NO" dirty="0"/>
              <a:t> or </a:t>
            </a:r>
            <a:r>
              <a:rPr lang="nb-NO" dirty="0" err="1"/>
              <a:t>modules</a:t>
            </a:r>
            <a:endParaRPr lang="nb-NO" dirty="0"/>
          </a:p>
          <a:p>
            <a:pPr lvl="1"/>
            <a:r>
              <a:rPr lang="nb-NO" dirty="0" err="1"/>
              <a:t>Incompatible</a:t>
            </a:r>
            <a:r>
              <a:rPr lang="nb-NO" dirty="0"/>
              <a:t> </a:t>
            </a:r>
            <a:r>
              <a:rPr lang="nb-NO" dirty="0" err="1"/>
              <a:t>modules</a:t>
            </a:r>
            <a:r>
              <a:rPr lang="nb-NO" dirty="0"/>
              <a:t>.</a:t>
            </a:r>
          </a:p>
          <a:p>
            <a:r>
              <a:rPr lang="nb-NO" dirty="0"/>
              <a:t>Installation</a:t>
            </a:r>
          </a:p>
          <a:p>
            <a:pPr lvl="1"/>
            <a:r>
              <a:rPr lang="nb-NO" dirty="0"/>
              <a:t>the module is not inserted correctly into the slot</a:t>
            </a:r>
          </a:p>
          <a:p>
            <a:pPr lvl="1"/>
            <a:r>
              <a:rPr lang="nb-NO" dirty="0"/>
              <a:t>Tracks ("socket" defective, or should be cleaned)</a:t>
            </a:r>
          </a:p>
        </p:txBody>
      </p:sp>
      <p:sp>
        <p:nvSpPr>
          <p:cNvPr id="5" name="Slide Number Placeholder 4">
            <a:extLst>
              <a:ext uri="{FF2B5EF4-FFF2-40B4-BE49-F238E27FC236}">
                <a16:creationId xmlns:a16="http://schemas.microsoft.com/office/drawing/2014/main" id="{19018C68-4996-43EC-8527-437C91C3875B}"/>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20</a:t>
            </a:fld>
            <a:r>
              <a:rPr lang="en-US" dirty="0"/>
              <a:t>/111</a:t>
            </a:r>
          </a:p>
        </p:txBody>
      </p:sp>
    </p:spTree>
    <p:custDataLst>
      <p:tags r:id="rId1"/>
    </p:custDataLst>
    <p:extLst>
      <p:ext uri="{BB962C8B-B14F-4D97-AF65-F5344CB8AC3E}">
        <p14:creationId xmlns:p14="http://schemas.microsoft.com/office/powerpoint/2010/main" val="248887962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1"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1"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1"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1"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1"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1"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1"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Memory </a:t>
            </a:r>
            <a:r>
              <a:rPr lang="nb-NO" dirty="0" err="1"/>
              <a:t>troubleshooting</a:t>
            </a:r>
            <a:endParaRPr lang="nb-NO" dirty="0"/>
          </a:p>
        </p:txBody>
      </p:sp>
      <p:sp>
        <p:nvSpPr>
          <p:cNvPr id="3" name="Content Placeholder 2"/>
          <p:cNvSpPr>
            <a:spLocks noGrp="1"/>
          </p:cNvSpPr>
          <p:nvPr>
            <p:ph idx="1"/>
            <p:custDataLst>
              <p:tags r:id="rId3"/>
            </p:custDataLst>
          </p:nvPr>
        </p:nvSpPr>
        <p:spPr/>
        <p:txBody>
          <a:bodyPr>
            <a:normAutofit/>
          </a:bodyPr>
          <a:lstStyle/>
          <a:p>
            <a:r>
              <a:rPr lang="nb-NO" dirty="0" err="1"/>
              <a:t>Other</a:t>
            </a:r>
            <a:r>
              <a:rPr lang="nb-NO" dirty="0"/>
              <a:t> </a:t>
            </a:r>
            <a:r>
              <a:rPr lang="nb-NO" dirty="0" err="1"/>
              <a:t>components</a:t>
            </a:r>
            <a:r>
              <a:rPr lang="nb-NO" dirty="0"/>
              <a:t> </a:t>
            </a:r>
            <a:r>
              <a:rPr lang="nb-NO" dirty="0" err="1"/>
              <a:t>can</a:t>
            </a:r>
            <a:r>
              <a:rPr lang="nb-NO" dirty="0"/>
              <a:t> </a:t>
            </a:r>
            <a:r>
              <a:rPr lang="nb-NO" dirty="0" err="1"/>
              <a:t>cause</a:t>
            </a:r>
            <a:r>
              <a:rPr lang="nb-NO" dirty="0"/>
              <a:t> problems </a:t>
            </a:r>
            <a:r>
              <a:rPr lang="nb-NO" dirty="0" err="1"/>
              <a:t>that</a:t>
            </a:r>
            <a:r>
              <a:rPr lang="nb-NO" dirty="0"/>
              <a:t> </a:t>
            </a:r>
            <a:r>
              <a:rPr lang="nb-NO" dirty="0" err="1"/>
              <a:t>look</a:t>
            </a:r>
            <a:r>
              <a:rPr lang="nb-NO" dirty="0"/>
              <a:t> like </a:t>
            </a:r>
            <a:r>
              <a:rPr lang="nb-NO" dirty="0" err="1"/>
              <a:t>memory</a:t>
            </a:r>
            <a:r>
              <a:rPr lang="nb-NO" dirty="0"/>
              <a:t> problems!</a:t>
            </a:r>
          </a:p>
          <a:p>
            <a:r>
              <a:rPr lang="nb-NO" dirty="0"/>
              <a:t>Memory problems </a:t>
            </a:r>
            <a:r>
              <a:rPr lang="nb-NO" dirty="0" err="1"/>
              <a:t>typically</a:t>
            </a:r>
            <a:r>
              <a:rPr lang="nb-NO" dirty="0"/>
              <a:t> show up:</a:t>
            </a:r>
          </a:p>
          <a:p>
            <a:pPr lvl="1"/>
            <a:r>
              <a:rPr lang="nb-NO" dirty="0"/>
              <a:t>First </a:t>
            </a:r>
            <a:r>
              <a:rPr lang="nb-NO" dirty="0" err="1"/>
              <a:t>booting</a:t>
            </a:r>
            <a:endParaRPr lang="nb-NO" dirty="0"/>
          </a:p>
          <a:p>
            <a:pPr lvl="1"/>
            <a:r>
              <a:rPr lang="nb-NO" dirty="0" err="1"/>
              <a:t>Immediately</a:t>
            </a:r>
            <a:r>
              <a:rPr lang="nb-NO" dirty="0"/>
              <a:t> </a:t>
            </a:r>
            <a:r>
              <a:rPr lang="nb-NO" dirty="0" err="1"/>
              <a:t>after</a:t>
            </a:r>
            <a:r>
              <a:rPr lang="nb-NO" dirty="0"/>
              <a:t> </a:t>
            </a:r>
            <a:r>
              <a:rPr lang="nb-NO" dirty="0" err="1"/>
              <a:t>installing</a:t>
            </a:r>
            <a:endParaRPr lang="nb-NO" dirty="0"/>
          </a:p>
          <a:p>
            <a:pPr lvl="1"/>
            <a:r>
              <a:rPr lang="nb-NO" dirty="0" err="1"/>
              <a:t>new</a:t>
            </a:r>
            <a:r>
              <a:rPr lang="nb-NO" dirty="0"/>
              <a:t> RAM </a:t>
            </a:r>
            <a:r>
              <a:rPr lang="nb-NO" dirty="0" err="1"/>
              <a:t>module</a:t>
            </a:r>
            <a:endParaRPr lang="nb-NO" dirty="0"/>
          </a:p>
          <a:p>
            <a:pPr lvl="1"/>
            <a:r>
              <a:rPr lang="nb-NO" dirty="0" err="1"/>
              <a:t>new</a:t>
            </a:r>
            <a:r>
              <a:rPr lang="nb-NO" dirty="0"/>
              <a:t> </a:t>
            </a:r>
            <a:r>
              <a:rPr lang="nb-NO" dirty="0" err="1"/>
              <a:t>software</a:t>
            </a:r>
            <a:r>
              <a:rPr lang="nb-NO" dirty="0"/>
              <a:t> or </a:t>
            </a:r>
            <a:r>
              <a:rPr lang="nb-NO" dirty="0" err="1"/>
              <a:t>new</a:t>
            </a:r>
            <a:r>
              <a:rPr lang="nb-NO" dirty="0"/>
              <a:t> OS</a:t>
            </a:r>
          </a:p>
          <a:p>
            <a:pPr lvl="1"/>
            <a:r>
              <a:rPr lang="nb-NO" dirty="0" err="1"/>
              <a:t>After</a:t>
            </a:r>
            <a:r>
              <a:rPr lang="nb-NO" dirty="0"/>
              <a:t> </a:t>
            </a:r>
            <a:r>
              <a:rPr lang="nb-NO" dirty="0" err="1"/>
              <a:t>new</a:t>
            </a:r>
            <a:r>
              <a:rPr lang="nb-NO" dirty="0"/>
              <a:t> hardware has </a:t>
            </a:r>
            <a:r>
              <a:rPr lang="nb-NO" dirty="0" err="1"/>
              <a:t>been</a:t>
            </a:r>
            <a:r>
              <a:rPr lang="nb-NO" dirty="0"/>
              <a:t> </a:t>
            </a:r>
            <a:r>
              <a:rPr lang="nb-NO" dirty="0" err="1"/>
              <a:t>added</a:t>
            </a:r>
            <a:r>
              <a:rPr lang="nb-NO" dirty="0"/>
              <a:t>, or </a:t>
            </a:r>
            <a:r>
              <a:rPr lang="nb-NO" dirty="0" err="1"/>
              <a:t>old</a:t>
            </a:r>
            <a:r>
              <a:rPr lang="nb-NO" dirty="0"/>
              <a:t> </a:t>
            </a:r>
            <a:r>
              <a:rPr lang="nb-NO" dirty="0" err="1"/>
              <a:t>removed</a:t>
            </a:r>
            <a:endParaRPr lang="nb-NO" dirty="0"/>
          </a:p>
          <a:p>
            <a:pPr lvl="1"/>
            <a:r>
              <a:rPr lang="nb-NO" dirty="0"/>
              <a:t>Completely without  any obvious cause</a:t>
            </a:r>
          </a:p>
          <a:p>
            <a:pPr lvl="1"/>
            <a:r>
              <a:rPr lang="nb-NO" dirty="0" err="1"/>
              <a:t>Corrosion</a:t>
            </a:r>
            <a:r>
              <a:rPr lang="nb-NO" dirty="0"/>
              <a:t> ("rust")</a:t>
            </a:r>
          </a:p>
          <a:p>
            <a:pPr lvl="1"/>
            <a:r>
              <a:rPr lang="nb-NO" dirty="0"/>
              <a:t>Heat </a:t>
            </a:r>
            <a:r>
              <a:rPr lang="nb-NO" dirty="0" err="1"/>
              <a:t>damage</a:t>
            </a:r>
            <a:endParaRPr lang="nb-NO" dirty="0"/>
          </a:p>
        </p:txBody>
      </p:sp>
      <p:sp>
        <p:nvSpPr>
          <p:cNvPr id="5" name="Slide Number Placeholder 4">
            <a:extLst>
              <a:ext uri="{FF2B5EF4-FFF2-40B4-BE49-F238E27FC236}">
                <a16:creationId xmlns:a16="http://schemas.microsoft.com/office/drawing/2014/main" id="{235B4F1B-4B65-4421-BA44-C643C8A5ED6A}"/>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21</a:t>
            </a:fld>
            <a:r>
              <a:rPr lang="en-US" dirty="0"/>
              <a:t>/111</a:t>
            </a:r>
          </a:p>
        </p:txBody>
      </p:sp>
    </p:spTree>
    <p:custDataLst>
      <p:tags r:id="rId1"/>
    </p:custDataLst>
    <p:extLst>
      <p:ext uri="{BB962C8B-B14F-4D97-AF65-F5344CB8AC3E}">
        <p14:creationId xmlns:p14="http://schemas.microsoft.com/office/powerpoint/2010/main" val="294813580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Common</a:t>
            </a:r>
            <a:r>
              <a:rPr lang="nb-NO" dirty="0"/>
              <a:t> RAM </a:t>
            </a:r>
            <a:r>
              <a:rPr lang="nb-NO" dirty="0" err="1"/>
              <a:t>issues</a:t>
            </a:r>
            <a:endParaRPr lang="nb-NO" dirty="0"/>
          </a:p>
        </p:txBody>
      </p:sp>
      <p:sp>
        <p:nvSpPr>
          <p:cNvPr id="3" name="Content Placeholder 2"/>
          <p:cNvSpPr>
            <a:spLocks noGrp="1"/>
          </p:cNvSpPr>
          <p:nvPr>
            <p:ph idx="1"/>
            <p:custDataLst>
              <p:tags r:id="rId3"/>
            </p:custDataLst>
          </p:nvPr>
        </p:nvSpPr>
        <p:spPr/>
        <p:txBody>
          <a:bodyPr>
            <a:normAutofit/>
          </a:bodyPr>
          <a:lstStyle/>
          <a:p>
            <a:r>
              <a:rPr lang="nb-NO" dirty="0"/>
              <a:t>PC </a:t>
            </a:r>
            <a:r>
              <a:rPr lang="nb-NO" dirty="0" err="1"/>
              <a:t>does</a:t>
            </a:r>
            <a:r>
              <a:rPr lang="nb-NO" dirty="0"/>
              <a:t> not </a:t>
            </a:r>
            <a:r>
              <a:rPr lang="nb-NO" dirty="0" err="1"/>
              <a:t>boot</a:t>
            </a:r>
            <a:r>
              <a:rPr lang="nb-NO" dirty="0"/>
              <a:t>, POST </a:t>
            </a:r>
            <a:r>
              <a:rPr lang="nb-NO" dirty="0" err="1"/>
              <a:t>beep</a:t>
            </a:r>
            <a:r>
              <a:rPr lang="nb-NO" dirty="0"/>
              <a:t> </a:t>
            </a:r>
            <a:r>
              <a:rPr lang="nb-NO" dirty="0" err="1"/>
              <a:t>code</a:t>
            </a:r>
            <a:endParaRPr lang="nb-NO" dirty="0"/>
          </a:p>
          <a:p>
            <a:pPr lvl="1"/>
            <a:r>
              <a:rPr lang="nb-NO" sz="1600" dirty="0"/>
              <a:t>Memory </a:t>
            </a:r>
            <a:r>
              <a:rPr lang="nb-NO" sz="1600" dirty="0" err="1"/>
              <a:t>inserted</a:t>
            </a:r>
            <a:r>
              <a:rPr lang="nb-NO" sz="1600" dirty="0"/>
              <a:t>, or </a:t>
            </a:r>
            <a:r>
              <a:rPr lang="nb-NO" sz="1600" dirty="0" err="1"/>
              <a:t>configured</a:t>
            </a:r>
            <a:r>
              <a:rPr lang="nb-NO" sz="1600" dirty="0"/>
              <a:t>, </a:t>
            </a:r>
            <a:r>
              <a:rPr lang="nb-NO" sz="1600" dirty="0" err="1"/>
              <a:t>incorrectly</a:t>
            </a:r>
            <a:endParaRPr lang="nb-NO" sz="1600" dirty="0"/>
          </a:p>
          <a:p>
            <a:r>
              <a:rPr lang="nb-NO" dirty="0"/>
              <a:t>PC </a:t>
            </a:r>
            <a:r>
              <a:rPr lang="nb-NO" dirty="0" err="1"/>
              <a:t>boot</a:t>
            </a:r>
            <a:r>
              <a:rPr lang="nb-NO" dirty="0"/>
              <a:t> to blank screen</a:t>
            </a:r>
          </a:p>
          <a:p>
            <a:pPr lvl="1"/>
            <a:r>
              <a:rPr lang="nb-NO" sz="1600" dirty="0"/>
              <a:t>Memory </a:t>
            </a:r>
            <a:r>
              <a:rPr lang="nb-NO" sz="1600" dirty="0" err="1"/>
              <a:t>module</a:t>
            </a:r>
            <a:r>
              <a:rPr lang="nb-NO" sz="1600" dirty="0"/>
              <a:t> </a:t>
            </a:r>
            <a:r>
              <a:rPr lang="nb-NO" sz="1600" dirty="0" err="1"/>
              <a:t>detached</a:t>
            </a:r>
            <a:endParaRPr lang="nb-NO" sz="1600" dirty="0"/>
          </a:p>
          <a:p>
            <a:pPr lvl="1"/>
            <a:r>
              <a:rPr lang="nb-NO" sz="1600" dirty="0"/>
              <a:t>Memory </a:t>
            </a:r>
            <a:r>
              <a:rPr lang="nb-NO" sz="1600" dirty="0" err="1"/>
              <a:t>module</a:t>
            </a:r>
            <a:r>
              <a:rPr lang="nb-NO" sz="1600" dirty="0"/>
              <a:t> </a:t>
            </a:r>
            <a:r>
              <a:rPr lang="nb-NO" sz="1600" dirty="0" err="1"/>
              <a:t>of</a:t>
            </a:r>
            <a:r>
              <a:rPr lang="nb-NO" sz="1600" dirty="0"/>
              <a:t> </a:t>
            </a:r>
            <a:r>
              <a:rPr lang="nb-NO" sz="1600" dirty="0" err="1"/>
              <a:t>the</a:t>
            </a:r>
            <a:r>
              <a:rPr lang="nb-NO" sz="1600" dirty="0"/>
              <a:t> </a:t>
            </a:r>
            <a:r>
              <a:rPr lang="nb-NO" sz="1600" dirty="0" err="1"/>
              <a:t>wrong</a:t>
            </a:r>
            <a:r>
              <a:rPr lang="nb-NO" sz="1600" dirty="0"/>
              <a:t> type</a:t>
            </a:r>
          </a:p>
          <a:p>
            <a:r>
              <a:rPr lang="nb-NO" dirty="0"/>
              <a:t>POST </a:t>
            </a:r>
            <a:r>
              <a:rPr lang="nb-NO" dirty="0" err="1"/>
              <a:t>memory</a:t>
            </a:r>
            <a:r>
              <a:rPr lang="nb-NO" dirty="0"/>
              <a:t> </a:t>
            </a:r>
            <a:r>
              <a:rPr lang="nb-NO" dirty="0" err="1"/>
              <a:t>count</a:t>
            </a:r>
            <a:r>
              <a:rPr lang="nb-NO" dirty="0"/>
              <a:t> </a:t>
            </a:r>
            <a:r>
              <a:rPr lang="nb-NO" dirty="0" err="1"/>
              <a:t>error</a:t>
            </a:r>
            <a:endParaRPr lang="nb-NO" dirty="0"/>
          </a:p>
          <a:p>
            <a:pPr lvl="1"/>
            <a:r>
              <a:rPr lang="nb-NO" sz="1600" dirty="0" err="1"/>
              <a:t>Incorrect</a:t>
            </a:r>
            <a:r>
              <a:rPr lang="nb-NO" sz="1600" dirty="0"/>
              <a:t> RAM </a:t>
            </a:r>
            <a:r>
              <a:rPr lang="nb-NO" sz="1600" dirty="0" err="1"/>
              <a:t>module</a:t>
            </a:r>
            <a:r>
              <a:rPr lang="nb-NO" sz="1600" dirty="0"/>
              <a:t> type</a:t>
            </a:r>
          </a:p>
          <a:p>
            <a:r>
              <a:rPr lang="nb-NO" dirty="0"/>
              <a:t>"Memory </a:t>
            </a:r>
            <a:r>
              <a:rPr lang="nb-NO" dirty="0" err="1"/>
              <a:t>Error</a:t>
            </a:r>
            <a:r>
              <a:rPr lang="nb-NO" dirty="0"/>
              <a:t>" </a:t>
            </a:r>
            <a:r>
              <a:rPr lang="nb-NO" dirty="0" err="1"/>
              <a:t>message</a:t>
            </a:r>
            <a:endParaRPr lang="nb-NO" dirty="0"/>
          </a:p>
          <a:p>
            <a:pPr lvl="1"/>
            <a:r>
              <a:rPr lang="nb-NO" sz="1600" dirty="0"/>
              <a:t>Compatibility </a:t>
            </a:r>
            <a:r>
              <a:rPr lang="nb-NO" sz="1600" dirty="0" err="1"/>
              <a:t>issues</a:t>
            </a:r>
            <a:r>
              <a:rPr lang="nb-NO" sz="1600" dirty="0"/>
              <a:t> </a:t>
            </a:r>
            <a:r>
              <a:rPr lang="nb-NO" sz="1600" dirty="0" err="1"/>
              <a:t>with</a:t>
            </a:r>
            <a:r>
              <a:rPr lang="nb-NO" sz="1600" dirty="0"/>
              <a:t> </a:t>
            </a:r>
            <a:r>
              <a:rPr lang="nb-NO" sz="1600" dirty="0" err="1"/>
              <a:t>old</a:t>
            </a:r>
            <a:r>
              <a:rPr lang="nb-NO" sz="1600" dirty="0"/>
              <a:t> and </a:t>
            </a:r>
            <a:r>
              <a:rPr lang="nb-NO" sz="1600" dirty="0" err="1"/>
              <a:t>newly</a:t>
            </a:r>
            <a:r>
              <a:rPr lang="nb-NO" sz="1600" dirty="0"/>
              <a:t> </a:t>
            </a:r>
            <a:r>
              <a:rPr lang="nb-NO" sz="1600" dirty="0" err="1"/>
              <a:t>installed</a:t>
            </a:r>
            <a:r>
              <a:rPr lang="nb-NO" sz="1600" dirty="0"/>
              <a:t> RAM</a:t>
            </a:r>
          </a:p>
          <a:p>
            <a:pPr lvl="1"/>
            <a:r>
              <a:rPr lang="nb-NO" sz="1600" dirty="0"/>
              <a:t>RAM </a:t>
            </a:r>
            <a:r>
              <a:rPr lang="nb-NO" sz="1600" dirty="0" err="1"/>
              <a:t>module</a:t>
            </a:r>
            <a:r>
              <a:rPr lang="nb-NO" sz="1600" dirty="0"/>
              <a:t> </a:t>
            </a:r>
            <a:r>
              <a:rPr lang="nb-NO" sz="1600" dirty="0" err="1"/>
              <a:t>about</a:t>
            </a:r>
            <a:r>
              <a:rPr lang="nb-NO" sz="1600" dirty="0"/>
              <a:t> to break</a:t>
            </a:r>
          </a:p>
          <a:p>
            <a:endParaRPr lang="nb-NO" dirty="0"/>
          </a:p>
        </p:txBody>
      </p:sp>
      <p:sp>
        <p:nvSpPr>
          <p:cNvPr id="5" name="Slide Number Placeholder 4">
            <a:extLst>
              <a:ext uri="{FF2B5EF4-FFF2-40B4-BE49-F238E27FC236}">
                <a16:creationId xmlns:a16="http://schemas.microsoft.com/office/drawing/2014/main" id="{F12E9158-5FBE-48BA-A06C-347A62C6E19C}"/>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22</a:t>
            </a:fld>
            <a:r>
              <a:rPr lang="en-US" dirty="0"/>
              <a:t>/111</a:t>
            </a:r>
          </a:p>
        </p:txBody>
      </p:sp>
    </p:spTree>
    <p:custDataLst>
      <p:tags r:id="rId1"/>
    </p:custDataLst>
    <p:extLst>
      <p:ext uri="{BB962C8B-B14F-4D97-AF65-F5344CB8AC3E}">
        <p14:creationId xmlns:p14="http://schemas.microsoft.com/office/powerpoint/2010/main" val="252081050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custDataLst>
              <p:tags r:id="rId2"/>
            </p:custDataLst>
          </p:nvPr>
        </p:nvSpPr>
        <p:spPr/>
        <p:txBody>
          <a:bodyPr>
            <a:normAutofit/>
          </a:bodyPr>
          <a:lstStyle/>
          <a:p>
            <a:r>
              <a:rPr lang="nb-NO" dirty="0" err="1"/>
              <a:t>Peripheral</a:t>
            </a:r>
            <a:r>
              <a:rPr lang="nb-NO" dirty="0"/>
              <a:t> buses &amp; </a:t>
            </a:r>
            <a:r>
              <a:rPr lang="nb-NO" dirty="0" err="1"/>
              <a:t>equipment</a:t>
            </a:r>
            <a:endParaRPr lang="nb-NO" dirty="0"/>
          </a:p>
        </p:txBody>
      </p:sp>
      <p:sp>
        <p:nvSpPr>
          <p:cNvPr id="2" name="Subtitle 1">
            <a:extLst>
              <a:ext uri="{FF2B5EF4-FFF2-40B4-BE49-F238E27FC236}">
                <a16:creationId xmlns:a16="http://schemas.microsoft.com/office/drawing/2014/main" id="{28D60207-7A21-4DD0-B64B-E1D92E2658D9}"/>
              </a:ext>
            </a:extLst>
          </p:cNvPr>
          <p:cNvSpPr>
            <a:spLocks noGrp="1"/>
          </p:cNvSpPr>
          <p:nvPr>
            <p:ph type="subTitle" idx="1"/>
          </p:nvPr>
        </p:nvSpPr>
        <p:spPr/>
        <p:txBody>
          <a:bodyPr/>
          <a:lstStyle/>
          <a:p>
            <a:endParaRPr lang="nb-NO"/>
          </a:p>
        </p:txBody>
      </p:sp>
    </p:spTree>
    <p:custDataLst>
      <p:tags r:id="rId1"/>
    </p:custDataLst>
    <p:extLst>
      <p:ext uri="{BB962C8B-B14F-4D97-AF65-F5344CB8AC3E}">
        <p14:creationId xmlns:p14="http://schemas.microsoft.com/office/powerpoint/2010/main" val="25745176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I/O devices</a:t>
            </a:r>
          </a:p>
        </p:txBody>
      </p:sp>
      <p:sp>
        <p:nvSpPr>
          <p:cNvPr id="3" name="Content Placeholder 2"/>
          <p:cNvSpPr>
            <a:spLocks noGrp="1"/>
          </p:cNvSpPr>
          <p:nvPr>
            <p:ph idx="1"/>
            <p:custDataLst>
              <p:tags r:id="rId3"/>
            </p:custDataLst>
          </p:nvPr>
        </p:nvSpPr>
        <p:spPr>
          <a:xfrm>
            <a:off x="609600" y="1124744"/>
            <a:ext cx="5486400" cy="5256584"/>
          </a:xfrm>
        </p:spPr>
        <p:txBody>
          <a:bodyPr>
            <a:normAutofit/>
          </a:bodyPr>
          <a:lstStyle/>
          <a:p>
            <a:r>
              <a:rPr lang="nb-NO" dirty="0" err="1"/>
              <a:t>Almost</a:t>
            </a:r>
            <a:r>
              <a:rPr lang="nb-NO" dirty="0"/>
              <a:t> </a:t>
            </a:r>
            <a:r>
              <a:rPr lang="nb-NO" dirty="0" err="1"/>
              <a:t>endless</a:t>
            </a:r>
            <a:r>
              <a:rPr lang="nb-NO" dirty="0"/>
              <a:t> </a:t>
            </a:r>
            <a:r>
              <a:rPr lang="nb-NO" dirty="0" err="1"/>
              <a:t>selection</a:t>
            </a:r>
            <a:r>
              <a:rPr lang="nb-NO" dirty="0"/>
              <a:t> </a:t>
            </a:r>
            <a:r>
              <a:rPr lang="nb-NO" dirty="0" err="1"/>
              <a:t>of</a:t>
            </a:r>
            <a:r>
              <a:rPr lang="nb-NO" dirty="0"/>
              <a:t> I / O</a:t>
            </a:r>
            <a:endParaRPr lang="nb-NO" dirty="0">
              <a:solidFill>
                <a:schemeClr val="tx1"/>
              </a:solidFill>
              <a:latin typeface="+mn-lt"/>
              <a:ea typeface="+mn-ea"/>
              <a:cs typeface="+mn-cs"/>
            </a:endParaRPr>
          </a:p>
          <a:p>
            <a:r>
              <a:rPr lang="nb-NO" dirty="0" err="1"/>
              <a:t>Common</a:t>
            </a:r>
            <a:r>
              <a:rPr lang="nb-NO" dirty="0"/>
              <a:t> </a:t>
            </a:r>
            <a:r>
              <a:rPr lang="nb-NO" dirty="0" err="1"/>
              <a:t>concepts</a:t>
            </a:r>
            <a:endParaRPr lang="nb-NO" dirty="0">
              <a:solidFill>
                <a:schemeClr val="tx1"/>
              </a:solidFill>
              <a:latin typeface="+mn-lt"/>
              <a:ea typeface="+mn-ea"/>
              <a:cs typeface="+mn-cs"/>
            </a:endParaRPr>
          </a:p>
          <a:p>
            <a:pPr lvl="1"/>
            <a:r>
              <a:rPr lang="nb-NO" dirty="0"/>
              <a:t>Gate</a:t>
            </a:r>
          </a:p>
          <a:p>
            <a:pPr lvl="1"/>
            <a:r>
              <a:rPr lang="nb-NO" dirty="0"/>
              <a:t>Bus (</a:t>
            </a:r>
            <a:r>
              <a:rPr lang="nb-NO" dirty="0" err="1"/>
              <a:t>daisy</a:t>
            </a:r>
            <a:r>
              <a:rPr lang="nb-NO" dirty="0"/>
              <a:t> </a:t>
            </a:r>
            <a:r>
              <a:rPr lang="nb-NO" dirty="0" err="1"/>
              <a:t>chain</a:t>
            </a:r>
            <a:r>
              <a:rPr lang="nb-NO" dirty="0"/>
              <a:t> or </a:t>
            </a:r>
            <a:r>
              <a:rPr lang="nb-NO" dirty="0" err="1"/>
              <a:t>shared</a:t>
            </a:r>
            <a:r>
              <a:rPr lang="nb-NO" dirty="0"/>
              <a:t> </a:t>
            </a:r>
            <a:r>
              <a:rPr lang="nb-NO" dirty="0" err="1"/>
              <a:t>direct</a:t>
            </a:r>
            <a:r>
              <a:rPr lang="nb-NO" dirty="0"/>
              <a:t> </a:t>
            </a:r>
            <a:r>
              <a:rPr lang="nb-NO" dirty="0" err="1"/>
              <a:t>access</a:t>
            </a:r>
            <a:r>
              <a:rPr lang="nb-NO" i="1" dirty="0"/>
              <a:t>)</a:t>
            </a:r>
            <a:endParaRPr lang="nb-NO" i="1" dirty="0">
              <a:solidFill>
                <a:schemeClr val="tx1"/>
              </a:solidFill>
              <a:latin typeface="+mn-lt"/>
              <a:ea typeface="+mn-ea"/>
              <a:cs typeface="+mn-cs"/>
            </a:endParaRPr>
          </a:p>
          <a:p>
            <a:pPr lvl="1"/>
            <a:r>
              <a:rPr lang="nb-NO" dirty="0"/>
              <a:t>Controller (host adapter</a:t>
            </a:r>
            <a:r>
              <a:rPr lang="nb-NO" i="1" dirty="0">
                <a:solidFill>
                  <a:schemeClr val="tx1"/>
                </a:solidFill>
              </a:rPr>
              <a:t>)</a:t>
            </a:r>
          </a:p>
          <a:p>
            <a:r>
              <a:rPr lang="nb-NO" dirty="0"/>
              <a:t>I/O instructions control devices</a:t>
            </a:r>
          </a:p>
          <a:p>
            <a:r>
              <a:rPr lang="nb-NO" dirty="0"/>
              <a:t>The collaboration with the OS usually takes place through a</a:t>
            </a:r>
            <a:r>
              <a:rPr lang="nb-NO" dirty="0">
                <a:solidFill>
                  <a:srgbClr val="FF0000"/>
                </a:solidFill>
              </a:rPr>
              <a:t> driver </a:t>
            </a:r>
            <a:r>
              <a:rPr lang="nb-NO" dirty="0"/>
              <a:t>that translates the </a:t>
            </a:r>
            <a:r>
              <a:rPr lang="nb-NO" u="sng" dirty="0"/>
              <a:t>OS instructions into Controller instructions</a:t>
            </a:r>
            <a:endParaRPr lang="nb-NO" u="sng" dirty="0">
              <a:solidFill>
                <a:srgbClr val="FF0000"/>
              </a:solidFill>
            </a:endParaRPr>
          </a:p>
        </p:txBody>
      </p:sp>
      <p:sp>
        <p:nvSpPr>
          <p:cNvPr id="6" name="Slide Number Placeholder 4">
            <a:extLst>
              <a:ext uri="{FF2B5EF4-FFF2-40B4-BE49-F238E27FC236}">
                <a16:creationId xmlns:a16="http://schemas.microsoft.com/office/drawing/2014/main" id="{0C3BC564-126A-4F5B-8AD3-AEFEC340A72C}"/>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24</a:t>
            </a:fld>
            <a:r>
              <a:rPr lang="en-US" dirty="0"/>
              <a:t>/111</a:t>
            </a:r>
          </a:p>
        </p:txBody>
      </p:sp>
      <p:sp>
        <p:nvSpPr>
          <p:cNvPr id="4" name="Rectangle 3">
            <a:extLst>
              <a:ext uri="{FF2B5EF4-FFF2-40B4-BE49-F238E27FC236}">
                <a16:creationId xmlns:a16="http://schemas.microsoft.com/office/drawing/2014/main" id="{1021A2D7-2D11-8A4B-B79C-F6123DEA7E44}"/>
              </a:ext>
            </a:extLst>
          </p:cNvPr>
          <p:cNvSpPr/>
          <p:nvPr/>
        </p:nvSpPr>
        <p:spPr>
          <a:xfrm>
            <a:off x="6096000" y="1124744"/>
            <a:ext cx="5895474" cy="3139321"/>
          </a:xfrm>
          <a:prstGeom prst="rect">
            <a:avLst/>
          </a:prstGeom>
          <a:solidFill>
            <a:schemeClr val="bg2"/>
          </a:solidFill>
        </p:spPr>
        <p:txBody>
          <a:bodyPr wrap="square">
            <a:spAutoFit/>
          </a:bodyPr>
          <a:lstStyle/>
          <a:p>
            <a:r>
              <a:rPr lang="en-US" dirty="0">
                <a:solidFill>
                  <a:srgbClr val="454545"/>
                </a:solidFill>
                <a:latin typeface="Verdana" panose="020B0604030504040204" pitchFamily="34" charset="0"/>
              </a:rPr>
              <a:t>A </a:t>
            </a:r>
            <a:r>
              <a:rPr lang="en-US" b="1" dirty="0">
                <a:solidFill>
                  <a:srgbClr val="454545"/>
                </a:solidFill>
                <a:latin typeface="Verdana" panose="020B0604030504040204" pitchFamily="34" charset="0"/>
              </a:rPr>
              <a:t>host adapter</a:t>
            </a:r>
            <a:r>
              <a:rPr lang="en-US" dirty="0">
                <a:solidFill>
                  <a:srgbClr val="454545"/>
                </a:solidFill>
                <a:latin typeface="Verdana" panose="020B0604030504040204" pitchFamily="34" charset="0"/>
              </a:rPr>
              <a:t>, </a:t>
            </a:r>
            <a:r>
              <a:rPr lang="en-US" b="1" dirty="0">
                <a:solidFill>
                  <a:srgbClr val="454545"/>
                </a:solidFill>
                <a:latin typeface="Verdana" panose="020B0604030504040204" pitchFamily="34" charset="0"/>
              </a:rPr>
              <a:t>HBA</a:t>
            </a:r>
            <a:r>
              <a:rPr lang="en-US" dirty="0">
                <a:solidFill>
                  <a:srgbClr val="454545"/>
                </a:solidFill>
                <a:latin typeface="Verdana" panose="020B0604030504040204" pitchFamily="34" charset="0"/>
              </a:rPr>
              <a:t> (</a:t>
            </a:r>
            <a:r>
              <a:rPr lang="en-US" b="1" dirty="0">
                <a:solidFill>
                  <a:srgbClr val="454545"/>
                </a:solidFill>
                <a:latin typeface="Verdana" panose="020B0604030504040204" pitchFamily="34" charset="0"/>
              </a:rPr>
              <a:t>host bus adapter</a:t>
            </a:r>
            <a:r>
              <a:rPr lang="en-US" dirty="0">
                <a:solidFill>
                  <a:srgbClr val="454545"/>
                </a:solidFill>
                <a:latin typeface="Verdana" panose="020B0604030504040204" pitchFamily="34" charset="0"/>
              </a:rPr>
              <a:t>), or </a:t>
            </a:r>
            <a:r>
              <a:rPr lang="en-US" b="1" dirty="0">
                <a:solidFill>
                  <a:srgbClr val="454545"/>
                </a:solidFill>
                <a:latin typeface="Verdana" panose="020B0604030504040204" pitchFamily="34" charset="0"/>
              </a:rPr>
              <a:t>host controller</a:t>
            </a:r>
            <a:r>
              <a:rPr lang="en-US" dirty="0">
                <a:solidFill>
                  <a:srgbClr val="454545"/>
                </a:solidFill>
                <a:latin typeface="Verdana" panose="020B0604030504040204" pitchFamily="34" charset="0"/>
              </a:rPr>
              <a:t> </a:t>
            </a:r>
          </a:p>
          <a:p>
            <a:r>
              <a:rPr lang="en-US" dirty="0">
                <a:solidFill>
                  <a:srgbClr val="454545"/>
                </a:solidFill>
                <a:latin typeface="Verdana" panose="020B0604030504040204" pitchFamily="34" charset="0"/>
              </a:rPr>
              <a:t>allowing communication with devices</a:t>
            </a:r>
          </a:p>
          <a:p>
            <a:endParaRPr lang="en-US" dirty="0">
              <a:solidFill>
                <a:srgbClr val="454545"/>
              </a:solidFill>
              <a:latin typeface="Verdana" panose="020B0604030504040204" pitchFamily="34" charset="0"/>
            </a:endParaRPr>
          </a:p>
          <a:p>
            <a:pPr lvl="1"/>
            <a:r>
              <a:rPr lang="en-US" dirty="0">
                <a:solidFill>
                  <a:srgbClr val="454545"/>
                </a:solidFill>
                <a:latin typeface="Verdana" panose="020B0604030504040204" pitchFamily="34" charset="0"/>
              </a:rPr>
              <a:t>some host adapter </a:t>
            </a:r>
            <a:r>
              <a:rPr lang="en-US" u="sng" dirty="0">
                <a:solidFill>
                  <a:srgbClr val="454545"/>
                </a:solidFill>
                <a:latin typeface="Verdana" panose="020B0604030504040204" pitchFamily="34" charset="0"/>
              </a:rPr>
              <a:t>can be added </a:t>
            </a:r>
            <a:r>
              <a:rPr lang="en-US" dirty="0">
                <a:solidFill>
                  <a:srgbClr val="454545"/>
                </a:solidFill>
                <a:latin typeface="Verdana" panose="020B0604030504040204" pitchFamily="34" charset="0"/>
              </a:rPr>
              <a:t>to a computer, like a </a:t>
            </a:r>
            <a:r>
              <a:rPr lang="en-US" dirty="0">
                <a:solidFill>
                  <a:srgbClr val="2675D1"/>
                </a:solidFill>
                <a:latin typeface="Verdana" panose="020B0604030504040204" pitchFamily="34" charset="0"/>
                <a:hlinkClick r:id="rId7"/>
              </a:rPr>
              <a:t>PCI card</a:t>
            </a:r>
            <a:r>
              <a:rPr lang="en-US" dirty="0">
                <a:solidFill>
                  <a:srgbClr val="454545"/>
                </a:solidFill>
                <a:latin typeface="Verdana" panose="020B0604030504040204" pitchFamily="34" charset="0"/>
              </a:rPr>
              <a:t>, others are integrated into the computer motherboard (e.g., hard drive host adapter). </a:t>
            </a:r>
          </a:p>
          <a:p>
            <a:pPr lvl="1"/>
            <a:r>
              <a:rPr lang="en-US" u="sng" dirty="0">
                <a:solidFill>
                  <a:srgbClr val="454545"/>
                </a:solidFill>
                <a:latin typeface="Verdana" panose="020B0604030504040204" pitchFamily="34" charset="0"/>
              </a:rPr>
              <a:t>Integrated host adapter </a:t>
            </a:r>
            <a:r>
              <a:rPr lang="en-US" dirty="0">
                <a:solidFill>
                  <a:srgbClr val="454545"/>
                </a:solidFill>
                <a:latin typeface="Verdana" panose="020B0604030504040204" pitchFamily="34" charset="0"/>
              </a:rPr>
              <a:t>are commonly referred to as IDE ports or SATA ports on a motherboard.</a:t>
            </a:r>
            <a:endParaRPr lang="en-US" b="0" i="0" dirty="0">
              <a:solidFill>
                <a:srgbClr val="454545"/>
              </a:solidFill>
              <a:effectLst/>
              <a:latin typeface="Verdana" panose="020B0604030504040204" pitchFamily="34" charset="0"/>
            </a:endParaRPr>
          </a:p>
        </p:txBody>
      </p:sp>
      <p:pic>
        <p:nvPicPr>
          <p:cNvPr id="2050" name="Picture 2" descr="Host controller">
            <a:extLst>
              <a:ext uri="{FF2B5EF4-FFF2-40B4-BE49-F238E27FC236}">
                <a16:creationId xmlns:a16="http://schemas.microsoft.com/office/drawing/2014/main" id="{60D093AA-8A47-EF44-A2F0-CB0DA17826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1084" y="4264065"/>
            <a:ext cx="2642937" cy="245793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467617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1"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par>
                                <p:cTn id="15" presetID="12" presetClass="entr" presetSubtype="4" fill="hold" grpId="1"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2" end="2"/>
                                            </p:txEl>
                                          </p:spTgt>
                                        </p:tgtEl>
                                      </p:cBhvr>
                                    </p:animEffect>
                                  </p:childTnLst>
                                </p:cTn>
                              </p:par>
                              <p:par>
                                <p:cTn id="19" presetID="12" presetClass="entr" presetSubtype="4" fill="hold" grpId="1"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3" end="3"/>
                                            </p:txEl>
                                          </p:spTgt>
                                        </p:tgtEl>
                                      </p:cBhvr>
                                    </p:animEffect>
                                  </p:childTnLst>
                                </p:cTn>
                              </p:par>
                              <p:par>
                                <p:cTn id="23" presetID="12" presetClass="entr" presetSubtype="4" fill="hold" grpId="1"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1"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1"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B653-8C5F-E944-B5DC-26518F14D98F}"/>
              </a:ext>
            </a:extLst>
          </p:cNvPr>
          <p:cNvSpPr>
            <a:spLocks noGrp="1"/>
          </p:cNvSpPr>
          <p:nvPr>
            <p:ph type="title"/>
          </p:nvPr>
        </p:nvSpPr>
        <p:spPr/>
        <p:txBody>
          <a:bodyPr>
            <a:normAutofit/>
          </a:bodyPr>
          <a:lstStyle/>
          <a:p>
            <a:r>
              <a:rPr lang="nb-NO" dirty="0"/>
              <a:t>Addressing devices: </a:t>
            </a:r>
            <a:r>
              <a:rPr lang="nb-NO" dirty="0">
                <a:solidFill>
                  <a:srgbClr val="FF0000"/>
                </a:solidFill>
              </a:rPr>
              <a:t>Direct, </a:t>
            </a:r>
            <a:r>
              <a:rPr lang="nb-NO" i="1" dirty="0"/>
              <a:t>Memory-mapped</a:t>
            </a:r>
            <a:endParaRPr lang="en-NO" dirty="0"/>
          </a:p>
        </p:txBody>
      </p:sp>
      <p:sp>
        <p:nvSpPr>
          <p:cNvPr id="3" name="Content Placeholder 2">
            <a:extLst>
              <a:ext uri="{FF2B5EF4-FFF2-40B4-BE49-F238E27FC236}">
                <a16:creationId xmlns:a16="http://schemas.microsoft.com/office/drawing/2014/main" id="{9E3C5BCD-3F10-3C40-A1A2-3008F94C5F36}"/>
              </a:ext>
            </a:extLst>
          </p:cNvPr>
          <p:cNvSpPr>
            <a:spLocks noGrp="1"/>
          </p:cNvSpPr>
          <p:nvPr>
            <p:ph idx="1"/>
          </p:nvPr>
        </p:nvSpPr>
        <p:spPr>
          <a:xfrm>
            <a:off x="383602" y="3032692"/>
            <a:ext cx="5146362" cy="2348779"/>
          </a:xfrm>
        </p:spPr>
        <p:txBody>
          <a:bodyPr>
            <a:normAutofit/>
          </a:bodyPr>
          <a:lstStyle/>
          <a:p>
            <a:r>
              <a:rPr lang="en-US" dirty="0"/>
              <a:t>Memory-mapped I/O uses the same </a:t>
            </a:r>
            <a:r>
              <a:rPr lang="en-US" dirty="0">
                <a:hlinkClick r:id="rId2" tooltip="Address space"/>
              </a:rPr>
              <a:t>address space</a:t>
            </a:r>
            <a:r>
              <a:rPr lang="en-US" dirty="0"/>
              <a:t> to address both </a:t>
            </a:r>
            <a:r>
              <a:rPr lang="en-US" dirty="0">
                <a:hlinkClick r:id="rId3" tooltip="Computer memory"/>
              </a:rPr>
              <a:t>memory</a:t>
            </a:r>
            <a:r>
              <a:rPr lang="en-US" dirty="0"/>
              <a:t> and </a:t>
            </a:r>
            <a:r>
              <a:rPr lang="en-US" dirty="0">
                <a:hlinkClick r:id="rId4" tooltip="I/O device"/>
              </a:rPr>
              <a:t>I/O devices</a:t>
            </a:r>
            <a:r>
              <a:rPr lang="en-US" dirty="0"/>
              <a:t>. </a:t>
            </a:r>
          </a:p>
          <a:p>
            <a:r>
              <a:rPr lang="en-US" dirty="0"/>
              <a:t>The CPU instructions used to access the memory can also be used for accessing devices. </a:t>
            </a:r>
          </a:p>
          <a:p>
            <a:pPr marL="0" indent="0">
              <a:buNone/>
            </a:pPr>
            <a:endParaRPr lang="en-NO" dirty="0"/>
          </a:p>
        </p:txBody>
      </p:sp>
      <p:sp>
        <p:nvSpPr>
          <p:cNvPr id="4" name="Content Placeholder 3">
            <a:extLst>
              <a:ext uri="{FF2B5EF4-FFF2-40B4-BE49-F238E27FC236}">
                <a16:creationId xmlns:a16="http://schemas.microsoft.com/office/drawing/2014/main" id="{6D4F01F0-85EE-7F42-916B-59D55D149270}"/>
              </a:ext>
            </a:extLst>
          </p:cNvPr>
          <p:cNvSpPr>
            <a:spLocks noGrp="1"/>
          </p:cNvSpPr>
          <p:nvPr>
            <p:ph idx="12"/>
          </p:nvPr>
        </p:nvSpPr>
        <p:spPr>
          <a:xfrm>
            <a:off x="6235458" y="3032692"/>
            <a:ext cx="5146362" cy="2348779"/>
          </a:xfrm>
        </p:spPr>
        <p:txBody>
          <a:bodyPr>
            <a:normAutofit lnSpcReduction="10000"/>
          </a:bodyPr>
          <a:lstStyle/>
          <a:p>
            <a:r>
              <a:rPr lang="en-US" dirty="0"/>
              <a:t>Port-mapped I/O often uses a special class of CPU instructions designed specifically for performing I/O, such as the in and out instructions found on microprocessors based on the </a:t>
            </a:r>
            <a:r>
              <a:rPr lang="en-US" dirty="0">
                <a:hlinkClick r:id="rId5" tooltip="X86"/>
              </a:rPr>
              <a:t>x86</a:t>
            </a:r>
            <a:r>
              <a:rPr lang="en-US" dirty="0"/>
              <a:t> and </a:t>
            </a:r>
            <a:r>
              <a:rPr lang="en-US" dirty="0">
                <a:hlinkClick r:id="rId6" tooltip="X86-64"/>
              </a:rPr>
              <a:t>x86-64</a:t>
            </a:r>
            <a:r>
              <a:rPr lang="en-US" dirty="0"/>
              <a:t> architectures</a:t>
            </a:r>
          </a:p>
          <a:p>
            <a:endParaRPr lang="en-NO" dirty="0"/>
          </a:p>
        </p:txBody>
      </p:sp>
      <p:sp>
        <p:nvSpPr>
          <p:cNvPr id="5" name="Content Placeholder 2">
            <a:extLst>
              <a:ext uri="{FF2B5EF4-FFF2-40B4-BE49-F238E27FC236}">
                <a16:creationId xmlns:a16="http://schemas.microsoft.com/office/drawing/2014/main" id="{D6323BE3-222F-1A4F-971C-F4AD351037B8}"/>
              </a:ext>
            </a:extLst>
          </p:cNvPr>
          <p:cNvSpPr txBox="1">
            <a:spLocks/>
          </p:cNvSpPr>
          <p:nvPr/>
        </p:nvSpPr>
        <p:spPr>
          <a:xfrm>
            <a:off x="374019" y="1609148"/>
            <a:ext cx="11443962" cy="1134576"/>
          </a:xfrm>
          <a:prstGeom prst="rect">
            <a:avLst/>
          </a:prstGeom>
        </p:spPr>
        <p:txBody>
          <a:bodyPr vert="horz" lIns="91440" tIns="45720" rIns="91440" bIns="45720" rtlCol="0">
            <a:normAutofit/>
          </a:bodyPr>
          <a:lstStyle>
            <a:lvl1pPr marL="228599" indent="-228599" algn="l" defTabSz="91439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Memory-mapped I/O</a:t>
            </a:r>
            <a:r>
              <a:rPr lang="en-US" dirty="0"/>
              <a:t> (</a:t>
            </a:r>
            <a:r>
              <a:rPr lang="en-US" b="1" dirty="0"/>
              <a:t>MMIO</a:t>
            </a:r>
            <a:r>
              <a:rPr lang="en-US" dirty="0"/>
              <a:t>) and </a:t>
            </a:r>
            <a:r>
              <a:rPr lang="en-US" b="1" dirty="0"/>
              <a:t>port-mapped I/O</a:t>
            </a:r>
            <a:r>
              <a:rPr lang="en-US" dirty="0"/>
              <a:t> (</a:t>
            </a:r>
            <a:r>
              <a:rPr lang="en-US" b="1" dirty="0"/>
              <a:t>PMIO</a:t>
            </a:r>
            <a:r>
              <a:rPr lang="en-US" dirty="0"/>
              <a:t>) are two complementary methods of performing </a:t>
            </a:r>
            <a:r>
              <a:rPr lang="en-US" dirty="0">
                <a:hlinkClick r:id="rId7" tooltip="Input/output"/>
              </a:rPr>
              <a:t>input/output</a:t>
            </a:r>
            <a:r>
              <a:rPr lang="en-US" dirty="0"/>
              <a:t> (I/O) between the </a:t>
            </a:r>
            <a:r>
              <a:rPr lang="en-US" dirty="0">
                <a:hlinkClick r:id="rId8" tooltip="Central processing unit"/>
              </a:rPr>
              <a:t>central processing unit</a:t>
            </a:r>
            <a:r>
              <a:rPr lang="en-US" dirty="0"/>
              <a:t> (CPU) and </a:t>
            </a:r>
            <a:r>
              <a:rPr lang="en-US" dirty="0">
                <a:hlinkClick r:id="rId9" tooltip="Peripheral device"/>
              </a:rPr>
              <a:t>peripheral devices</a:t>
            </a:r>
            <a:r>
              <a:rPr lang="en-US" dirty="0"/>
              <a:t> </a:t>
            </a:r>
          </a:p>
          <a:p>
            <a:endParaRPr lang="en-NO" dirty="0"/>
          </a:p>
        </p:txBody>
      </p:sp>
      <p:sp>
        <p:nvSpPr>
          <p:cNvPr id="7" name="Rectangle 6">
            <a:extLst>
              <a:ext uri="{FF2B5EF4-FFF2-40B4-BE49-F238E27FC236}">
                <a16:creationId xmlns:a16="http://schemas.microsoft.com/office/drawing/2014/main" id="{306EC29B-BADB-8D43-8EC9-E7BFA0F18E21}"/>
              </a:ext>
            </a:extLst>
          </p:cNvPr>
          <p:cNvSpPr/>
          <p:nvPr/>
        </p:nvSpPr>
        <p:spPr>
          <a:xfrm>
            <a:off x="2908543" y="5774839"/>
            <a:ext cx="6096000" cy="646331"/>
          </a:xfrm>
          <a:prstGeom prst="rect">
            <a:avLst/>
          </a:prstGeom>
          <a:solidFill>
            <a:schemeClr val="bg2">
              <a:lumMod val="90000"/>
            </a:schemeClr>
          </a:solidFill>
        </p:spPr>
        <p:txBody>
          <a:bodyPr>
            <a:spAutoFit/>
          </a:bodyPr>
          <a:lstStyle/>
          <a:p>
            <a:r>
              <a:rPr lang="nb-NO" dirty="0"/>
              <a:t>Resource conflicts can arise when two different subjects try to use the same Object (resource)</a:t>
            </a:r>
          </a:p>
        </p:txBody>
      </p:sp>
    </p:spTree>
    <p:extLst>
      <p:ext uri="{BB962C8B-B14F-4D97-AF65-F5344CB8AC3E}">
        <p14:creationId xmlns:p14="http://schemas.microsoft.com/office/powerpoint/2010/main" val="279168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 calcmode="lin" valueType="num">
                                      <p:cBhvr additive="base">
                                        <p:cTn id="24"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25" dur="500"/>
                                        <p:tgtEl>
                                          <p:spTgt spid="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circle(in)">
                                      <p:cBhvr>
                                        <p:cTn id="3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Expansion buses</a:t>
            </a:r>
          </a:p>
        </p:txBody>
      </p:sp>
      <p:sp>
        <p:nvSpPr>
          <p:cNvPr id="3" name="Content Placeholder 2"/>
          <p:cNvSpPr>
            <a:spLocks noGrp="1"/>
          </p:cNvSpPr>
          <p:nvPr>
            <p:ph idx="1"/>
            <p:custDataLst>
              <p:tags r:id="rId3"/>
            </p:custDataLst>
          </p:nvPr>
        </p:nvSpPr>
        <p:spPr/>
        <p:txBody>
          <a:bodyPr/>
          <a:lstStyle/>
          <a:p>
            <a:r>
              <a:rPr lang="nb-NO" dirty="0"/>
              <a:t>Let </a:t>
            </a:r>
            <a:r>
              <a:rPr lang="nb-NO" dirty="0" err="1"/>
              <a:t>us</a:t>
            </a:r>
            <a:r>
              <a:rPr lang="nb-NO" dirty="0"/>
              <a:t> </a:t>
            </a:r>
            <a:r>
              <a:rPr lang="nb-NO" dirty="0" err="1"/>
              <a:t>add</a:t>
            </a:r>
            <a:r>
              <a:rPr lang="nb-NO" dirty="0"/>
              <a:t> </a:t>
            </a:r>
            <a:r>
              <a:rPr lang="nb-NO" dirty="0" err="1"/>
              <a:t>new</a:t>
            </a:r>
            <a:r>
              <a:rPr lang="nb-NO" dirty="0"/>
              <a:t> </a:t>
            </a:r>
            <a:r>
              <a:rPr lang="nb-NO" dirty="0" err="1"/>
              <a:t>functionality</a:t>
            </a:r>
            <a:r>
              <a:rPr lang="nb-NO" dirty="0"/>
              <a:t> in </a:t>
            </a:r>
            <a:r>
              <a:rPr lang="nb-NO" dirty="0" err="1"/>
              <a:t>the</a:t>
            </a:r>
            <a:r>
              <a:rPr lang="nb-NO" dirty="0"/>
              <a:t> form </a:t>
            </a:r>
            <a:r>
              <a:rPr lang="nb-NO" dirty="0" err="1"/>
              <a:t>of</a:t>
            </a:r>
            <a:r>
              <a:rPr lang="nb-NO" dirty="0"/>
              <a:t> </a:t>
            </a:r>
            <a:r>
              <a:rPr lang="nb-NO" dirty="0" err="1"/>
              <a:t>cards</a:t>
            </a:r>
            <a:r>
              <a:rPr lang="nb-NO" dirty="0"/>
              <a:t> and </a:t>
            </a:r>
            <a:r>
              <a:rPr lang="nb-NO" dirty="0" err="1"/>
              <a:t>peripherals</a:t>
            </a:r>
            <a:endParaRPr lang="nb-NO" dirty="0"/>
          </a:p>
          <a:p>
            <a:r>
              <a:rPr lang="nb-NO" dirty="0"/>
              <a:t>Connected to </a:t>
            </a:r>
            <a:r>
              <a:rPr lang="nb-NO" dirty="0" err="1"/>
              <a:t>slots</a:t>
            </a:r>
            <a:r>
              <a:rPr lang="nb-NO" dirty="0"/>
              <a:t> </a:t>
            </a:r>
            <a:r>
              <a:rPr lang="nb-NO" dirty="0" err="1"/>
              <a:t>on</a:t>
            </a:r>
            <a:r>
              <a:rPr lang="nb-NO" dirty="0"/>
              <a:t> </a:t>
            </a:r>
            <a:r>
              <a:rPr lang="nb-NO" dirty="0" err="1"/>
              <a:t>the</a:t>
            </a:r>
            <a:r>
              <a:rPr lang="nb-NO" dirty="0"/>
              <a:t> </a:t>
            </a:r>
            <a:r>
              <a:rPr lang="nb-NO" dirty="0" err="1"/>
              <a:t>motherboard</a:t>
            </a:r>
            <a:r>
              <a:rPr lang="nb-NO" dirty="0"/>
              <a:t> </a:t>
            </a:r>
            <a:r>
              <a:rPr lang="nb-NO" dirty="0" err="1"/>
              <a:t>where</a:t>
            </a:r>
            <a:r>
              <a:rPr lang="nb-NO" dirty="0"/>
              <a:t> </a:t>
            </a:r>
            <a:r>
              <a:rPr lang="nb-NO" dirty="0" err="1"/>
              <a:t>we</a:t>
            </a:r>
            <a:r>
              <a:rPr lang="nb-NO" dirty="0"/>
              <a:t> </a:t>
            </a:r>
            <a:r>
              <a:rPr lang="nb-NO" dirty="0" err="1"/>
              <a:t>mount</a:t>
            </a:r>
            <a:r>
              <a:rPr lang="nb-NO" dirty="0"/>
              <a:t> </a:t>
            </a:r>
            <a:r>
              <a:rPr lang="nb-NO" dirty="0" err="1"/>
              <a:t>the</a:t>
            </a:r>
            <a:r>
              <a:rPr lang="nb-NO" dirty="0"/>
              <a:t> </a:t>
            </a:r>
            <a:r>
              <a:rPr lang="nb-NO" dirty="0" err="1"/>
              <a:t>expansion</a:t>
            </a:r>
            <a:r>
              <a:rPr lang="nb-NO" dirty="0"/>
              <a:t> </a:t>
            </a:r>
            <a:r>
              <a:rPr lang="nb-NO" dirty="0" err="1"/>
              <a:t>card</a:t>
            </a:r>
            <a:endParaRPr lang="nb-NO" dirty="0"/>
          </a:p>
          <a:p>
            <a:r>
              <a:rPr lang="nb-NO" dirty="0"/>
              <a:t>Different </a:t>
            </a:r>
            <a:r>
              <a:rPr lang="nb-NO" dirty="0" err="1"/>
              <a:t>technologies</a:t>
            </a:r>
            <a:endParaRPr lang="nb-NO" dirty="0"/>
          </a:p>
          <a:p>
            <a:r>
              <a:rPr lang="nb-NO" dirty="0"/>
              <a:t>PCI, AGP, ISA, </a:t>
            </a:r>
            <a:r>
              <a:rPr lang="nb-NO" dirty="0" err="1"/>
              <a:t>PCIe</a:t>
            </a:r>
            <a:endParaRPr lang="nb-NO" dirty="0"/>
          </a:p>
          <a:p>
            <a:r>
              <a:rPr lang="nb-NO" dirty="0"/>
              <a:t>Perform communication between the card controller and the chipset</a:t>
            </a:r>
          </a:p>
        </p:txBody>
      </p:sp>
      <p:sp>
        <p:nvSpPr>
          <p:cNvPr id="5" name="Slide Number Placeholder 4">
            <a:extLst>
              <a:ext uri="{FF2B5EF4-FFF2-40B4-BE49-F238E27FC236}">
                <a16:creationId xmlns:a16="http://schemas.microsoft.com/office/drawing/2014/main" id="{2CD9BF07-BB0B-4C66-955B-F137244BF714}"/>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26</a:t>
            </a:fld>
            <a:r>
              <a:rPr lang="en-US" dirty="0"/>
              <a:t>/111</a:t>
            </a:r>
          </a:p>
        </p:txBody>
      </p:sp>
      <p:pic>
        <p:nvPicPr>
          <p:cNvPr id="6" name="Picture 2">
            <a:extLst>
              <a:ext uri="{FF2B5EF4-FFF2-40B4-BE49-F238E27FC236}">
                <a16:creationId xmlns:a16="http://schemas.microsoft.com/office/drawing/2014/main" id="{EF9F969A-E055-1C48-AA1E-6E32C98C1A10}"/>
              </a:ext>
            </a:extLst>
          </p:cNvPr>
          <p:cNvPicPr>
            <a:picLocks noChangeAspect="1" noChangeArrowheads="1"/>
          </p:cNvPicPr>
          <p:nvPr>
            <p:custDataLst>
              <p:tags r:id="rId5"/>
            </p:custDataLst>
          </p:nvPr>
        </p:nvPicPr>
        <p:blipFill>
          <a:blip r:embed="rId7">
            <a:extLst>
              <a:ext uri="{28A0092B-C50C-407E-A947-70E740481C1C}">
                <a14:useLocalDpi xmlns:a14="http://schemas.microsoft.com/office/drawing/2010/main" val="0"/>
              </a:ext>
            </a:extLst>
          </a:blip>
          <a:srcRect/>
          <a:stretch>
            <a:fillRect/>
          </a:stretch>
        </p:blipFill>
        <p:spPr bwMode="auto">
          <a:xfrm>
            <a:off x="2746715" y="3429000"/>
            <a:ext cx="5123121" cy="32997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rgbClr val="A19157"/>
                </a:solidFill>
                <a:prstDash val="solid"/>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EA28836D-E643-AA48-818B-5BDB9CBA7436}"/>
              </a:ext>
            </a:extLst>
          </p:cNvPr>
          <p:cNvSpPr/>
          <p:nvPr/>
        </p:nvSpPr>
        <p:spPr>
          <a:xfrm>
            <a:off x="7951272" y="4709567"/>
            <a:ext cx="1774845" cy="369332"/>
          </a:xfrm>
          <a:prstGeom prst="rect">
            <a:avLst/>
          </a:prstGeom>
        </p:spPr>
        <p:txBody>
          <a:bodyPr wrap="none">
            <a:spAutoFit/>
          </a:bodyPr>
          <a:lstStyle/>
          <a:p>
            <a:r>
              <a:rPr lang="nb-NO" dirty="0"/>
              <a:t>Expansion card</a:t>
            </a:r>
            <a:endParaRPr lang="en-NO" dirty="0"/>
          </a:p>
        </p:txBody>
      </p:sp>
    </p:spTree>
    <p:custDataLst>
      <p:tags r:id="rId1"/>
    </p:custDataLst>
    <p:extLst>
      <p:ext uri="{BB962C8B-B14F-4D97-AF65-F5344CB8AC3E}">
        <p14:creationId xmlns:p14="http://schemas.microsoft.com/office/powerpoint/2010/main" val="128255156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Old </a:t>
            </a:r>
            <a:r>
              <a:rPr lang="nb-NO" dirty="0" err="1"/>
              <a:t>expansion</a:t>
            </a:r>
            <a:r>
              <a:rPr lang="nb-NO" dirty="0"/>
              <a:t> </a:t>
            </a:r>
            <a:r>
              <a:rPr lang="nb-NO" dirty="0" err="1"/>
              <a:t>cards</a:t>
            </a:r>
            <a:r>
              <a:rPr lang="nb-NO" dirty="0"/>
              <a:t> and </a:t>
            </a:r>
            <a:r>
              <a:rPr lang="nb-NO" dirty="0" err="1"/>
              <a:t>slots</a:t>
            </a:r>
            <a:endParaRPr lang="nb-NO" dirty="0"/>
          </a:p>
        </p:txBody>
      </p:sp>
      <p:pic>
        <p:nvPicPr>
          <p:cNvPr id="5123" name="Picture 3"/>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1557042" y="1700808"/>
            <a:ext cx="9077487" cy="31683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rgbClr val="A19157"/>
                </a:solidFill>
                <a:prstDash val="solid"/>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45243593-8F6B-40D6-B10B-32C1215F4CC8}"/>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27</a:t>
            </a:fld>
            <a:r>
              <a:rPr lang="en-US" dirty="0"/>
              <a:t>/111</a:t>
            </a:r>
          </a:p>
        </p:txBody>
      </p:sp>
    </p:spTree>
    <p:custDataLst>
      <p:tags r:id="rId1"/>
    </p:custDataLst>
    <p:extLst>
      <p:ext uri="{BB962C8B-B14F-4D97-AF65-F5344CB8AC3E}">
        <p14:creationId xmlns:p14="http://schemas.microsoft.com/office/powerpoint/2010/main" val="244590809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PCI</a:t>
            </a:r>
          </a:p>
        </p:txBody>
      </p:sp>
      <p:sp>
        <p:nvSpPr>
          <p:cNvPr id="3" name="Content Placeholder 2"/>
          <p:cNvSpPr>
            <a:spLocks noGrp="1"/>
          </p:cNvSpPr>
          <p:nvPr>
            <p:ph idx="1"/>
            <p:custDataLst>
              <p:tags r:id="rId3"/>
            </p:custDataLst>
          </p:nvPr>
        </p:nvSpPr>
        <p:spPr/>
        <p:txBody>
          <a:bodyPr/>
          <a:lstStyle/>
          <a:p>
            <a:r>
              <a:rPr lang="nb-NO" dirty="0"/>
              <a:t>32 and 64 bit data</a:t>
            </a:r>
          </a:p>
          <a:p>
            <a:r>
              <a:rPr lang="nb-NO" dirty="0"/>
              <a:t>Bit rate up to 66 MHz, 533 MB / s (64 bit)</a:t>
            </a:r>
          </a:p>
          <a:p>
            <a:r>
              <a:rPr lang="nb-NO" dirty="0"/>
              <a:t>CPU </a:t>
            </a:r>
            <a:r>
              <a:rPr lang="nb-NO" dirty="0" err="1"/>
              <a:t>independent</a:t>
            </a:r>
            <a:endParaRPr lang="nb-NO" dirty="0"/>
          </a:p>
          <a:p>
            <a:r>
              <a:rPr lang="nb-NO" dirty="0" err="1"/>
              <a:t>Backcompatible</a:t>
            </a:r>
            <a:r>
              <a:rPr lang="nb-NO" dirty="0"/>
              <a:t> </a:t>
            </a:r>
            <a:r>
              <a:rPr lang="nb-NO" dirty="0" err="1"/>
              <a:t>with</a:t>
            </a:r>
            <a:r>
              <a:rPr lang="nb-NO" dirty="0"/>
              <a:t> ISA, EISA</a:t>
            </a:r>
          </a:p>
          <a:p>
            <a:r>
              <a:rPr lang="en-US" dirty="0"/>
              <a:t>Plug and Play (PnP)</a:t>
            </a:r>
            <a:r>
              <a:rPr lang="nb-NO" dirty="0"/>
              <a:t> support</a:t>
            </a:r>
          </a:p>
        </p:txBody>
      </p:sp>
      <p:pic>
        <p:nvPicPr>
          <p:cNvPr id="6146" name="Picture 2" descr="http://t1.gstatic.com/images?q=tbn:ANd9GcTfCJGMP24JGzvYfH5maag9pOCp8OGbULBGn5rORvfvVcx-mCYl"/>
          <p:cNvPicPr>
            <a:picLocks noChangeAspect="1" noChangeArrowheads="1"/>
          </p:cNvPicPr>
          <p:nvPr>
            <p:custDataLst>
              <p:tags r:id="rId4"/>
            </p:custDataLst>
          </p:nvPr>
        </p:nvPicPr>
        <p:blipFill>
          <a:blip r:embed="rId7">
            <a:extLst>
              <a:ext uri="{28A0092B-C50C-407E-A947-70E740481C1C}">
                <a14:useLocalDpi xmlns:a14="http://schemas.microsoft.com/office/drawing/2010/main" val="0"/>
              </a:ext>
            </a:extLst>
          </a:blip>
          <a:srcRect/>
          <a:stretch>
            <a:fillRect/>
          </a:stretch>
        </p:blipFill>
        <p:spPr bwMode="auto">
          <a:xfrm>
            <a:off x="5951984" y="3628170"/>
            <a:ext cx="4414242" cy="280195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Slide Number Placeholder 4">
            <a:extLst>
              <a:ext uri="{FF2B5EF4-FFF2-40B4-BE49-F238E27FC236}">
                <a16:creationId xmlns:a16="http://schemas.microsoft.com/office/drawing/2014/main" id="{7AAC9C06-139B-4310-B2F1-5935FD123CE1}"/>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28</a:t>
            </a:fld>
            <a:r>
              <a:rPr lang="en-US" dirty="0"/>
              <a:t>/111</a:t>
            </a:r>
          </a:p>
        </p:txBody>
      </p:sp>
    </p:spTree>
    <p:custDataLst>
      <p:tags r:id="rId1"/>
    </p:custDataLst>
    <p:extLst>
      <p:ext uri="{BB962C8B-B14F-4D97-AF65-F5344CB8AC3E}">
        <p14:creationId xmlns:p14="http://schemas.microsoft.com/office/powerpoint/2010/main" val="18850053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351583" y="188640"/>
            <a:ext cx="6537235" cy="634082"/>
          </a:xfrm>
        </p:spPr>
        <p:txBody>
          <a:bodyPr>
            <a:normAutofit fontScale="90000"/>
          </a:bodyPr>
          <a:lstStyle/>
          <a:p>
            <a:r>
              <a:rPr lang="en-US" b="1" dirty="0"/>
              <a:t>Accelerated Graphics Port</a:t>
            </a:r>
            <a:r>
              <a:rPr lang="en-US" dirty="0"/>
              <a:t> (</a:t>
            </a:r>
            <a:r>
              <a:rPr lang="en-US" b="1" dirty="0"/>
              <a:t>AGP</a:t>
            </a:r>
            <a:r>
              <a:rPr lang="en-US" dirty="0"/>
              <a:t>)</a:t>
            </a:r>
            <a:endParaRPr lang="nb-NO" dirty="0"/>
          </a:p>
        </p:txBody>
      </p:sp>
      <p:sp>
        <p:nvSpPr>
          <p:cNvPr id="3" name="Content Placeholder 2"/>
          <p:cNvSpPr>
            <a:spLocks noGrp="1"/>
          </p:cNvSpPr>
          <p:nvPr>
            <p:ph idx="1"/>
            <p:custDataLst>
              <p:tags r:id="rId3"/>
            </p:custDataLst>
          </p:nvPr>
        </p:nvSpPr>
        <p:spPr>
          <a:xfrm>
            <a:off x="609600" y="1020212"/>
            <a:ext cx="10972800" cy="5256584"/>
          </a:xfrm>
        </p:spPr>
        <p:txBody>
          <a:bodyPr/>
          <a:lstStyle/>
          <a:p>
            <a:r>
              <a:rPr lang="nb-NO" dirty="0" err="1"/>
              <a:t>Made</a:t>
            </a:r>
            <a:r>
              <a:rPr lang="nb-NO" dirty="0"/>
              <a:t> to support 3D </a:t>
            </a:r>
            <a:r>
              <a:rPr lang="nb-NO" dirty="0" err="1"/>
              <a:t>graphics</a:t>
            </a:r>
            <a:endParaRPr lang="nb-NO" dirty="0"/>
          </a:p>
          <a:p>
            <a:r>
              <a:rPr lang="nb-NO" dirty="0"/>
              <a:t>Connected </a:t>
            </a:r>
            <a:r>
              <a:rPr lang="nb-NO" dirty="0" err="1"/>
              <a:t>directly</a:t>
            </a:r>
            <a:r>
              <a:rPr lang="nb-NO" dirty="0"/>
              <a:t> to Northbridge</a:t>
            </a:r>
          </a:p>
          <a:p>
            <a:r>
              <a:rPr lang="nb-NO" dirty="0"/>
              <a:t>32 bit, 66 MHz</a:t>
            </a:r>
          </a:p>
          <a:p>
            <a:r>
              <a:rPr lang="nb-NO" dirty="0"/>
              <a:t>Bit rate from 266 </a:t>
            </a:r>
            <a:r>
              <a:rPr lang="nb-NO" dirty="0" err="1"/>
              <a:t>MBps</a:t>
            </a:r>
            <a:r>
              <a:rPr lang="nb-NO" dirty="0"/>
              <a:t> to 2133 </a:t>
            </a:r>
            <a:r>
              <a:rPr lang="nb-NO" dirty="0" err="1"/>
              <a:t>MBps</a:t>
            </a:r>
            <a:r>
              <a:rPr lang="nb-NO" dirty="0"/>
              <a:t> </a:t>
            </a:r>
            <a:r>
              <a:rPr lang="nb-NO" dirty="0" err="1"/>
              <a:t>depending</a:t>
            </a:r>
            <a:r>
              <a:rPr lang="nb-NO" dirty="0"/>
              <a:t> </a:t>
            </a:r>
            <a:r>
              <a:rPr lang="nb-NO" dirty="0" err="1"/>
              <a:t>on</a:t>
            </a:r>
            <a:r>
              <a:rPr lang="nb-NO" dirty="0"/>
              <a:t> </a:t>
            </a:r>
            <a:r>
              <a:rPr lang="nb-NO" dirty="0" err="1"/>
              <a:t>version</a:t>
            </a:r>
            <a:endParaRPr lang="nb-NO" dirty="0"/>
          </a:p>
          <a:p>
            <a:r>
              <a:rPr lang="nb-NO" dirty="0"/>
              <a:t>Versions 2X, 4X, 8X </a:t>
            </a:r>
            <a:r>
              <a:rPr lang="nb-NO" u="sng" dirty="0" err="1"/>
              <a:t>transmitted</a:t>
            </a:r>
            <a:r>
              <a:rPr lang="nb-NO" u="sng" dirty="0"/>
              <a:t> data </a:t>
            </a:r>
            <a:r>
              <a:rPr lang="nb-NO" dirty="0"/>
              <a:t>2x, 4x and 8x per </a:t>
            </a:r>
            <a:r>
              <a:rPr lang="nb-NO" dirty="0" err="1"/>
              <a:t>clock</a:t>
            </a:r>
            <a:r>
              <a:rPr lang="nb-NO" dirty="0"/>
              <a:t> </a:t>
            </a:r>
            <a:r>
              <a:rPr lang="nb-NO" dirty="0" err="1"/>
              <a:t>cycle</a:t>
            </a:r>
            <a:endParaRPr lang="nb-NO" dirty="0"/>
          </a:p>
        </p:txBody>
      </p:sp>
      <p:pic>
        <p:nvPicPr>
          <p:cNvPr id="8194" name="Picture 2"/>
          <p:cNvPicPr>
            <a:picLocks noChangeAspect="1" noChangeArrowheads="1"/>
          </p:cNvPicPr>
          <p:nvPr>
            <p:custDataLst>
              <p:tags r:id="rId4"/>
            </p:custDataLst>
          </p:nvPr>
        </p:nvPicPr>
        <p:blipFill>
          <a:blip r:embed="rId7">
            <a:extLst>
              <a:ext uri="{28A0092B-C50C-407E-A947-70E740481C1C}">
                <a14:useLocalDpi xmlns:a14="http://schemas.microsoft.com/office/drawing/2010/main" val="0"/>
              </a:ext>
            </a:extLst>
          </a:blip>
          <a:srcRect/>
          <a:stretch>
            <a:fillRect/>
          </a:stretch>
        </p:blipFill>
        <p:spPr bwMode="auto">
          <a:xfrm>
            <a:off x="2351584" y="4368894"/>
            <a:ext cx="5184576" cy="1364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Slide Number Placeholder 4">
            <a:extLst>
              <a:ext uri="{FF2B5EF4-FFF2-40B4-BE49-F238E27FC236}">
                <a16:creationId xmlns:a16="http://schemas.microsoft.com/office/drawing/2014/main" id="{CF9444AC-8C4B-401C-A1C9-22B4B68EA215}"/>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29</a:t>
            </a:fld>
            <a:r>
              <a:rPr lang="en-US" dirty="0"/>
              <a:t>/111</a:t>
            </a:r>
          </a:p>
        </p:txBody>
      </p:sp>
    </p:spTree>
    <p:custDataLst>
      <p:tags r:id="rId1"/>
    </p:custDataLst>
    <p:extLst>
      <p:ext uri="{BB962C8B-B14F-4D97-AF65-F5344CB8AC3E}">
        <p14:creationId xmlns:p14="http://schemas.microsoft.com/office/powerpoint/2010/main" val="12735210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194"/>
                                        </p:tgtEl>
                                        <p:attrNameLst>
                                          <p:attrName>style.visibility</p:attrName>
                                        </p:attrNameLst>
                                      </p:cBhvr>
                                      <p:to>
                                        <p:strVal val="visible"/>
                                      </p:to>
                                    </p:set>
                                    <p:anim calcmode="lin" valueType="num">
                                      <p:cBhvr additive="base">
                                        <p:cTn id="37" dur="500" fill="hold"/>
                                        <p:tgtEl>
                                          <p:spTgt spid="8194"/>
                                        </p:tgtEl>
                                        <p:attrNameLst>
                                          <p:attrName>ppt_x</p:attrName>
                                        </p:attrNameLst>
                                      </p:cBhvr>
                                      <p:tavLst>
                                        <p:tav tm="0">
                                          <p:val>
                                            <p:strVal val="#ppt_x"/>
                                          </p:val>
                                        </p:tav>
                                        <p:tav tm="100000">
                                          <p:val>
                                            <p:strVal val="#ppt_x"/>
                                          </p:val>
                                        </p:tav>
                                      </p:tavLst>
                                    </p:anim>
                                    <p:anim calcmode="lin" valueType="num">
                                      <p:cBhvr additive="base">
                                        <p:cTn id="3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5" name="Rectangle 3"/>
          <p:cNvSpPr>
            <a:spLocks noGrp="1" noChangeArrowheads="1"/>
          </p:cNvSpPr>
          <p:nvPr>
            <p:ph type="subTitle" idx="1"/>
            <p:custDataLst>
              <p:tags r:id="rId2"/>
            </p:custDataLst>
          </p:nvPr>
        </p:nvSpPr>
        <p:spPr/>
        <p:txBody>
          <a:bodyPr/>
          <a:lstStyle/>
          <a:p>
            <a:pPr algn="ctr">
              <a:buFontTx/>
              <a:buNone/>
            </a:pPr>
            <a:r>
              <a:rPr lang="nb-NO"/>
              <a:t> </a:t>
            </a:r>
          </a:p>
          <a:p>
            <a:pPr algn="ctr">
              <a:buFontTx/>
              <a:buNone/>
            </a:pPr>
            <a:endParaRPr lang="nb-NO"/>
          </a:p>
        </p:txBody>
      </p:sp>
      <p:sp>
        <p:nvSpPr>
          <p:cNvPr id="2057" name="Text Box 6"/>
          <p:cNvSpPr txBox="1">
            <a:spLocks noChangeArrowheads="1"/>
          </p:cNvSpPr>
          <p:nvPr>
            <p:custDataLst>
              <p:tags r:id="rId3"/>
            </p:custDataLst>
          </p:nvPr>
        </p:nvSpPr>
        <p:spPr bwMode="auto">
          <a:xfrm>
            <a:off x="-264853" y="479124"/>
            <a:ext cx="4537075" cy="2123658"/>
          </a:xfrm>
          <a:prstGeom prst="rect">
            <a:avLst/>
          </a:prstGeom>
          <a:noFill/>
          <a:ln w="9525" algn="ctr">
            <a:noFill/>
            <a:miter lim="800000"/>
            <a:headEnd/>
            <a:tailEnd/>
          </a:ln>
        </p:spPr>
        <p:txBody>
          <a:bodyPr>
            <a:spAutoFit/>
          </a:bodyPr>
          <a:lstStyle/>
          <a:p>
            <a:pPr algn="ctr"/>
            <a:r>
              <a:rPr lang="en-US" sz="4400" dirty="0">
                <a:solidFill>
                  <a:schemeClr val="bg1"/>
                </a:solidFill>
              </a:rPr>
              <a:t>Hardware-Computer </a:t>
            </a:r>
            <a:r>
              <a:rPr lang="nb-NO" sz="4400" dirty="0">
                <a:solidFill>
                  <a:schemeClr val="bg1"/>
                </a:solidFill>
              </a:rPr>
              <a:t>Organization</a:t>
            </a:r>
          </a:p>
        </p:txBody>
      </p:sp>
      <p:pic>
        <p:nvPicPr>
          <p:cNvPr id="6146" name="Picture 2" descr="What Are Hardware Drivers, and Why Do They Cause So Many Problems?">
            <a:extLst>
              <a:ext uri="{FF2B5EF4-FFF2-40B4-BE49-F238E27FC236}">
                <a16:creationId xmlns:a16="http://schemas.microsoft.com/office/drawing/2014/main" id="{180B573F-98A6-2E41-A62E-C1E0DE4A34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1484" y="2435057"/>
            <a:ext cx="6616592" cy="30384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anim calcmode="lin" valueType="num">
                                      <p:cBhvr additive="base">
                                        <p:cTn id="7" dur="500" fill="hold"/>
                                        <p:tgtEl>
                                          <p:spTgt spid="1003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035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custDataLst>
              <p:tags r:id="rId2"/>
            </p:custDataLst>
          </p:nvPr>
        </p:nvSpPr>
        <p:spPr/>
        <p:txBody>
          <a:bodyPr/>
          <a:lstStyle/>
          <a:p>
            <a:r>
              <a:rPr lang="nb-NO" dirty="0"/>
              <a:t>Data Storage</a:t>
            </a:r>
            <a:br>
              <a:rPr lang="nb-NO" dirty="0"/>
            </a:br>
            <a:r>
              <a:rPr lang="nb-NO" dirty="0"/>
              <a:t>(Hard disk)</a:t>
            </a:r>
          </a:p>
        </p:txBody>
      </p:sp>
      <p:sp>
        <p:nvSpPr>
          <p:cNvPr id="2" name="Subtitle 1">
            <a:extLst>
              <a:ext uri="{FF2B5EF4-FFF2-40B4-BE49-F238E27FC236}">
                <a16:creationId xmlns:a16="http://schemas.microsoft.com/office/drawing/2014/main" id="{24506835-C70B-42EE-B193-E53F3D6E9A81}"/>
              </a:ext>
            </a:extLst>
          </p:cNvPr>
          <p:cNvSpPr>
            <a:spLocks noGrp="1"/>
          </p:cNvSpPr>
          <p:nvPr>
            <p:ph type="subTitle" idx="1"/>
          </p:nvPr>
        </p:nvSpPr>
        <p:spPr/>
        <p:txBody>
          <a:bodyPr/>
          <a:lstStyle/>
          <a:p>
            <a:endParaRPr lang="nb-NO"/>
          </a:p>
        </p:txBody>
      </p:sp>
    </p:spTree>
    <p:custDataLst>
      <p:tags r:id="rId1"/>
    </p:custDataLst>
    <p:extLst>
      <p:ext uri="{BB962C8B-B14F-4D97-AF65-F5344CB8AC3E}">
        <p14:creationId xmlns:p14="http://schemas.microsoft.com/office/powerpoint/2010/main" val="154854138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custDataLst>
              <p:tags r:id="rId2"/>
            </p:custDataLst>
          </p:nvPr>
        </p:nvSpPr>
        <p:spPr>
          <a:xfrm>
            <a:off x="2567608" y="188640"/>
            <a:ext cx="7581528" cy="634082"/>
          </a:xfrm>
        </p:spPr>
        <p:txBody>
          <a:bodyPr>
            <a:normAutofit/>
          </a:bodyPr>
          <a:lstStyle/>
          <a:p>
            <a:r>
              <a:rPr lang="nb-NO" dirty="0"/>
              <a:t>Data Storage</a:t>
            </a:r>
          </a:p>
        </p:txBody>
      </p:sp>
      <p:sp>
        <p:nvSpPr>
          <p:cNvPr id="211971" name="Rectangle 3"/>
          <p:cNvSpPr>
            <a:spLocks noGrp="1" noChangeArrowheads="1"/>
          </p:cNvSpPr>
          <p:nvPr>
            <p:ph idx="1"/>
            <p:custDataLst>
              <p:tags r:id="rId3"/>
            </p:custDataLst>
          </p:nvPr>
        </p:nvSpPr>
        <p:spPr>
          <a:xfrm>
            <a:off x="609600" y="1124744"/>
            <a:ext cx="6255895" cy="5256584"/>
          </a:xfrm>
        </p:spPr>
        <p:txBody>
          <a:bodyPr>
            <a:normAutofit/>
          </a:bodyPr>
          <a:lstStyle/>
          <a:p>
            <a:r>
              <a:rPr lang="nb-NO" dirty="0"/>
              <a:t>Used for permanent </a:t>
            </a:r>
            <a:r>
              <a:rPr lang="nb-NO" dirty="0" err="1"/>
              <a:t>storage</a:t>
            </a:r>
            <a:r>
              <a:rPr lang="nb-NO" dirty="0"/>
              <a:t> </a:t>
            </a:r>
            <a:r>
              <a:rPr lang="nb-NO" dirty="0" err="1"/>
              <a:t>of</a:t>
            </a:r>
            <a:r>
              <a:rPr lang="nb-NO" dirty="0"/>
              <a:t> </a:t>
            </a:r>
            <a:r>
              <a:rPr lang="nb-NO" dirty="0" err="1"/>
              <a:t>large</a:t>
            </a:r>
            <a:r>
              <a:rPr lang="nb-NO" dirty="0"/>
              <a:t> </a:t>
            </a:r>
            <a:r>
              <a:rPr lang="nb-NO" dirty="0" err="1"/>
              <a:t>amounts</a:t>
            </a:r>
            <a:r>
              <a:rPr lang="nb-NO" dirty="0"/>
              <a:t> </a:t>
            </a:r>
            <a:r>
              <a:rPr lang="nb-NO" dirty="0" err="1"/>
              <a:t>of</a:t>
            </a:r>
            <a:r>
              <a:rPr lang="nb-NO" dirty="0"/>
              <a:t> data</a:t>
            </a:r>
          </a:p>
          <a:p>
            <a:pPr lvl="1">
              <a:lnSpc>
                <a:spcPct val="90000"/>
              </a:lnSpc>
            </a:pPr>
            <a:r>
              <a:rPr lang="nb-NO" dirty="0" err="1"/>
              <a:t>Punched</a:t>
            </a:r>
            <a:r>
              <a:rPr lang="nb-NO" dirty="0"/>
              <a:t> </a:t>
            </a:r>
            <a:r>
              <a:rPr lang="nb-NO" dirty="0" err="1"/>
              <a:t>card</a:t>
            </a:r>
            <a:r>
              <a:rPr lang="nb-NO" dirty="0"/>
              <a:t> </a:t>
            </a:r>
          </a:p>
          <a:p>
            <a:pPr lvl="1">
              <a:lnSpc>
                <a:spcPct val="90000"/>
              </a:lnSpc>
            </a:pPr>
            <a:r>
              <a:rPr lang="nb-NO" dirty="0"/>
              <a:t>Punch tape </a:t>
            </a:r>
          </a:p>
          <a:p>
            <a:pPr lvl="1"/>
            <a:r>
              <a:rPr lang="nb-NO" dirty="0" err="1"/>
              <a:t>Diskette</a:t>
            </a:r>
            <a:r>
              <a:rPr lang="nb-NO" dirty="0"/>
              <a:t>, Flash </a:t>
            </a:r>
            <a:r>
              <a:rPr lang="nb-NO" dirty="0" err="1"/>
              <a:t>Mem</a:t>
            </a:r>
            <a:endParaRPr lang="nb-NO" dirty="0"/>
          </a:p>
          <a:p>
            <a:pPr lvl="1"/>
            <a:r>
              <a:rPr lang="nb-NO" dirty="0" err="1"/>
              <a:t>Zip</a:t>
            </a:r>
            <a:r>
              <a:rPr lang="nb-NO" dirty="0"/>
              <a:t>, Jazz</a:t>
            </a:r>
          </a:p>
          <a:p>
            <a:pPr lvl="1"/>
            <a:r>
              <a:rPr lang="nb-NO" dirty="0"/>
              <a:t>Disk</a:t>
            </a:r>
          </a:p>
          <a:p>
            <a:pPr lvl="1"/>
            <a:r>
              <a:rPr lang="nb-NO" dirty="0"/>
              <a:t>CD, DVD</a:t>
            </a:r>
          </a:p>
          <a:p>
            <a:pPr lvl="1"/>
            <a:r>
              <a:rPr lang="nb-NO" dirty="0" err="1"/>
              <a:t>Magnetic</a:t>
            </a:r>
            <a:r>
              <a:rPr lang="nb-NO" dirty="0"/>
              <a:t> tape (reel tape, </a:t>
            </a:r>
            <a:r>
              <a:rPr lang="nb-NO" dirty="0" err="1"/>
              <a:t>cassette</a:t>
            </a:r>
            <a:r>
              <a:rPr lang="nb-NO" dirty="0"/>
              <a:t>)</a:t>
            </a:r>
          </a:p>
          <a:p>
            <a:pPr lvl="1"/>
            <a:r>
              <a:rPr lang="nb-NO" dirty="0"/>
              <a:t>Transfer to </a:t>
            </a:r>
            <a:r>
              <a:rPr lang="nb-NO" dirty="0" err="1"/>
              <a:t>the</a:t>
            </a:r>
            <a:r>
              <a:rPr lang="nb-NO" dirty="0"/>
              <a:t> </a:t>
            </a:r>
            <a:r>
              <a:rPr lang="nb-NO" dirty="0" err="1"/>
              <a:t>processor</a:t>
            </a:r>
            <a:r>
              <a:rPr lang="nb-NO" dirty="0"/>
              <a:t> via a </a:t>
            </a:r>
            <a:r>
              <a:rPr lang="nb-NO" dirty="0" err="1"/>
              <a:t>controller</a:t>
            </a:r>
            <a:endParaRPr lang="nb-NO" dirty="0"/>
          </a:p>
          <a:p>
            <a:pPr lvl="1"/>
            <a:r>
              <a:rPr lang="nb-NO" dirty="0"/>
              <a:t>Use different </a:t>
            </a:r>
            <a:r>
              <a:rPr lang="en-US" b="1" dirty="0">
                <a:solidFill>
                  <a:srgbClr val="454545"/>
                </a:solidFill>
                <a:latin typeface="Verdana" panose="020B0604030504040204" pitchFamily="34" charset="0"/>
              </a:rPr>
              <a:t>HBA: </a:t>
            </a:r>
            <a:r>
              <a:rPr lang="nb-NO" dirty="0"/>
              <a:t>IDE / EIDE, SATA, </a:t>
            </a:r>
            <a:r>
              <a:rPr lang="en-US" b="1" dirty="0"/>
              <a:t>Small Computer System Interface</a:t>
            </a:r>
            <a:r>
              <a:rPr lang="en-US" dirty="0"/>
              <a:t> (</a:t>
            </a:r>
            <a:r>
              <a:rPr lang="en-US" b="1" dirty="0"/>
              <a:t>SCSI)</a:t>
            </a:r>
            <a:r>
              <a:rPr lang="nb-NO" dirty="0"/>
              <a:t>,…</a:t>
            </a:r>
          </a:p>
        </p:txBody>
      </p:sp>
      <p:sp>
        <p:nvSpPr>
          <p:cNvPr id="5" name="Slide Number Placeholder 4">
            <a:extLst>
              <a:ext uri="{FF2B5EF4-FFF2-40B4-BE49-F238E27FC236}">
                <a16:creationId xmlns:a16="http://schemas.microsoft.com/office/drawing/2014/main" id="{25D908DF-A656-41DF-B58B-02034177B50D}"/>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31</a:t>
            </a:fld>
            <a:r>
              <a:rPr lang="en-US" dirty="0"/>
              <a:t>/111</a:t>
            </a:r>
          </a:p>
        </p:txBody>
      </p:sp>
      <p:pic>
        <p:nvPicPr>
          <p:cNvPr id="3074" name="Picture 2" descr="From Paper Tape to Data Sticks: The Evolution of Removable Storage -  Slideshow - ARN">
            <a:extLst>
              <a:ext uri="{FF2B5EF4-FFF2-40B4-BE49-F238E27FC236}">
                <a16:creationId xmlns:a16="http://schemas.microsoft.com/office/drawing/2014/main" id="{0BB51798-73DA-4540-B4F8-F7D308E5A2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6175" y="2072598"/>
            <a:ext cx="3365500" cy="2413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722864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1971">
                                            <p:txEl>
                                              <p:pRg st="0" end="0"/>
                                            </p:txEl>
                                          </p:spTgt>
                                        </p:tgtEl>
                                        <p:attrNameLst>
                                          <p:attrName>style.visibility</p:attrName>
                                        </p:attrNameLst>
                                      </p:cBhvr>
                                      <p:to>
                                        <p:strVal val="visible"/>
                                      </p:to>
                                    </p:set>
                                    <p:anim calcmode="lin" valueType="num">
                                      <p:cBhvr additive="base">
                                        <p:cTn id="7" dur="500" fill="hold"/>
                                        <p:tgtEl>
                                          <p:spTgt spid="2119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197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1971">
                                            <p:txEl>
                                              <p:pRg st="1" end="1"/>
                                            </p:txEl>
                                          </p:spTgt>
                                        </p:tgtEl>
                                        <p:attrNameLst>
                                          <p:attrName>style.visibility</p:attrName>
                                        </p:attrNameLst>
                                      </p:cBhvr>
                                      <p:to>
                                        <p:strVal val="visible"/>
                                      </p:to>
                                    </p:set>
                                    <p:anim calcmode="lin" valueType="num">
                                      <p:cBhvr additive="base">
                                        <p:cTn id="11" dur="500" fill="hold"/>
                                        <p:tgtEl>
                                          <p:spTgt spid="21197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197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1971">
                                            <p:txEl>
                                              <p:pRg st="2" end="2"/>
                                            </p:txEl>
                                          </p:spTgt>
                                        </p:tgtEl>
                                        <p:attrNameLst>
                                          <p:attrName>style.visibility</p:attrName>
                                        </p:attrNameLst>
                                      </p:cBhvr>
                                      <p:to>
                                        <p:strVal val="visible"/>
                                      </p:to>
                                    </p:set>
                                    <p:anim calcmode="lin" valueType="num">
                                      <p:cBhvr additive="base">
                                        <p:cTn id="15" dur="500" fill="hold"/>
                                        <p:tgtEl>
                                          <p:spTgt spid="21197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119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11971">
                                            <p:txEl>
                                              <p:pRg st="3" end="3"/>
                                            </p:txEl>
                                          </p:spTgt>
                                        </p:tgtEl>
                                        <p:attrNameLst>
                                          <p:attrName>style.visibility</p:attrName>
                                        </p:attrNameLst>
                                      </p:cBhvr>
                                      <p:to>
                                        <p:strVal val="visible"/>
                                      </p:to>
                                    </p:set>
                                    <p:anim calcmode="lin" valueType="num">
                                      <p:cBhvr additive="base">
                                        <p:cTn id="21" dur="500" fill="hold"/>
                                        <p:tgtEl>
                                          <p:spTgt spid="211971">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119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1971">
                                            <p:txEl>
                                              <p:pRg st="4" end="4"/>
                                            </p:txEl>
                                          </p:spTgt>
                                        </p:tgtEl>
                                        <p:attrNameLst>
                                          <p:attrName>style.visibility</p:attrName>
                                        </p:attrNameLst>
                                      </p:cBhvr>
                                      <p:to>
                                        <p:strVal val="visible"/>
                                      </p:to>
                                    </p:set>
                                    <p:anim calcmode="lin" valueType="num">
                                      <p:cBhvr additive="base">
                                        <p:cTn id="27" dur="500" fill="hold"/>
                                        <p:tgtEl>
                                          <p:spTgt spid="21197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119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11971">
                                            <p:txEl>
                                              <p:pRg st="5" end="5"/>
                                            </p:txEl>
                                          </p:spTgt>
                                        </p:tgtEl>
                                        <p:attrNameLst>
                                          <p:attrName>style.visibility</p:attrName>
                                        </p:attrNameLst>
                                      </p:cBhvr>
                                      <p:to>
                                        <p:strVal val="visible"/>
                                      </p:to>
                                    </p:set>
                                    <p:anim calcmode="lin" valueType="num">
                                      <p:cBhvr additive="base">
                                        <p:cTn id="33" dur="500" fill="hold"/>
                                        <p:tgtEl>
                                          <p:spTgt spid="211971">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1197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11971">
                                            <p:txEl>
                                              <p:pRg st="6" end="6"/>
                                            </p:txEl>
                                          </p:spTgt>
                                        </p:tgtEl>
                                        <p:attrNameLst>
                                          <p:attrName>style.visibility</p:attrName>
                                        </p:attrNameLst>
                                      </p:cBhvr>
                                      <p:to>
                                        <p:strVal val="visible"/>
                                      </p:to>
                                    </p:set>
                                    <p:anim calcmode="lin" valueType="num">
                                      <p:cBhvr additive="base">
                                        <p:cTn id="39" dur="500" fill="hold"/>
                                        <p:tgtEl>
                                          <p:spTgt spid="211971">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1197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11971">
                                            <p:txEl>
                                              <p:pRg st="7" end="7"/>
                                            </p:txEl>
                                          </p:spTgt>
                                        </p:tgtEl>
                                        <p:attrNameLst>
                                          <p:attrName>style.visibility</p:attrName>
                                        </p:attrNameLst>
                                      </p:cBhvr>
                                      <p:to>
                                        <p:strVal val="visible"/>
                                      </p:to>
                                    </p:set>
                                    <p:anim calcmode="lin" valueType="num">
                                      <p:cBhvr additive="base">
                                        <p:cTn id="45" dur="500" fill="hold"/>
                                        <p:tgtEl>
                                          <p:spTgt spid="211971">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1197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custDataLst>
              <p:tags r:id="rId2"/>
            </p:custDataLst>
          </p:nvPr>
        </p:nvSpPr>
        <p:spPr>
          <a:xfrm>
            <a:off x="1919536" y="188640"/>
            <a:ext cx="8229600" cy="634082"/>
          </a:xfrm>
        </p:spPr>
        <p:txBody>
          <a:bodyPr>
            <a:normAutofit/>
          </a:bodyPr>
          <a:lstStyle/>
          <a:p>
            <a:r>
              <a:rPr lang="nb-NO" dirty="0"/>
              <a:t>Paper as a </a:t>
            </a:r>
            <a:r>
              <a:rPr lang="nb-NO" dirty="0" err="1"/>
              <a:t>storage</a:t>
            </a:r>
            <a:r>
              <a:rPr lang="nb-NO" dirty="0"/>
              <a:t> medium</a:t>
            </a:r>
            <a:endParaRPr lang="en-US" dirty="0"/>
          </a:p>
        </p:txBody>
      </p:sp>
      <p:pic>
        <p:nvPicPr>
          <p:cNvPr id="212995" name="Picture 3"/>
          <p:cNvPicPr>
            <a:picLocks noGrp="1" noChangeAspect="1" noChangeArrowheads="1"/>
          </p:cNvPicPr>
          <p:nvPr>
            <p:ph idx="1"/>
            <p:custDataLst>
              <p:tags r:id="rId3"/>
            </p:custDataLst>
          </p:nvPr>
        </p:nvPicPr>
        <p:blipFill>
          <a:blip r:embed="rId8" cstate="print"/>
          <a:srcRect/>
          <a:stretch>
            <a:fillRect/>
          </a:stretch>
        </p:blipFill>
        <p:spPr>
          <a:xfrm>
            <a:off x="2041284" y="1773238"/>
            <a:ext cx="4589585" cy="3486150"/>
          </a:xfrm>
          <a:noFill/>
          <a:ln/>
        </p:spPr>
      </p:pic>
      <p:pic>
        <p:nvPicPr>
          <p:cNvPr id="212997" name="Picture 5"/>
          <p:cNvPicPr>
            <a:picLocks noChangeAspect="1" noChangeArrowheads="1"/>
          </p:cNvPicPr>
          <p:nvPr>
            <p:custDataLst>
              <p:tags r:id="rId4"/>
            </p:custDataLst>
          </p:nvPr>
        </p:nvPicPr>
        <p:blipFill>
          <a:blip r:embed="rId9" cstate="print"/>
          <a:srcRect/>
          <a:stretch>
            <a:fillRect/>
          </a:stretch>
        </p:blipFill>
        <p:spPr bwMode="auto">
          <a:xfrm>
            <a:off x="6761284" y="1773241"/>
            <a:ext cx="3788020" cy="3494087"/>
          </a:xfrm>
          <a:prstGeom prst="rect">
            <a:avLst/>
          </a:prstGeom>
          <a:noFill/>
          <a:ln w="9525" algn="ctr">
            <a:noFill/>
            <a:miter lim="800000"/>
            <a:headEnd/>
            <a:tailEnd/>
          </a:ln>
          <a:effectLst/>
        </p:spPr>
      </p:pic>
      <p:sp>
        <p:nvSpPr>
          <p:cNvPr id="6" name="Slide Number Placeholder 4">
            <a:extLst>
              <a:ext uri="{FF2B5EF4-FFF2-40B4-BE49-F238E27FC236}">
                <a16:creationId xmlns:a16="http://schemas.microsoft.com/office/drawing/2014/main" id="{F3704290-4B8A-43AF-92B7-2C164B753410}"/>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32</a:t>
            </a:fld>
            <a:r>
              <a:rPr lang="en-US" dirty="0"/>
              <a:t>/111</a:t>
            </a:r>
          </a:p>
        </p:txBody>
      </p:sp>
    </p:spTree>
    <p:custDataLst>
      <p:tags r:id="rId1"/>
    </p:custDataLst>
    <p:extLst>
      <p:ext uri="{BB962C8B-B14F-4D97-AF65-F5344CB8AC3E}">
        <p14:creationId xmlns:p14="http://schemas.microsoft.com/office/powerpoint/2010/main" val="319572205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custDataLst>
              <p:tags r:id="rId2"/>
            </p:custDataLst>
          </p:nvPr>
        </p:nvSpPr>
        <p:spPr>
          <a:xfrm>
            <a:off x="1919536" y="188640"/>
            <a:ext cx="8229600" cy="634082"/>
          </a:xfrm>
        </p:spPr>
        <p:txBody>
          <a:bodyPr>
            <a:normAutofit/>
          </a:bodyPr>
          <a:lstStyle/>
          <a:p>
            <a:r>
              <a:rPr lang="nb-NO" dirty="0"/>
              <a:t>Files, Organization of data</a:t>
            </a:r>
            <a:endParaRPr lang="en-US" dirty="0"/>
          </a:p>
        </p:txBody>
      </p:sp>
      <p:sp>
        <p:nvSpPr>
          <p:cNvPr id="215043" name="Rectangle 3"/>
          <p:cNvSpPr>
            <a:spLocks noGrp="1" noChangeArrowheads="1"/>
          </p:cNvSpPr>
          <p:nvPr>
            <p:ph idx="1"/>
            <p:custDataLst>
              <p:tags r:id="rId3"/>
            </p:custDataLst>
          </p:nvPr>
        </p:nvSpPr>
        <p:spPr>
          <a:xfrm>
            <a:off x="1642583" y="1052736"/>
            <a:ext cx="8773258" cy="5400600"/>
          </a:xfrm>
        </p:spPr>
        <p:txBody>
          <a:bodyPr>
            <a:normAutofit/>
          </a:bodyPr>
          <a:lstStyle/>
          <a:p>
            <a:r>
              <a:rPr lang="nb-NO" dirty="0"/>
              <a:t>Data is </a:t>
            </a:r>
            <a:r>
              <a:rPr lang="nb-NO" dirty="0" err="1"/>
              <a:t>basically</a:t>
            </a:r>
            <a:r>
              <a:rPr lang="nb-NO" dirty="0"/>
              <a:t> a </a:t>
            </a:r>
            <a:r>
              <a:rPr lang="nb-NO" dirty="0" err="1"/>
              <a:t>collection</a:t>
            </a:r>
            <a:r>
              <a:rPr lang="nb-NO" dirty="0"/>
              <a:t> </a:t>
            </a:r>
            <a:r>
              <a:rPr lang="nb-NO" dirty="0" err="1"/>
              <a:t>of</a:t>
            </a:r>
            <a:r>
              <a:rPr lang="nb-NO" dirty="0"/>
              <a:t> 0s and 1s </a:t>
            </a:r>
            <a:r>
              <a:rPr lang="nb-NO" dirty="0" err="1"/>
              <a:t>which</a:t>
            </a:r>
            <a:r>
              <a:rPr lang="nb-NO" dirty="0"/>
              <a:t> in </a:t>
            </a:r>
            <a:r>
              <a:rPr lang="nb-NO" dirty="0" err="1"/>
              <a:t>their</a:t>
            </a:r>
            <a:r>
              <a:rPr lang="nb-NO" dirty="0"/>
              <a:t> </a:t>
            </a:r>
            <a:r>
              <a:rPr lang="nb-NO" dirty="0" err="1"/>
              <a:t>context</a:t>
            </a:r>
            <a:r>
              <a:rPr lang="nb-NO" dirty="0"/>
              <a:t> </a:t>
            </a:r>
            <a:r>
              <a:rPr lang="nb-NO" dirty="0" err="1"/>
              <a:t>represent</a:t>
            </a:r>
            <a:r>
              <a:rPr lang="nb-NO" dirty="0"/>
              <a:t> a </a:t>
            </a:r>
            <a:r>
              <a:rPr lang="nb-NO" dirty="0" err="1"/>
              <a:t>document</a:t>
            </a:r>
            <a:r>
              <a:rPr lang="nb-NO" dirty="0"/>
              <a:t>, image, </a:t>
            </a:r>
            <a:r>
              <a:rPr lang="nb-NO" dirty="0" err="1"/>
              <a:t>music</a:t>
            </a:r>
            <a:r>
              <a:rPr lang="nb-NO" dirty="0"/>
              <a:t> etc.</a:t>
            </a:r>
          </a:p>
          <a:p>
            <a:r>
              <a:rPr lang="nb-NO" dirty="0"/>
              <a:t>This </a:t>
            </a:r>
            <a:r>
              <a:rPr lang="nb-NO" dirty="0" err="1"/>
              <a:t>collection</a:t>
            </a:r>
            <a:r>
              <a:rPr lang="nb-NO" dirty="0"/>
              <a:t> is </a:t>
            </a:r>
            <a:r>
              <a:rPr lang="nb-NO" dirty="0" err="1"/>
              <a:t>called</a:t>
            </a:r>
            <a:r>
              <a:rPr lang="nb-NO" dirty="0"/>
              <a:t> a file</a:t>
            </a:r>
          </a:p>
          <a:p>
            <a:r>
              <a:rPr lang="nb-NO" dirty="0"/>
              <a:t>A file has a </a:t>
            </a:r>
            <a:r>
              <a:rPr lang="nb-NO" dirty="0" err="1"/>
              <a:t>name</a:t>
            </a:r>
            <a:r>
              <a:rPr lang="nb-NO" dirty="0"/>
              <a:t> </a:t>
            </a:r>
            <a:r>
              <a:rPr lang="nb-NO" dirty="0" err="1"/>
              <a:t>that</a:t>
            </a:r>
            <a:r>
              <a:rPr lang="nb-NO" dirty="0"/>
              <a:t> makes it </a:t>
            </a:r>
            <a:r>
              <a:rPr lang="nb-NO" dirty="0" err="1"/>
              <a:t>easy</a:t>
            </a:r>
            <a:r>
              <a:rPr lang="nb-NO" dirty="0"/>
              <a:t> to </a:t>
            </a:r>
            <a:r>
              <a:rPr lang="nb-NO" dirty="0" err="1"/>
              <a:t>identify</a:t>
            </a:r>
            <a:endParaRPr lang="nb-NO" dirty="0"/>
          </a:p>
          <a:p>
            <a:r>
              <a:rPr lang="nb-NO" dirty="0"/>
              <a:t>In an identification field that is added to the file, in addition to the name, there is also information such as the size of the file, when it was created, the owner of the file, ...............</a:t>
            </a:r>
          </a:p>
        </p:txBody>
      </p:sp>
      <p:sp>
        <p:nvSpPr>
          <p:cNvPr id="5" name="Slide Number Placeholder 4">
            <a:extLst>
              <a:ext uri="{FF2B5EF4-FFF2-40B4-BE49-F238E27FC236}">
                <a16:creationId xmlns:a16="http://schemas.microsoft.com/office/drawing/2014/main" id="{03A26EAC-145B-4BCE-932A-DF5E11DFDBBF}"/>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33</a:t>
            </a:fld>
            <a:r>
              <a:rPr lang="en-US" dirty="0"/>
              <a:t>/111</a:t>
            </a:r>
          </a:p>
        </p:txBody>
      </p:sp>
    </p:spTree>
    <p:custDataLst>
      <p:tags r:id="rId1"/>
    </p:custDataLst>
    <p:extLst>
      <p:ext uri="{BB962C8B-B14F-4D97-AF65-F5344CB8AC3E}">
        <p14:creationId xmlns:p14="http://schemas.microsoft.com/office/powerpoint/2010/main" val="219911226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anim calcmode="lin" valueType="num">
                                      <p:cBhvr additive="base">
                                        <p:cTn id="7" dur="500" fill="hold"/>
                                        <p:tgtEl>
                                          <p:spTgt spid="2150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0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5043">
                                            <p:txEl>
                                              <p:pRg st="1" end="1"/>
                                            </p:txEl>
                                          </p:spTgt>
                                        </p:tgtEl>
                                        <p:attrNameLst>
                                          <p:attrName>style.visibility</p:attrName>
                                        </p:attrNameLst>
                                      </p:cBhvr>
                                      <p:to>
                                        <p:strVal val="visible"/>
                                      </p:to>
                                    </p:set>
                                    <p:anim calcmode="lin" valueType="num">
                                      <p:cBhvr additive="base">
                                        <p:cTn id="13" dur="500" fill="hold"/>
                                        <p:tgtEl>
                                          <p:spTgt spid="2150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50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5043">
                                            <p:txEl>
                                              <p:pRg st="2" end="2"/>
                                            </p:txEl>
                                          </p:spTgt>
                                        </p:tgtEl>
                                        <p:attrNameLst>
                                          <p:attrName>style.visibility</p:attrName>
                                        </p:attrNameLst>
                                      </p:cBhvr>
                                      <p:to>
                                        <p:strVal val="visible"/>
                                      </p:to>
                                    </p:set>
                                    <p:anim calcmode="lin" valueType="num">
                                      <p:cBhvr additive="base">
                                        <p:cTn id="19" dur="500" fill="hold"/>
                                        <p:tgtEl>
                                          <p:spTgt spid="21504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50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5043">
                                            <p:txEl>
                                              <p:pRg st="3" end="3"/>
                                            </p:txEl>
                                          </p:spTgt>
                                        </p:tgtEl>
                                        <p:attrNameLst>
                                          <p:attrName>style.visibility</p:attrName>
                                        </p:attrNameLst>
                                      </p:cBhvr>
                                      <p:to>
                                        <p:strVal val="visible"/>
                                      </p:to>
                                    </p:set>
                                    <p:anim calcmode="lin" valueType="num">
                                      <p:cBhvr additive="base">
                                        <p:cTn id="25" dur="500" fill="hold"/>
                                        <p:tgtEl>
                                          <p:spTgt spid="21504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504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custDataLst>
              <p:tags r:id="rId2"/>
            </p:custDataLst>
          </p:nvPr>
        </p:nvSpPr>
        <p:spPr>
          <a:xfrm>
            <a:off x="1919536" y="188640"/>
            <a:ext cx="8229600" cy="634082"/>
          </a:xfrm>
        </p:spPr>
        <p:txBody>
          <a:bodyPr>
            <a:normAutofit/>
          </a:bodyPr>
          <a:lstStyle/>
          <a:p>
            <a:r>
              <a:rPr lang="nb-NO" dirty="0"/>
              <a:t>Disk</a:t>
            </a:r>
            <a:endParaRPr lang="en-US" dirty="0"/>
          </a:p>
        </p:txBody>
      </p:sp>
      <p:pic>
        <p:nvPicPr>
          <p:cNvPr id="220164" name="Picture 4" descr="disk"/>
          <p:cNvPicPr>
            <a:picLocks noChangeAspect="1" noChangeArrowheads="1"/>
          </p:cNvPicPr>
          <p:nvPr>
            <p:custDataLst>
              <p:tags r:id="rId3"/>
            </p:custDataLst>
          </p:nvPr>
        </p:nvPicPr>
        <p:blipFill>
          <a:blip r:embed="rId7" cstate="print"/>
          <a:srcRect/>
          <a:stretch>
            <a:fillRect/>
          </a:stretch>
        </p:blipFill>
        <p:spPr bwMode="auto">
          <a:xfrm>
            <a:off x="1474241" y="822722"/>
            <a:ext cx="8176252" cy="6035277"/>
          </a:xfrm>
          <a:prstGeom prst="rect">
            <a:avLst/>
          </a:prstGeom>
          <a:noFill/>
        </p:spPr>
      </p:pic>
      <p:sp>
        <p:nvSpPr>
          <p:cNvPr id="5" name="Slide Number Placeholder 4">
            <a:extLst>
              <a:ext uri="{FF2B5EF4-FFF2-40B4-BE49-F238E27FC236}">
                <a16:creationId xmlns:a16="http://schemas.microsoft.com/office/drawing/2014/main" id="{EC34AA79-ED06-4119-866F-2A6E3353DC74}"/>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34</a:t>
            </a:fld>
            <a:r>
              <a:rPr lang="en-US" dirty="0"/>
              <a:t>/111</a:t>
            </a:r>
          </a:p>
        </p:txBody>
      </p:sp>
    </p:spTree>
    <p:custDataLst>
      <p:tags r:id="rId1"/>
    </p:custDataLst>
    <p:extLst>
      <p:ext uri="{BB962C8B-B14F-4D97-AF65-F5344CB8AC3E}">
        <p14:creationId xmlns:p14="http://schemas.microsoft.com/office/powerpoint/2010/main" val="69982404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Rectangle 2"/>
          <p:cNvSpPr>
            <a:spLocks noGrp="1" noChangeArrowheads="1"/>
          </p:cNvSpPr>
          <p:nvPr>
            <p:ph type="title"/>
            <p:custDataLst>
              <p:tags r:id="rId2"/>
            </p:custDataLst>
          </p:nvPr>
        </p:nvSpPr>
        <p:spPr>
          <a:xfrm>
            <a:off x="2279576" y="188640"/>
            <a:ext cx="7869560" cy="634082"/>
          </a:xfrm>
        </p:spPr>
        <p:txBody>
          <a:bodyPr>
            <a:normAutofit/>
          </a:bodyPr>
          <a:lstStyle/>
          <a:p>
            <a:r>
              <a:rPr lang="en-US" dirty="0"/>
              <a:t>Disks</a:t>
            </a:r>
          </a:p>
        </p:txBody>
      </p:sp>
      <p:sp>
        <p:nvSpPr>
          <p:cNvPr id="874499" name="Rectangle 3"/>
          <p:cNvSpPr>
            <a:spLocks noGrp="1" noChangeArrowheads="1"/>
          </p:cNvSpPr>
          <p:nvPr>
            <p:ph idx="1"/>
            <p:custDataLst>
              <p:tags r:id="rId3"/>
            </p:custDataLst>
          </p:nvPr>
        </p:nvSpPr>
        <p:spPr>
          <a:xfrm>
            <a:off x="1991545" y="1196752"/>
            <a:ext cx="7979075" cy="4896544"/>
          </a:xfrm>
        </p:spPr>
        <p:txBody>
          <a:bodyPr>
            <a:normAutofit fontScale="92500" lnSpcReduction="20000"/>
          </a:bodyPr>
          <a:lstStyle/>
          <a:p>
            <a:pPr>
              <a:lnSpc>
                <a:spcPct val="90000"/>
              </a:lnSpc>
              <a:spcAft>
                <a:spcPct val="30000"/>
              </a:spcAft>
            </a:pPr>
            <a:r>
              <a:rPr lang="en-US" dirty="0"/>
              <a:t>Disks ...</a:t>
            </a:r>
          </a:p>
          <a:p>
            <a:pPr lvl="1">
              <a:spcAft>
                <a:spcPct val="30000"/>
              </a:spcAft>
            </a:pPr>
            <a:r>
              <a:rPr lang="en-US" dirty="0"/>
              <a:t>Provides lasting storage</a:t>
            </a:r>
          </a:p>
          <a:p>
            <a:pPr lvl="1">
              <a:spcAft>
                <a:spcPct val="30000"/>
              </a:spcAft>
            </a:pPr>
            <a:r>
              <a:rPr lang="en-US" dirty="0"/>
              <a:t>is cheaper per byte than RAM (currently)</a:t>
            </a:r>
          </a:p>
          <a:p>
            <a:pPr lvl="1">
              <a:spcAft>
                <a:spcPct val="30000"/>
              </a:spcAft>
              <a:buClr>
                <a:srgbClr val="009900"/>
              </a:buClr>
              <a:buFont typeface="Wingdings" pitchFamily="2" charset="2"/>
              <a:buChar char="J"/>
            </a:pPr>
            <a:r>
              <a:rPr lang="en-US" dirty="0"/>
              <a:t>has greater capacity</a:t>
            </a:r>
            <a:r>
              <a:rPr lang="en-US" i="1" dirty="0">
                <a:solidFill>
                  <a:schemeClr val="hlink"/>
                </a:solidFill>
              </a:rPr>
              <a:t>.</a:t>
            </a:r>
            <a:endParaRPr lang="en-US" dirty="0"/>
          </a:p>
          <a:p>
            <a:pPr lvl="1">
              <a:spcAft>
                <a:spcPct val="30000"/>
              </a:spcAft>
              <a:buFont typeface="Wingdings" pitchFamily="2" charset="2"/>
              <a:buChar char="L"/>
            </a:pPr>
            <a:r>
              <a:rPr lang="en-US" dirty="0"/>
              <a:t>are many orders of magnitude slower</a:t>
            </a:r>
            <a:r>
              <a:rPr lang="en-US" i="1" dirty="0">
                <a:solidFill>
                  <a:schemeClr val="hlink"/>
                </a:solidFill>
              </a:rPr>
              <a:t>.</a:t>
            </a:r>
            <a:r>
              <a:rPr lang="en-US" dirty="0"/>
              <a:t>  </a:t>
            </a:r>
            <a:br>
              <a:rPr lang="en-US" dirty="0"/>
            </a:br>
            <a:endParaRPr lang="en-US" dirty="0"/>
          </a:p>
          <a:p>
            <a:pPr>
              <a:spcAft>
                <a:spcPct val="30000"/>
              </a:spcAft>
            </a:pPr>
            <a:r>
              <a:rPr lang="en-US" dirty="0"/>
              <a:t>Important parameters are</a:t>
            </a:r>
          </a:p>
          <a:p>
            <a:pPr lvl="1">
              <a:spcAft>
                <a:spcPct val="30000"/>
              </a:spcAft>
            </a:pPr>
            <a:r>
              <a:rPr lang="en-US" dirty="0"/>
              <a:t>storage space</a:t>
            </a:r>
          </a:p>
          <a:p>
            <a:pPr lvl="1">
              <a:spcAft>
                <a:spcPct val="30000"/>
              </a:spcAft>
            </a:pPr>
            <a:r>
              <a:rPr lang="en-US" dirty="0"/>
              <a:t>I/O bandwidth</a:t>
            </a:r>
          </a:p>
          <a:p>
            <a:pPr>
              <a:lnSpc>
                <a:spcPct val="90000"/>
              </a:lnSpc>
              <a:spcAft>
                <a:spcPct val="30000"/>
              </a:spcAft>
            </a:pPr>
            <a:r>
              <a:rPr lang="en-US" dirty="0"/>
              <a:t>Because...</a:t>
            </a:r>
          </a:p>
          <a:p>
            <a:pPr lvl="1">
              <a:spcAft>
                <a:spcPct val="30000"/>
              </a:spcAft>
            </a:pPr>
            <a:r>
              <a:rPr lang="en-US" dirty="0"/>
              <a:t>... there is a colossal speed difference (</a:t>
            </a:r>
            <a:r>
              <a:rPr lang="en-US" dirty="0" err="1"/>
              <a:t>ms</a:t>
            </a:r>
            <a:r>
              <a:rPr lang="en-US" dirty="0"/>
              <a:t> vs ns ~ 106) with RAM.</a:t>
            </a:r>
          </a:p>
          <a:p>
            <a:pPr lvl="1">
              <a:spcAft>
                <a:spcPct val="30000"/>
              </a:spcAft>
            </a:pPr>
            <a:r>
              <a:rPr lang="en-US" dirty="0"/>
              <a:t>... disk I/O is very often the most </a:t>
            </a:r>
            <a:r>
              <a:rPr lang="en-US" dirty="0">
                <a:solidFill>
                  <a:srgbClr val="00B0F0"/>
                </a:solidFill>
              </a:rPr>
              <a:t>important</a:t>
            </a:r>
            <a:r>
              <a:rPr lang="en-US" dirty="0"/>
              <a:t> performance bottleneck.</a:t>
            </a:r>
          </a:p>
          <a:p>
            <a:pPr lvl="1">
              <a:lnSpc>
                <a:spcPct val="90000"/>
              </a:lnSpc>
              <a:spcAft>
                <a:spcPct val="30000"/>
              </a:spcAft>
            </a:pPr>
            <a:endParaRPr lang="en-US" dirty="0"/>
          </a:p>
        </p:txBody>
      </p:sp>
      <p:sp>
        <p:nvSpPr>
          <p:cNvPr id="5" name="Slide Number Placeholder 4">
            <a:extLst>
              <a:ext uri="{FF2B5EF4-FFF2-40B4-BE49-F238E27FC236}">
                <a16:creationId xmlns:a16="http://schemas.microsoft.com/office/drawing/2014/main" id="{B1E8E1AA-4CED-4402-9613-435F3AA03130}"/>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35</a:t>
            </a:fld>
            <a:r>
              <a:rPr lang="en-US" dirty="0"/>
              <a:t>/111</a:t>
            </a:r>
          </a:p>
        </p:txBody>
      </p:sp>
      <p:sp>
        <p:nvSpPr>
          <p:cNvPr id="2" name="Rectangle 1">
            <a:extLst>
              <a:ext uri="{FF2B5EF4-FFF2-40B4-BE49-F238E27FC236}">
                <a16:creationId xmlns:a16="http://schemas.microsoft.com/office/drawing/2014/main" id="{23DF820B-C26A-F846-AB12-0B84799D34F2}"/>
              </a:ext>
            </a:extLst>
          </p:cNvPr>
          <p:cNvSpPr/>
          <p:nvPr/>
        </p:nvSpPr>
        <p:spPr>
          <a:xfrm>
            <a:off x="4876800" y="3645024"/>
            <a:ext cx="6096000" cy="646331"/>
          </a:xfrm>
          <a:prstGeom prst="rect">
            <a:avLst/>
          </a:prstGeom>
          <a:solidFill>
            <a:schemeClr val="bg2"/>
          </a:solidFill>
        </p:spPr>
        <p:txBody>
          <a:bodyPr>
            <a:spAutoFit/>
          </a:bodyPr>
          <a:lstStyle/>
          <a:p>
            <a:r>
              <a:rPr lang="en-US" dirty="0">
                <a:solidFill>
                  <a:srgbClr val="202124"/>
                </a:solidFill>
                <a:latin typeface="arial" panose="020B0604020202020204" pitchFamily="34" charset="0"/>
              </a:rPr>
              <a:t> the </a:t>
            </a:r>
            <a:r>
              <a:rPr lang="en-US" b="1" dirty="0">
                <a:solidFill>
                  <a:srgbClr val="202124"/>
                </a:solidFill>
                <a:latin typeface="arial" panose="020B0604020202020204" pitchFamily="34" charset="0"/>
              </a:rPr>
              <a:t>speed with which the data transfer takes place between the hard disk drive and RAM</a:t>
            </a:r>
            <a:endParaRPr lang="en-NO" dirty="0"/>
          </a:p>
        </p:txBody>
      </p:sp>
    </p:spTree>
    <p:custDataLst>
      <p:tags r:id="rId1"/>
    </p:custDataLst>
    <p:extLst>
      <p:ext uri="{BB962C8B-B14F-4D97-AF65-F5344CB8AC3E}">
        <p14:creationId xmlns:p14="http://schemas.microsoft.com/office/powerpoint/2010/main" val="260440602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custDataLst>
              <p:tags r:id="rId2"/>
            </p:custDataLst>
          </p:nvPr>
        </p:nvSpPr>
        <p:spPr>
          <a:xfrm>
            <a:off x="1919536" y="188640"/>
            <a:ext cx="8229600" cy="634082"/>
          </a:xfrm>
        </p:spPr>
        <p:txBody>
          <a:bodyPr>
            <a:normAutofit/>
          </a:bodyPr>
          <a:lstStyle/>
          <a:p>
            <a:r>
              <a:rPr lang="nb-NO" dirty="0"/>
              <a:t>CD/DVD/Blue-Ray (1)</a:t>
            </a:r>
          </a:p>
        </p:txBody>
      </p:sp>
      <p:pic>
        <p:nvPicPr>
          <p:cNvPr id="230404" name="Picture 4"/>
          <p:cNvPicPr>
            <a:picLocks noChangeAspect="1" noChangeArrowheads="1"/>
          </p:cNvPicPr>
          <p:nvPr>
            <p:custDataLst>
              <p:tags r:id="rId3"/>
            </p:custDataLst>
          </p:nvPr>
        </p:nvPicPr>
        <p:blipFill>
          <a:blip r:embed="rId8" cstate="print"/>
          <a:srcRect/>
          <a:stretch>
            <a:fillRect/>
          </a:stretch>
        </p:blipFill>
        <p:spPr bwMode="auto">
          <a:xfrm>
            <a:off x="398738" y="2349884"/>
            <a:ext cx="7248392" cy="2818819"/>
          </a:xfrm>
          <a:prstGeom prst="rect">
            <a:avLst/>
          </a:prstGeom>
          <a:noFill/>
          <a:ln w="9525">
            <a:noFill/>
            <a:miter lim="800000"/>
            <a:headEnd/>
            <a:tailEnd/>
          </a:ln>
          <a:effectLst/>
        </p:spPr>
      </p:pic>
      <p:sp>
        <p:nvSpPr>
          <p:cNvPr id="230405" name="Text Box 5"/>
          <p:cNvSpPr txBox="1">
            <a:spLocks noChangeArrowheads="1"/>
          </p:cNvSpPr>
          <p:nvPr>
            <p:custDataLst>
              <p:tags r:id="rId4"/>
            </p:custDataLst>
          </p:nvPr>
        </p:nvSpPr>
        <p:spPr bwMode="auto">
          <a:xfrm>
            <a:off x="398738" y="1307716"/>
            <a:ext cx="7178920" cy="646331"/>
          </a:xfrm>
          <a:prstGeom prst="rect">
            <a:avLst/>
          </a:prstGeom>
          <a:noFill/>
          <a:ln w="9525" algn="ctr">
            <a:noFill/>
            <a:miter lim="800000"/>
            <a:headEnd/>
            <a:tailEnd/>
          </a:ln>
          <a:effectLst/>
        </p:spPr>
        <p:txBody>
          <a:bodyPr>
            <a:spAutoFit/>
          </a:bodyPr>
          <a:lstStyle/>
          <a:p>
            <a:pPr>
              <a:spcBef>
                <a:spcPct val="50000"/>
              </a:spcBef>
            </a:pPr>
            <a:r>
              <a:rPr lang="nb-NO" dirty="0">
                <a:latin typeface="Times New Roman" pitchFamily="18" charset="0"/>
              </a:rPr>
              <a:t> A CD </a:t>
            </a:r>
            <a:r>
              <a:rPr lang="nb-NO" dirty="0" err="1">
                <a:latin typeface="Times New Roman" pitchFamily="18" charset="0"/>
              </a:rPr>
              <a:t>can</a:t>
            </a:r>
            <a:r>
              <a:rPr lang="nb-NO" dirty="0">
                <a:latin typeface="Times New Roman" pitchFamily="18" charset="0"/>
              </a:rPr>
              <a:t> store 700 MB, DVD 4 GB </a:t>
            </a:r>
            <a:r>
              <a:rPr lang="nb-NO" dirty="0" err="1">
                <a:latin typeface="Times New Roman" pitchFamily="18" charset="0"/>
              </a:rPr>
              <a:t>on</a:t>
            </a:r>
            <a:r>
              <a:rPr lang="nb-NO" dirty="0">
                <a:latin typeface="Times New Roman" pitchFamily="18" charset="0"/>
              </a:rPr>
              <a:t> </a:t>
            </a:r>
            <a:r>
              <a:rPr lang="nb-NO" dirty="0" err="1">
                <a:latin typeface="Times New Roman" pitchFamily="18" charset="0"/>
              </a:rPr>
              <a:t>each</a:t>
            </a:r>
            <a:r>
              <a:rPr lang="nb-NO" dirty="0">
                <a:latin typeface="Times New Roman" pitchFamily="18" charset="0"/>
              </a:rPr>
              <a:t> side, Blue-Ray 25GB per </a:t>
            </a:r>
            <a:r>
              <a:rPr lang="nb-NO" dirty="0" err="1">
                <a:latin typeface="Times New Roman" pitchFamily="18" charset="0"/>
              </a:rPr>
              <a:t>layer</a:t>
            </a:r>
            <a:r>
              <a:rPr lang="nb-NO" dirty="0">
                <a:latin typeface="Times New Roman" pitchFamily="18" charset="0"/>
              </a:rPr>
              <a:t> (up to 8 </a:t>
            </a:r>
            <a:r>
              <a:rPr lang="nb-NO" dirty="0" err="1">
                <a:latin typeface="Times New Roman" pitchFamily="18" charset="0"/>
              </a:rPr>
              <a:t>layers</a:t>
            </a:r>
            <a:r>
              <a:rPr lang="nb-NO" dirty="0">
                <a:latin typeface="Times New Roman" pitchFamily="18" charset="0"/>
              </a:rPr>
              <a:t> in RW)</a:t>
            </a:r>
            <a:endParaRPr lang="en-US" dirty="0">
              <a:latin typeface="Times New Roman" pitchFamily="18" charset="0"/>
            </a:endParaRPr>
          </a:p>
        </p:txBody>
      </p:sp>
      <p:sp>
        <p:nvSpPr>
          <p:cNvPr id="7" name="Slide Number Placeholder 4">
            <a:extLst>
              <a:ext uri="{FF2B5EF4-FFF2-40B4-BE49-F238E27FC236}">
                <a16:creationId xmlns:a16="http://schemas.microsoft.com/office/drawing/2014/main" id="{8994C336-5222-41C5-9C69-11CE3B535E26}"/>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36</a:t>
            </a:fld>
            <a:r>
              <a:rPr lang="en-US" dirty="0"/>
              <a:t>/111</a:t>
            </a:r>
          </a:p>
        </p:txBody>
      </p:sp>
      <p:sp>
        <p:nvSpPr>
          <p:cNvPr id="2" name="Rectangle 1">
            <a:extLst>
              <a:ext uri="{FF2B5EF4-FFF2-40B4-BE49-F238E27FC236}">
                <a16:creationId xmlns:a16="http://schemas.microsoft.com/office/drawing/2014/main" id="{3FB2A8E4-239D-6D4D-8A88-E56947CE713F}"/>
              </a:ext>
            </a:extLst>
          </p:cNvPr>
          <p:cNvSpPr/>
          <p:nvPr/>
        </p:nvSpPr>
        <p:spPr>
          <a:xfrm>
            <a:off x="777366" y="5564540"/>
            <a:ext cx="5064271" cy="369332"/>
          </a:xfrm>
          <a:prstGeom prst="rect">
            <a:avLst/>
          </a:prstGeom>
        </p:spPr>
        <p:txBody>
          <a:bodyPr wrap="none">
            <a:spAutoFit/>
          </a:bodyPr>
          <a:lstStyle/>
          <a:p>
            <a:r>
              <a:rPr lang="en-NO" dirty="0"/>
              <a:t>https://www.youtube.com/watch?v=H-jxTzFrnpg</a:t>
            </a:r>
          </a:p>
        </p:txBody>
      </p:sp>
      <p:pic>
        <p:nvPicPr>
          <p:cNvPr id="2050" name="Picture 2" descr="CD to Loudspeaker - How Does A CD Player Work?">
            <a:extLst>
              <a:ext uri="{FF2B5EF4-FFF2-40B4-BE49-F238E27FC236}">
                <a16:creationId xmlns:a16="http://schemas.microsoft.com/office/drawing/2014/main" id="{5E8C7CE3-AFFA-8E44-A9E2-DDBE68E15A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47130" y="2349884"/>
            <a:ext cx="3963482" cy="30744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9006399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B7361-B501-584A-8588-7788FEDCCA25}"/>
              </a:ext>
            </a:extLst>
          </p:cNvPr>
          <p:cNvSpPr>
            <a:spLocks noGrp="1"/>
          </p:cNvSpPr>
          <p:nvPr>
            <p:ph type="title"/>
          </p:nvPr>
        </p:nvSpPr>
        <p:spPr/>
        <p:txBody>
          <a:bodyPr/>
          <a:lstStyle/>
          <a:p>
            <a:r>
              <a:rPr lang="nb-NO" dirty="0"/>
              <a:t>CD/DVD/Blue-Ray (2)</a:t>
            </a:r>
            <a:endParaRPr lang="en-NO" dirty="0"/>
          </a:p>
        </p:txBody>
      </p:sp>
      <p:pic>
        <p:nvPicPr>
          <p:cNvPr id="6" name="Content Placeholder 5">
            <a:extLst>
              <a:ext uri="{FF2B5EF4-FFF2-40B4-BE49-F238E27FC236}">
                <a16:creationId xmlns:a16="http://schemas.microsoft.com/office/drawing/2014/main" id="{148DA5B0-8733-A44D-BE21-DA7B1712C6A7}"/>
              </a:ext>
            </a:extLst>
          </p:cNvPr>
          <p:cNvPicPr>
            <a:picLocks noGrp="1" noChangeAspect="1"/>
          </p:cNvPicPr>
          <p:nvPr>
            <p:ph idx="1"/>
          </p:nvPr>
        </p:nvPicPr>
        <p:blipFill>
          <a:blip r:embed="rId2"/>
          <a:stretch>
            <a:fillRect/>
          </a:stretch>
        </p:blipFill>
        <p:spPr>
          <a:xfrm>
            <a:off x="914400" y="2358791"/>
            <a:ext cx="8294557" cy="3899150"/>
          </a:xfrm>
        </p:spPr>
      </p:pic>
      <p:sp>
        <p:nvSpPr>
          <p:cNvPr id="7" name="Rectangle 6">
            <a:extLst>
              <a:ext uri="{FF2B5EF4-FFF2-40B4-BE49-F238E27FC236}">
                <a16:creationId xmlns:a16="http://schemas.microsoft.com/office/drawing/2014/main" id="{A00D92C8-3DAE-4E44-93CC-2B42DD623487}"/>
              </a:ext>
            </a:extLst>
          </p:cNvPr>
          <p:cNvSpPr/>
          <p:nvPr/>
        </p:nvSpPr>
        <p:spPr>
          <a:xfrm>
            <a:off x="745713" y="1406090"/>
            <a:ext cx="5064271" cy="369332"/>
          </a:xfrm>
          <a:prstGeom prst="rect">
            <a:avLst/>
          </a:prstGeom>
        </p:spPr>
        <p:txBody>
          <a:bodyPr wrap="none">
            <a:spAutoFit/>
          </a:bodyPr>
          <a:lstStyle/>
          <a:p>
            <a:r>
              <a:rPr lang="en-NO" dirty="0"/>
              <a:t>https://www.youtube.com/watch?v=H-jxTzFrnpg</a:t>
            </a:r>
          </a:p>
        </p:txBody>
      </p:sp>
      <p:sp>
        <p:nvSpPr>
          <p:cNvPr id="8" name="Rectangle 7">
            <a:extLst>
              <a:ext uri="{FF2B5EF4-FFF2-40B4-BE49-F238E27FC236}">
                <a16:creationId xmlns:a16="http://schemas.microsoft.com/office/drawing/2014/main" id="{AE86C0FC-B5E6-5345-9AC2-5AFE79CAD07D}"/>
              </a:ext>
            </a:extLst>
          </p:cNvPr>
          <p:cNvSpPr/>
          <p:nvPr/>
        </p:nvSpPr>
        <p:spPr>
          <a:xfrm>
            <a:off x="745713" y="1849038"/>
            <a:ext cx="5205336" cy="369332"/>
          </a:xfrm>
          <a:prstGeom prst="rect">
            <a:avLst/>
          </a:prstGeom>
        </p:spPr>
        <p:txBody>
          <a:bodyPr wrap="none">
            <a:spAutoFit/>
          </a:bodyPr>
          <a:lstStyle/>
          <a:p>
            <a:r>
              <a:rPr lang="en-NO" dirty="0"/>
              <a:t>https://www.youtube.com/watch?v=2lzKy8d9BKE</a:t>
            </a:r>
          </a:p>
        </p:txBody>
      </p:sp>
    </p:spTree>
    <p:extLst>
      <p:ext uri="{BB962C8B-B14F-4D97-AF65-F5344CB8AC3E}">
        <p14:creationId xmlns:p14="http://schemas.microsoft.com/office/powerpoint/2010/main" val="1206584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custDataLst>
              <p:tags r:id="rId2"/>
            </p:custDataLst>
          </p:nvPr>
        </p:nvSpPr>
        <p:spPr>
          <a:xfrm>
            <a:off x="2209800" y="188640"/>
            <a:ext cx="7939336" cy="634082"/>
          </a:xfrm>
        </p:spPr>
        <p:txBody>
          <a:bodyPr>
            <a:normAutofit/>
          </a:bodyPr>
          <a:lstStyle/>
          <a:p>
            <a:r>
              <a:rPr lang="nb-NO" dirty="0" err="1"/>
              <a:t>Backup</a:t>
            </a:r>
            <a:endParaRPr lang="en-US" dirty="0"/>
          </a:p>
        </p:txBody>
      </p:sp>
      <p:sp>
        <p:nvSpPr>
          <p:cNvPr id="231427" name="Rectangle 3"/>
          <p:cNvSpPr>
            <a:spLocks noGrp="1" noChangeArrowheads="1"/>
          </p:cNvSpPr>
          <p:nvPr>
            <p:ph idx="1"/>
            <p:custDataLst>
              <p:tags r:id="rId3"/>
            </p:custDataLst>
          </p:nvPr>
        </p:nvSpPr>
        <p:spPr>
          <a:xfrm>
            <a:off x="1709052" y="1124744"/>
            <a:ext cx="8501749" cy="5256584"/>
          </a:xfrm>
        </p:spPr>
        <p:txBody>
          <a:bodyPr>
            <a:normAutofit/>
          </a:bodyPr>
          <a:lstStyle/>
          <a:p>
            <a:r>
              <a:rPr lang="nb-NO" dirty="0"/>
              <a:t>All types </a:t>
            </a:r>
            <a:r>
              <a:rPr lang="nb-NO" dirty="0" err="1"/>
              <a:t>of</a:t>
            </a:r>
            <a:r>
              <a:rPr lang="nb-NO" dirty="0"/>
              <a:t> </a:t>
            </a:r>
            <a:r>
              <a:rPr lang="nb-NO" dirty="0" err="1"/>
              <a:t>storage</a:t>
            </a:r>
            <a:r>
              <a:rPr lang="nb-NO" dirty="0"/>
              <a:t> media </a:t>
            </a:r>
            <a:r>
              <a:rPr lang="nb-NO" dirty="0" err="1"/>
              <a:t>can</a:t>
            </a:r>
            <a:r>
              <a:rPr lang="nb-NO" dirty="0"/>
              <a:t> break</a:t>
            </a:r>
          </a:p>
          <a:p>
            <a:r>
              <a:rPr lang="nb-NO" dirty="0" err="1"/>
              <a:t>Important</a:t>
            </a:r>
            <a:r>
              <a:rPr lang="nb-NO" dirty="0"/>
              <a:t> data </a:t>
            </a:r>
            <a:r>
              <a:rPr lang="nb-NO" dirty="0" err="1"/>
              <a:t>should</a:t>
            </a:r>
            <a:r>
              <a:rPr lang="nb-NO" dirty="0"/>
              <a:t> </a:t>
            </a:r>
            <a:r>
              <a:rPr lang="nb-NO" dirty="0" err="1"/>
              <a:t>therefore</a:t>
            </a:r>
            <a:r>
              <a:rPr lang="nb-NO" dirty="0"/>
              <a:t> be </a:t>
            </a:r>
            <a:r>
              <a:rPr lang="nb-NO" dirty="0" err="1"/>
              <a:t>stored</a:t>
            </a:r>
            <a:r>
              <a:rPr lang="nb-NO" dirty="0"/>
              <a:t> in more </a:t>
            </a:r>
            <a:r>
              <a:rPr lang="nb-NO" dirty="0" err="1"/>
              <a:t>than</a:t>
            </a:r>
            <a:r>
              <a:rPr lang="nb-NO" dirty="0"/>
              <a:t> </a:t>
            </a:r>
            <a:r>
              <a:rPr lang="nb-NO" dirty="0" err="1"/>
              <a:t>one</a:t>
            </a:r>
            <a:r>
              <a:rPr lang="nb-NO" dirty="0"/>
              <a:t> </a:t>
            </a:r>
            <a:r>
              <a:rPr lang="nb-NO" dirty="0" err="1"/>
              <a:t>place</a:t>
            </a:r>
            <a:endParaRPr lang="nb-NO" dirty="0"/>
          </a:p>
          <a:p>
            <a:r>
              <a:rPr lang="nb-NO" dirty="0"/>
              <a:t>It's </a:t>
            </a:r>
            <a:r>
              <a:rPr lang="nb-NO" dirty="0" err="1"/>
              <a:t>too</a:t>
            </a:r>
            <a:r>
              <a:rPr lang="nb-NO" dirty="0"/>
              <a:t> late to </a:t>
            </a:r>
            <a:r>
              <a:rPr lang="nb-NO" dirty="0" err="1"/>
              <a:t>think</a:t>
            </a:r>
            <a:r>
              <a:rPr lang="nb-NO" dirty="0"/>
              <a:t> </a:t>
            </a:r>
            <a:r>
              <a:rPr lang="nb-NO" dirty="0" err="1"/>
              <a:t>about</a:t>
            </a:r>
            <a:r>
              <a:rPr lang="nb-NO" dirty="0"/>
              <a:t> </a:t>
            </a:r>
            <a:r>
              <a:rPr lang="nb-NO" dirty="0" err="1"/>
              <a:t>backing</a:t>
            </a:r>
            <a:r>
              <a:rPr lang="nb-NO" dirty="0"/>
              <a:t> up </a:t>
            </a:r>
            <a:r>
              <a:rPr lang="nb-NO" b="1" dirty="0" err="1"/>
              <a:t>after</a:t>
            </a:r>
            <a:r>
              <a:rPr lang="nb-NO" dirty="0"/>
              <a:t> a </a:t>
            </a:r>
            <a:r>
              <a:rPr lang="nb-NO" dirty="0" err="1"/>
              <a:t>crash</a:t>
            </a:r>
            <a:endParaRPr lang="nb-NO" dirty="0"/>
          </a:p>
          <a:p>
            <a:r>
              <a:rPr lang="nb-NO" dirty="0"/>
              <a:t>Home </a:t>
            </a:r>
            <a:r>
              <a:rPr lang="nb-NO" dirty="0" err="1"/>
              <a:t>burning</a:t>
            </a:r>
            <a:r>
              <a:rPr lang="nb-NO" dirty="0"/>
              <a:t> has </a:t>
            </a:r>
            <a:r>
              <a:rPr lang="nb-NO" dirty="0" err="1"/>
              <a:t>become</a:t>
            </a:r>
            <a:r>
              <a:rPr lang="nb-NO" dirty="0"/>
              <a:t> more </a:t>
            </a:r>
            <a:r>
              <a:rPr lang="nb-NO" dirty="0" err="1"/>
              <a:t>popular</a:t>
            </a:r>
            <a:r>
              <a:rPr lang="nb-NO" dirty="0"/>
              <a:t> </a:t>
            </a:r>
            <a:r>
              <a:rPr lang="nb-NO" dirty="0" err="1"/>
              <a:t>lately</a:t>
            </a:r>
            <a:r>
              <a:rPr lang="nb-NO" dirty="0"/>
              <a:t>!</a:t>
            </a:r>
          </a:p>
          <a:p>
            <a:r>
              <a:rPr lang="nb-NO" dirty="0" err="1"/>
              <a:t>Remember</a:t>
            </a:r>
            <a:r>
              <a:rPr lang="nb-NO" dirty="0"/>
              <a:t> </a:t>
            </a:r>
            <a:r>
              <a:rPr lang="nb-NO" dirty="0" err="1"/>
              <a:t>the</a:t>
            </a:r>
            <a:r>
              <a:rPr lang="nb-NO" dirty="0"/>
              <a:t> legal / </a:t>
            </a:r>
            <a:r>
              <a:rPr lang="nb-NO" dirty="0" err="1"/>
              <a:t>ethical</a:t>
            </a:r>
            <a:r>
              <a:rPr lang="nb-NO" dirty="0"/>
              <a:t> side </a:t>
            </a:r>
            <a:r>
              <a:rPr lang="nb-NO" dirty="0" err="1"/>
              <a:t>of</a:t>
            </a:r>
            <a:r>
              <a:rPr lang="nb-NO" dirty="0"/>
              <a:t> data </a:t>
            </a:r>
            <a:r>
              <a:rPr lang="nb-NO" dirty="0" err="1"/>
              <a:t>copying</a:t>
            </a:r>
            <a:r>
              <a:rPr lang="nb-NO" dirty="0"/>
              <a:t> !!</a:t>
            </a:r>
            <a:endParaRPr lang="en-US" dirty="0"/>
          </a:p>
        </p:txBody>
      </p:sp>
      <p:pic>
        <p:nvPicPr>
          <p:cNvPr id="231428" name="Picture 4" descr="j0087274[1]"/>
          <p:cNvPicPr>
            <a:picLocks noChangeAspect="1" noChangeArrowheads="1"/>
          </p:cNvPicPr>
          <p:nvPr>
            <p:custDataLst>
              <p:tags r:id="rId4"/>
            </p:custDataLst>
          </p:nvPr>
        </p:nvPicPr>
        <p:blipFill>
          <a:blip r:embed="rId8" cstate="print"/>
          <a:srcRect/>
          <a:stretch>
            <a:fillRect/>
          </a:stretch>
        </p:blipFill>
        <p:spPr bwMode="auto">
          <a:xfrm>
            <a:off x="9714150" y="2639511"/>
            <a:ext cx="1907706" cy="3268329"/>
          </a:xfrm>
          <a:prstGeom prst="rect">
            <a:avLst/>
          </a:prstGeom>
          <a:noFill/>
        </p:spPr>
      </p:pic>
      <p:sp>
        <p:nvSpPr>
          <p:cNvPr id="6" name="Slide Number Placeholder 4">
            <a:extLst>
              <a:ext uri="{FF2B5EF4-FFF2-40B4-BE49-F238E27FC236}">
                <a16:creationId xmlns:a16="http://schemas.microsoft.com/office/drawing/2014/main" id="{8F4EC099-C022-4681-AF93-E4D3D2AB7DB1}"/>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38</a:t>
            </a:fld>
            <a:r>
              <a:rPr lang="en-US" dirty="0"/>
              <a:t>/111</a:t>
            </a:r>
          </a:p>
        </p:txBody>
      </p:sp>
    </p:spTree>
    <p:custDataLst>
      <p:tags r:id="rId1"/>
    </p:custDataLst>
    <p:extLst>
      <p:ext uri="{BB962C8B-B14F-4D97-AF65-F5344CB8AC3E}">
        <p14:creationId xmlns:p14="http://schemas.microsoft.com/office/powerpoint/2010/main" val="67453676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custDataLst>
              <p:tags r:id="rId2"/>
            </p:custDataLst>
            <p:extLst>
              <p:ext uri="{D42A27DB-BD31-4B8C-83A1-F6EECF244321}">
                <p14:modId xmlns:p14="http://schemas.microsoft.com/office/powerpoint/2010/main" val="2992929584"/>
              </p:ext>
            </p:extLst>
          </p:nvPr>
        </p:nvGraphicFramePr>
        <p:xfrm>
          <a:off x="1847528" y="1340768"/>
          <a:ext cx="8229600" cy="1752600"/>
        </p:xfrm>
        <a:graphic>
          <a:graphicData uri="http://schemas.openxmlformats.org/drawingml/2006/table">
            <a:tbl>
              <a:tblPr firstRow="1" bandRow="1">
                <a:tableStyleId>{5C22544A-7EE6-4342-B048-85BDC9FD1C3A}</a:tableStyleId>
              </a:tblPr>
              <a:tblGrid>
                <a:gridCol w="1522512">
                  <a:extLst>
                    <a:ext uri="{9D8B030D-6E8A-4147-A177-3AD203B41FA5}">
                      <a16:colId xmlns:a16="http://schemas.microsoft.com/office/drawing/2014/main" val="20000"/>
                    </a:ext>
                  </a:extLst>
                </a:gridCol>
                <a:gridCol w="2858164">
                  <a:extLst>
                    <a:ext uri="{9D8B030D-6E8A-4147-A177-3AD203B41FA5}">
                      <a16:colId xmlns:a16="http://schemas.microsoft.com/office/drawing/2014/main" val="20001"/>
                    </a:ext>
                  </a:extLst>
                </a:gridCol>
                <a:gridCol w="3589322">
                  <a:extLst>
                    <a:ext uri="{9D8B030D-6E8A-4147-A177-3AD203B41FA5}">
                      <a16:colId xmlns:a16="http://schemas.microsoft.com/office/drawing/2014/main" val="20002"/>
                    </a:ext>
                  </a:extLst>
                </a:gridCol>
                <a:gridCol w="259602">
                  <a:extLst>
                    <a:ext uri="{9D8B030D-6E8A-4147-A177-3AD203B41FA5}">
                      <a16:colId xmlns:a16="http://schemas.microsoft.com/office/drawing/2014/main" val="20003"/>
                    </a:ext>
                  </a:extLst>
                </a:gridCol>
              </a:tblGrid>
              <a:tr h="370840">
                <a:tc>
                  <a:txBody>
                    <a:bodyPr/>
                    <a:lstStyle/>
                    <a:p>
                      <a:r>
                        <a:rPr lang="nb-NO" dirty="0" err="1"/>
                        <a:t>Designation</a:t>
                      </a:r>
                      <a:endParaRPr lang="nb-NO" dirty="0"/>
                    </a:p>
                  </a:txBody>
                  <a:tcPr marL="84406" marR="84406"/>
                </a:tc>
                <a:tc>
                  <a:txBody>
                    <a:bodyPr/>
                    <a:lstStyle/>
                    <a:p>
                      <a:r>
                        <a:rPr lang="nb-NO" dirty="0" err="1"/>
                        <a:t>Technique</a:t>
                      </a:r>
                      <a:endParaRPr lang="nb-NO" dirty="0"/>
                    </a:p>
                  </a:txBody>
                  <a:tcPr marL="84406" marR="84406"/>
                </a:tc>
                <a:tc>
                  <a:txBody>
                    <a:bodyPr/>
                    <a:lstStyle/>
                    <a:p>
                      <a:endParaRPr lang="nb-NO" dirty="0"/>
                    </a:p>
                  </a:txBody>
                  <a:tcPr marL="84406" marR="84406"/>
                </a:tc>
                <a:tc>
                  <a:txBody>
                    <a:bodyPr/>
                    <a:lstStyle/>
                    <a:p>
                      <a:endParaRPr lang="nb-NO" dirty="0"/>
                    </a:p>
                  </a:txBody>
                  <a:tcPr marL="84406" marR="84406"/>
                </a:tc>
                <a:extLst>
                  <a:ext uri="{0D108BD9-81ED-4DB2-BD59-A6C34878D82A}">
                    <a16:rowId xmlns:a16="http://schemas.microsoft.com/office/drawing/2014/main" val="10000"/>
                  </a:ext>
                </a:extLst>
              </a:tr>
              <a:tr h="370840">
                <a:tc>
                  <a:txBody>
                    <a:bodyPr/>
                    <a:lstStyle/>
                    <a:p>
                      <a:r>
                        <a:rPr lang="nb-NO" dirty="0"/>
                        <a:t>RAID 0</a:t>
                      </a:r>
                    </a:p>
                  </a:txBody>
                  <a:tcPr marL="84406" marR="84406"/>
                </a:tc>
                <a:tc>
                  <a:txBody>
                    <a:bodyPr/>
                    <a:lstStyle/>
                    <a:p>
                      <a:r>
                        <a:rPr lang="nb-NO" dirty="0"/>
                        <a:t>Striping</a:t>
                      </a:r>
                    </a:p>
                  </a:txBody>
                  <a:tcPr marL="84406" marR="84406"/>
                </a:tc>
                <a:tc>
                  <a:txBody>
                    <a:bodyPr/>
                    <a:lstStyle/>
                    <a:p>
                      <a:r>
                        <a:rPr lang="nb-NO" dirty="0"/>
                        <a:t>Faster </a:t>
                      </a:r>
                      <a:r>
                        <a:rPr lang="nb-NO" dirty="0" err="1"/>
                        <a:t>access</a:t>
                      </a:r>
                      <a:endParaRPr lang="nb-NO" dirty="0"/>
                    </a:p>
                  </a:txBody>
                  <a:tcPr marL="84406" marR="84406"/>
                </a:tc>
                <a:tc>
                  <a:txBody>
                    <a:bodyPr/>
                    <a:lstStyle/>
                    <a:p>
                      <a:endParaRPr lang="nb-NO" dirty="0"/>
                    </a:p>
                  </a:txBody>
                  <a:tcPr marL="84406" marR="84406"/>
                </a:tc>
                <a:extLst>
                  <a:ext uri="{0D108BD9-81ED-4DB2-BD59-A6C34878D82A}">
                    <a16:rowId xmlns:a16="http://schemas.microsoft.com/office/drawing/2014/main" val="10001"/>
                  </a:ext>
                </a:extLst>
              </a:tr>
              <a:tr h="370840">
                <a:tc>
                  <a:txBody>
                    <a:bodyPr/>
                    <a:lstStyle/>
                    <a:p>
                      <a:r>
                        <a:rPr lang="nb-NO" dirty="0"/>
                        <a:t>RAID 1</a:t>
                      </a:r>
                    </a:p>
                  </a:txBody>
                  <a:tcPr marL="84406" marR="84406"/>
                </a:tc>
                <a:tc>
                  <a:txBody>
                    <a:bodyPr/>
                    <a:lstStyle/>
                    <a:p>
                      <a:r>
                        <a:rPr lang="nb-NO" dirty="0" err="1"/>
                        <a:t>Mirroring</a:t>
                      </a:r>
                      <a:endParaRPr lang="nb-NO" dirty="0"/>
                    </a:p>
                  </a:txBody>
                  <a:tcPr marL="84406" marR="84406"/>
                </a:tc>
                <a:tc>
                  <a:txBody>
                    <a:bodyPr/>
                    <a:lstStyle/>
                    <a:p>
                      <a:r>
                        <a:rPr lang="nb-NO" dirty="0"/>
                        <a:t>Faster access, more reliability</a:t>
                      </a:r>
                    </a:p>
                  </a:txBody>
                  <a:tcPr marL="84406" marR="84406"/>
                </a:tc>
                <a:tc>
                  <a:txBody>
                    <a:bodyPr/>
                    <a:lstStyle/>
                    <a:p>
                      <a:endParaRPr lang="nb-NO"/>
                    </a:p>
                  </a:txBody>
                  <a:tcPr marL="84406" marR="84406"/>
                </a:tc>
                <a:extLst>
                  <a:ext uri="{0D108BD9-81ED-4DB2-BD59-A6C34878D82A}">
                    <a16:rowId xmlns:a16="http://schemas.microsoft.com/office/drawing/2014/main" val="10002"/>
                  </a:ext>
                </a:extLst>
              </a:tr>
              <a:tr h="370840">
                <a:tc>
                  <a:txBody>
                    <a:bodyPr/>
                    <a:lstStyle/>
                    <a:p>
                      <a:r>
                        <a:rPr lang="nb-NO" dirty="0"/>
                        <a:t>RAID 5</a:t>
                      </a:r>
                    </a:p>
                  </a:txBody>
                  <a:tcPr marL="84406" marR="84406"/>
                </a:tc>
                <a:tc>
                  <a:txBody>
                    <a:bodyPr/>
                    <a:lstStyle/>
                    <a:p>
                      <a:r>
                        <a:rPr lang="nb-NO" dirty="0" err="1"/>
                        <a:t>Striping</a:t>
                      </a:r>
                      <a:r>
                        <a:rPr lang="nb-NO" dirty="0"/>
                        <a:t> and </a:t>
                      </a:r>
                      <a:r>
                        <a:rPr lang="nb-NO" dirty="0" err="1"/>
                        <a:t>distributed</a:t>
                      </a:r>
                      <a:r>
                        <a:rPr lang="nb-NO" dirty="0"/>
                        <a:t> </a:t>
                      </a:r>
                      <a:r>
                        <a:rPr lang="nb-NO" dirty="0" err="1"/>
                        <a:t>parity</a:t>
                      </a:r>
                      <a:r>
                        <a:rPr lang="nb-NO" dirty="0"/>
                        <a:t> </a:t>
                      </a:r>
                      <a:r>
                        <a:rPr lang="nb-NO" dirty="0" err="1"/>
                        <a:t>blocks</a:t>
                      </a:r>
                      <a:endParaRPr lang="nb-NO" dirty="0"/>
                    </a:p>
                  </a:txBody>
                  <a:tcPr marL="84406" marR="84406"/>
                </a:tc>
                <a:tc>
                  <a:txBody>
                    <a:bodyPr/>
                    <a:lstStyle/>
                    <a:p>
                      <a:r>
                        <a:rPr lang="nb-NO" dirty="0"/>
                        <a:t>Faster access and more reliability</a:t>
                      </a:r>
                    </a:p>
                  </a:txBody>
                  <a:tcPr marL="84406" marR="84406"/>
                </a:tc>
                <a:tc>
                  <a:txBody>
                    <a:bodyPr/>
                    <a:lstStyle/>
                    <a:p>
                      <a:endParaRPr lang="nb-NO" dirty="0"/>
                    </a:p>
                  </a:txBody>
                  <a:tcPr marL="84406" marR="84406"/>
                </a:tc>
                <a:extLst>
                  <a:ext uri="{0D108BD9-81ED-4DB2-BD59-A6C34878D82A}">
                    <a16:rowId xmlns:a16="http://schemas.microsoft.com/office/drawing/2014/main" val="10003"/>
                  </a:ext>
                </a:extLst>
              </a:tr>
            </a:tbl>
          </a:graphicData>
        </a:graphic>
      </p:graphicFrame>
      <p:sp>
        <p:nvSpPr>
          <p:cNvPr id="3" name="Title 2"/>
          <p:cNvSpPr>
            <a:spLocks noGrp="1"/>
          </p:cNvSpPr>
          <p:nvPr>
            <p:ph type="title"/>
            <p:custDataLst>
              <p:tags r:id="rId3"/>
            </p:custDataLst>
          </p:nvPr>
        </p:nvSpPr>
        <p:spPr/>
        <p:txBody>
          <a:bodyPr>
            <a:normAutofit/>
          </a:bodyPr>
          <a:lstStyle/>
          <a:p>
            <a:r>
              <a:rPr lang="nb-NO" dirty="0"/>
              <a:t>RAID (</a:t>
            </a:r>
            <a:r>
              <a:rPr lang="nb-NO" dirty="0" err="1"/>
              <a:t>Some</a:t>
            </a:r>
            <a:r>
              <a:rPr lang="nb-NO" dirty="0"/>
              <a:t> types)</a:t>
            </a:r>
          </a:p>
        </p:txBody>
      </p:sp>
      <p:pic>
        <p:nvPicPr>
          <p:cNvPr id="43013" name="Picture 5"/>
          <p:cNvPicPr>
            <a:picLocks noChangeAspect="1" noChangeArrowheads="1"/>
          </p:cNvPicPr>
          <p:nvPr>
            <p:custDataLst>
              <p:tags r:id="rId4"/>
            </p:custDataLst>
          </p:nvPr>
        </p:nvPicPr>
        <p:blipFill>
          <a:blip r:embed="rId9" cstate="print"/>
          <a:srcRect/>
          <a:stretch>
            <a:fillRect/>
          </a:stretch>
        </p:blipFill>
        <p:spPr bwMode="auto">
          <a:xfrm>
            <a:off x="2041396" y="3573016"/>
            <a:ext cx="1595254" cy="2600364"/>
          </a:xfrm>
          <a:prstGeom prst="rect">
            <a:avLst/>
          </a:prstGeom>
          <a:noFill/>
          <a:ln w="9525">
            <a:noFill/>
            <a:miter lim="800000"/>
            <a:headEnd/>
            <a:tailEnd/>
          </a:ln>
        </p:spPr>
      </p:pic>
      <p:pic>
        <p:nvPicPr>
          <p:cNvPr id="43014" name="Picture 6"/>
          <p:cNvPicPr>
            <a:picLocks noChangeAspect="1" noChangeArrowheads="1"/>
          </p:cNvPicPr>
          <p:nvPr>
            <p:custDataLst>
              <p:tags r:id="rId5"/>
            </p:custDataLst>
          </p:nvPr>
        </p:nvPicPr>
        <p:blipFill>
          <a:blip r:embed="rId10" cstate="print"/>
          <a:srcRect/>
          <a:stretch>
            <a:fillRect/>
          </a:stretch>
        </p:blipFill>
        <p:spPr bwMode="auto">
          <a:xfrm>
            <a:off x="3836058" y="3717032"/>
            <a:ext cx="1630285" cy="2376264"/>
          </a:xfrm>
          <a:prstGeom prst="rect">
            <a:avLst/>
          </a:prstGeom>
          <a:noFill/>
          <a:ln w="9525">
            <a:noFill/>
            <a:miter lim="800000"/>
            <a:headEnd/>
            <a:tailEnd/>
          </a:ln>
        </p:spPr>
      </p:pic>
      <p:pic>
        <p:nvPicPr>
          <p:cNvPr id="43016" name="Picture 8"/>
          <p:cNvPicPr>
            <a:picLocks noChangeAspect="1" noChangeArrowheads="1"/>
          </p:cNvPicPr>
          <p:nvPr>
            <p:custDataLst>
              <p:tags r:id="rId6"/>
            </p:custDataLst>
          </p:nvPr>
        </p:nvPicPr>
        <p:blipFill>
          <a:blip r:embed="rId11" cstate="print"/>
          <a:srcRect/>
          <a:stretch>
            <a:fillRect/>
          </a:stretch>
        </p:blipFill>
        <p:spPr bwMode="auto">
          <a:xfrm>
            <a:off x="5763655" y="3684736"/>
            <a:ext cx="2991102" cy="2426479"/>
          </a:xfrm>
          <a:prstGeom prst="rect">
            <a:avLst/>
          </a:prstGeom>
          <a:noFill/>
          <a:ln w="9525">
            <a:noFill/>
            <a:miter lim="800000"/>
            <a:headEnd/>
            <a:tailEnd/>
          </a:ln>
        </p:spPr>
      </p:pic>
      <p:sp>
        <p:nvSpPr>
          <p:cNvPr id="8" name="Slide Number Placeholder 4">
            <a:extLst>
              <a:ext uri="{FF2B5EF4-FFF2-40B4-BE49-F238E27FC236}">
                <a16:creationId xmlns:a16="http://schemas.microsoft.com/office/drawing/2014/main" id="{A6B06E96-67EA-43C8-B255-B745B8B739DF}"/>
              </a:ext>
            </a:extLst>
          </p:cNvPr>
          <p:cNvSpPr>
            <a:spLocks noGrp="1"/>
          </p:cNvSpPr>
          <p:nvPr>
            <p:ph type="sldNum" sz="quarter" idx="4294967295"/>
            <p:custDataLst>
              <p:tags r:id="rId7"/>
            </p:custDataLst>
          </p:nvPr>
        </p:nvSpPr>
        <p:spPr>
          <a:xfrm>
            <a:off x="0" y="-7859"/>
            <a:ext cx="1262407" cy="457200"/>
          </a:xfrm>
          <a:prstGeom prst="rect">
            <a:avLst/>
          </a:prstGeom>
        </p:spPr>
        <p:txBody>
          <a:bodyPr/>
          <a:lstStyle/>
          <a:p>
            <a:pPr>
              <a:defRPr/>
            </a:pPr>
            <a:fld id="{6AF1C8AE-2CDD-414F-82E2-A8C08F8C4BDB}" type="slidenum">
              <a:rPr lang="en-US" smtClean="0"/>
              <a:pPr>
                <a:defRPr/>
              </a:pPr>
              <a:t>39</a:t>
            </a:fld>
            <a:r>
              <a:rPr lang="en-US" dirty="0"/>
              <a:t>/111</a:t>
            </a:r>
          </a:p>
        </p:txBody>
      </p:sp>
    </p:spTree>
    <p:custDataLst>
      <p:tags r:id="rId1"/>
    </p:custDataLst>
    <p:extLst>
      <p:ext uri="{BB962C8B-B14F-4D97-AF65-F5344CB8AC3E}">
        <p14:creationId xmlns:p14="http://schemas.microsoft.com/office/powerpoint/2010/main" val="212671549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custDataLst>
              <p:tags r:id="rId2"/>
            </p:custDataLst>
          </p:nvPr>
        </p:nvSpPr>
        <p:spPr/>
        <p:txBody>
          <a:bodyPr>
            <a:normAutofit/>
          </a:bodyPr>
          <a:lstStyle/>
          <a:p>
            <a:r>
              <a:rPr lang="nb-NO" dirty="0"/>
              <a:t>So far</a:t>
            </a:r>
          </a:p>
        </p:txBody>
      </p:sp>
      <p:sp>
        <p:nvSpPr>
          <p:cNvPr id="8" name="Content Placeholder 7"/>
          <p:cNvSpPr>
            <a:spLocks noGrp="1"/>
          </p:cNvSpPr>
          <p:nvPr>
            <p:ph idx="1"/>
            <p:custDataLst>
              <p:tags r:id="rId3"/>
            </p:custDataLst>
          </p:nvPr>
        </p:nvSpPr>
        <p:spPr/>
        <p:txBody>
          <a:bodyPr/>
          <a:lstStyle/>
          <a:p>
            <a:r>
              <a:rPr lang="nb-NO" dirty="0" err="1"/>
              <a:t>Generally</a:t>
            </a:r>
            <a:endParaRPr lang="nb-NO" dirty="0"/>
          </a:p>
          <a:p>
            <a:pPr lvl="1"/>
            <a:r>
              <a:rPr lang="nb-NO" dirty="0"/>
              <a:t>First Abstraction level, computer defintion</a:t>
            </a:r>
          </a:p>
          <a:p>
            <a:pPr lvl="1"/>
            <a:r>
              <a:rPr lang="nb-NO" dirty="0"/>
              <a:t>Digital vs analog, Harware, Software</a:t>
            </a:r>
          </a:p>
          <a:p>
            <a:r>
              <a:rPr lang="nb-NO" dirty="0"/>
              <a:t>Computation in computer</a:t>
            </a:r>
          </a:p>
          <a:p>
            <a:pPr lvl="1"/>
            <a:r>
              <a:rPr lang="nb-NO" dirty="0"/>
              <a:t>Binary system</a:t>
            </a:r>
          </a:p>
          <a:p>
            <a:r>
              <a:rPr lang="nb-NO" dirty="0"/>
              <a:t>Computer Arch.</a:t>
            </a:r>
          </a:p>
          <a:p>
            <a:pPr marL="457197" lvl="1" indent="0">
              <a:buNone/>
            </a:pPr>
            <a:r>
              <a:rPr lang="nb-NO" dirty="0"/>
              <a:t>Gates, digtal circutes</a:t>
            </a:r>
          </a:p>
          <a:p>
            <a:r>
              <a:rPr lang="nb-NO" dirty="0"/>
              <a:t>TYPES: Analog vs. Digital, </a:t>
            </a:r>
            <a:r>
              <a:rPr lang="nb-NO" dirty="0" err="1"/>
              <a:t>Continuous</a:t>
            </a:r>
            <a:r>
              <a:rPr lang="nb-NO" dirty="0"/>
              <a:t> vs. </a:t>
            </a:r>
            <a:r>
              <a:rPr lang="nb-NO" dirty="0" err="1"/>
              <a:t>Discrete</a:t>
            </a:r>
            <a:r>
              <a:rPr lang="nb-NO" dirty="0"/>
              <a:t>, </a:t>
            </a:r>
            <a:r>
              <a:rPr lang="nb-NO" dirty="0" err="1"/>
              <a:t>Specialized</a:t>
            </a:r>
            <a:r>
              <a:rPr lang="nb-NO" dirty="0"/>
              <a:t> vs. General, Electronic vs. </a:t>
            </a:r>
            <a:r>
              <a:rPr lang="nb-NO" dirty="0" err="1"/>
              <a:t>Mechanical</a:t>
            </a:r>
            <a:endParaRPr lang="nb-NO" dirty="0"/>
          </a:p>
          <a:p>
            <a:pPr lvl="1"/>
            <a:r>
              <a:rPr lang="nb-NO" dirty="0">
                <a:hlinkClick r:id="rId6"/>
              </a:rPr>
              <a:t>https://www.youtube.com/watch?v=btgAUdbj85E&amp;t=10s</a:t>
            </a:r>
            <a:endParaRPr lang="nb-NO" dirty="0"/>
          </a:p>
          <a:p>
            <a:pPr lvl="1"/>
            <a:r>
              <a:rPr lang="nb-NO" dirty="0">
                <a:hlinkClick r:id="rId7"/>
              </a:rPr>
              <a:t>https://www.youtube.com/watch?v=L_j8wlm2NKA</a:t>
            </a:r>
            <a:endParaRPr lang="nb-NO" dirty="0"/>
          </a:p>
          <a:p>
            <a:pPr lvl="1"/>
            <a:endParaRPr lang="nb-NO" dirty="0"/>
          </a:p>
          <a:p>
            <a:pPr marL="457197" lvl="1" indent="0">
              <a:buNone/>
            </a:pPr>
            <a:endParaRPr lang="nb-NO" dirty="0"/>
          </a:p>
        </p:txBody>
      </p:sp>
      <p:sp>
        <p:nvSpPr>
          <p:cNvPr id="5" name="Slide Number Placeholder 4">
            <a:extLst>
              <a:ext uri="{FF2B5EF4-FFF2-40B4-BE49-F238E27FC236}">
                <a16:creationId xmlns:a16="http://schemas.microsoft.com/office/drawing/2014/main" id="{D0842F1F-1CCC-4785-B6EF-36039751BFA8}"/>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4</a:t>
            </a:fld>
            <a:r>
              <a:rPr lang="en-US" dirty="0"/>
              <a:t>/111</a:t>
            </a:r>
          </a:p>
        </p:txBody>
      </p:sp>
    </p:spTree>
    <p:custDataLst>
      <p:tags r:id="rId1"/>
    </p:custDataLst>
    <p:extLst>
      <p:ext uri="{BB962C8B-B14F-4D97-AF65-F5344CB8AC3E}">
        <p14:creationId xmlns:p14="http://schemas.microsoft.com/office/powerpoint/2010/main" val="41024021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custDataLst>
              <p:tags r:id="rId2"/>
            </p:custDataLst>
          </p:nvPr>
        </p:nvSpPr>
        <p:spPr>
          <a:xfrm>
            <a:off x="1919536" y="188640"/>
            <a:ext cx="8229600" cy="634082"/>
          </a:xfrm>
        </p:spPr>
        <p:txBody>
          <a:bodyPr>
            <a:normAutofit fontScale="90000"/>
          </a:bodyPr>
          <a:lstStyle/>
          <a:p>
            <a:r>
              <a:rPr lang="nb-NO" dirty="0" err="1"/>
              <a:t>Protection</a:t>
            </a:r>
            <a:r>
              <a:rPr lang="nb-NO" dirty="0"/>
              <a:t> </a:t>
            </a:r>
            <a:r>
              <a:rPr lang="nb-NO" dirty="0" err="1"/>
              <a:t>against</a:t>
            </a:r>
            <a:r>
              <a:rPr lang="nb-NO" dirty="0"/>
              <a:t> </a:t>
            </a:r>
            <a:r>
              <a:rPr lang="nb-NO" dirty="0" err="1"/>
              <a:t>errors</a:t>
            </a:r>
            <a:r>
              <a:rPr lang="nb-NO" dirty="0"/>
              <a:t> and </a:t>
            </a:r>
            <a:r>
              <a:rPr lang="nb-NO" dirty="0" err="1"/>
              <a:t>crashes</a:t>
            </a:r>
            <a:r>
              <a:rPr lang="nb-NO" dirty="0"/>
              <a:t> (RAID)</a:t>
            </a:r>
            <a:endParaRPr lang="en-US" dirty="0"/>
          </a:p>
        </p:txBody>
      </p:sp>
      <p:sp>
        <p:nvSpPr>
          <p:cNvPr id="232451" name="Rectangle 3"/>
          <p:cNvSpPr>
            <a:spLocks noGrp="1" noChangeArrowheads="1"/>
          </p:cNvSpPr>
          <p:nvPr>
            <p:ph idx="1"/>
            <p:custDataLst>
              <p:tags r:id="rId3"/>
            </p:custDataLst>
          </p:nvPr>
        </p:nvSpPr>
        <p:spPr>
          <a:xfrm>
            <a:off x="1708638" y="1401763"/>
            <a:ext cx="9173308" cy="2405062"/>
          </a:xfrm>
        </p:spPr>
        <p:txBody>
          <a:bodyPr>
            <a:normAutofit/>
          </a:bodyPr>
          <a:lstStyle/>
          <a:p>
            <a:r>
              <a:rPr lang="nb-NO" dirty="0"/>
              <a:t>Large disk banks </a:t>
            </a:r>
            <a:r>
              <a:rPr lang="nb-NO" dirty="0" err="1"/>
              <a:t>can</a:t>
            </a:r>
            <a:r>
              <a:rPr lang="nb-NO" dirty="0"/>
              <a:t> </a:t>
            </a:r>
            <a:r>
              <a:rPr lang="nb-NO" dirty="0" err="1"/>
              <a:t>leave</a:t>
            </a:r>
            <a:r>
              <a:rPr lang="nb-NO" dirty="0"/>
              <a:t> </a:t>
            </a:r>
            <a:r>
              <a:rPr lang="nb-NO" dirty="0" err="1"/>
              <a:t>each</a:t>
            </a:r>
            <a:r>
              <a:rPr lang="nb-NO" dirty="0"/>
              <a:t> disk </a:t>
            </a:r>
            <a:r>
              <a:rPr lang="nb-NO" dirty="0" err="1"/>
              <a:t>on</a:t>
            </a:r>
            <a:r>
              <a:rPr lang="nb-NO" dirty="0"/>
              <a:t> </a:t>
            </a:r>
            <a:r>
              <a:rPr lang="nb-NO" dirty="0" err="1"/>
              <a:t>its</a:t>
            </a:r>
            <a:r>
              <a:rPr lang="nb-NO" dirty="0"/>
              <a:t> </a:t>
            </a:r>
            <a:r>
              <a:rPr lang="nb-NO" dirty="0" err="1"/>
              <a:t>own</a:t>
            </a:r>
            <a:r>
              <a:rPr lang="nb-NO" dirty="0"/>
              <a:t> </a:t>
            </a:r>
            <a:r>
              <a:rPr lang="nb-NO" dirty="0" err="1"/>
              <a:t>two</a:t>
            </a:r>
            <a:r>
              <a:rPr lang="nb-NO" dirty="0"/>
              <a:t> feet, RAID0</a:t>
            </a:r>
          </a:p>
          <a:p>
            <a:pPr lvl="1"/>
            <a:r>
              <a:rPr lang="nb-NO" dirty="0"/>
              <a:t>or </a:t>
            </a:r>
            <a:r>
              <a:rPr lang="nb-NO" dirty="0" err="1"/>
              <a:t>generate</a:t>
            </a:r>
            <a:r>
              <a:rPr lang="nb-NO" dirty="0"/>
              <a:t> </a:t>
            </a:r>
            <a:r>
              <a:rPr lang="nb-NO" dirty="0" err="1"/>
              <a:t>continuous</a:t>
            </a:r>
            <a:r>
              <a:rPr lang="nb-NO" dirty="0"/>
              <a:t> </a:t>
            </a:r>
            <a:r>
              <a:rPr lang="nb-NO" dirty="0" err="1"/>
              <a:t>copy</a:t>
            </a:r>
            <a:r>
              <a:rPr lang="nb-NO" dirty="0"/>
              <a:t> </a:t>
            </a:r>
            <a:r>
              <a:rPr lang="nb-NO" dirty="0" err="1"/>
              <a:t>of</a:t>
            </a:r>
            <a:r>
              <a:rPr lang="nb-NO" dirty="0"/>
              <a:t> all disks, RAID1</a:t>
            </a:r>
          </a:p>
          <a:p>
            <a:pPr lvl="1"/>
            <a:r>
              <a:rPr lang="nb-NO" dirty="0"/>
              <a:t>or </a:t>
            </a:r>
            <a:r>
              <a:rPr lang="nb-NO" dirty="0" err="1"/>
              <a:t>use</a:t>
            </a:r>
            <a:r>
              <a:rPr lang="nb-NO" dirty="0"/>
              <a:t> </a:t>
            </a:r>
            <a:r>
              <a:rPr lang="nb-NO" dirty="0" err="1"/>
              <a:t>other</a:t>
            </a:r>
            <a:r>
              <a:rPr lang="nb-NO" dirty="0"/>
              <a:t> </a:t>
            </a:r>
            <a:r>
              <a:rPr lang="nb-NO" dirty="0" err="1"/>
              <a:t>securing</a:t>
            </a:r>
            <a:r>
              <a:rPr lang="nb-NO" dirty="0"/>
              <a:t> </a:t>
            </a:r>
            <a:r>
              <a:rPr lang="nb-NO" dirty="0" err="1"/>
              <a:t>techniques</a:t>
            </a:r>
            <a:r>
              <a:rPr lang="nb-NO" dirty="0"/>
              <a:t> (e.g. </a:t>
            </a:r>
            <a:r>
              <a:rPr lang="nb-NO" dirty="0" err="1"/>
              <a:t>striping</a:t>
            </a:r>
            <a:r>
              <a:rPr lang="nb-NO" dirty="0"/>
              <a:t>)</a:t>
            </a:r>
          </a:p>
          <a:p>
            <a:r>
              <a:rPr lang="nb-NO" dirty="0"/>
              <a:t>RAID5 </a:t>
            </a:r>
            <a:r>
              <a:rPr lang="nb-NO" dirty="0" err="1"/>
              <a:t>creates</a:t>
            </a:r>
            <a:r>
              <a:rPr lang="nb-NO" dirty="0"/>
              <a:t> a </a:t>
            </a:r>
            <a:r>
              <a:rPr lang="nb-NO" dirty="0" err="1"/>
              <a:t>checksum</a:t>
            </a:r>
            <a:r>
              <a:rPr lang="nb-NO" dirty="0"/>
              <a:t> (XOR) for </a:t>
            </a:r>
            <a:r>
              <a:rPr lang="nb-NO" dirty="0" err="1"/>
              <a:t>two</a:t>
            </a:r>
            <a:r>
              <a:rPr lang="nb-NO" dirty="0"/>
              <a:t> disks and stores </a:t>
            </a:r>
            <a:r>
              <a:rPr lang="nb-NO" dirty="0" err="1"/>
              <a:t>this</a:t>
            </a:r>
            <a:r>
              <a:rPr lang="nb-NO" dirty="0"/>
              <a:t> </a:t>
            </a:r>
            <a:r>
              <a:rPr lang="nb-NO" dirty="0" err="1"/>
              <a:t>on</a:t>
            </a:r>
            <a:r>
              <a:rPr lang="nb-NO" dirty="0"/>
              <a:t> a </a:t>
            </a:r>
            <a:r>
              <a:rPr lang="nb-NO" dirty="0" err="1"/>
              <a:t>third</a:t>
            </a:r>
            <a:r>
              <a:rPr lang="nb-NO" dirty="0"/>
              <a:t> disk. This is </a:t>
            </a:r>
            <a:r>
              <a:rPr lang="nb-NO" dirty="0" err="1"/>
              <a:t>good</a:t>
            </a:r>
            <a:r>
              <a:rPr lang="nb-NO" dirty="0"/>
              <a:t> </a:t>
            </a:r>
            <a:r>
              <a:rPr lang="nb-NO" dirty="0" err="1"/>
              <a:t>enough</a:t>
            </a:r>
            <a:r>
              <a:rPr lang="nb-NO" dirty="0"/>
              <a:t> </a:t>
            </a:r>
            <a:r>
              <a:rPr lang="nb-NO" dirty="0" err="1"/>
              <a:t>if</a:t>
            </a:r>
            <a:r>
              <a:rPr lang="nb-NO" dirty="0"/>
              <a:t> a disk </a:t>
            </a:r>
            <a:r>
              <a:rPr lang="nb-NO" dirty="0" err="1"/>
              <a:t>crashes</a:t>
            </a:r>
            <a:r>
              <a:rPr lang="nb-NO" dirty="0"/>
              <a:t>.</a:t>
            </a:r>
            <a:endParaRPr lang="en-US" dirty="0"/>
          </a:p>
        </p:txBody>
      </p:sp>
      <p:pic>
        <p:nvPicPr>
          <p:cNvPr id="232452" name="Picture 4" descr="Raid1"/>
          <p:cNvPicPr>
            <a:picLocks noChangeAspect="1" noChangeArrowheads="1"/>
          </p:cNvPicPr>
          <p:nvPr>
            <p:custDataLst>
              <p:tags r:id="rId4"/>
            </p:custDataLst>
          </p:nvPr>
        </p:nvPicPr>
        <p:blipFill>
          <a:blip r:embed="rId9" cstate="print"/>
          <a:srcRect/>
          <a:stretch>
            <a:fillRect/>
          </a:stretch>
        </p:blipFill>
        <p:spPr bwMode="auto">
          <a:xfrm>
            <a:off x="1538657" y="3957644"/>
            <a:ext cx="4585189" cy="2016125"/>
          </a:xfrm>
          <a:prstGeom prst="rect">
            <a:avLst/>
          </a:prstGeom>
          <a:noFill/>
        </p:spPr>
      </p:pic>
      <p:pic>
        <p:nvPicPr>
          <p:cNvPr id="232453" name="Picture 5" descr="Raid5"/>
          <p:cNvPicPr>
            <a:picLocks noChangeAspect="1" noChangeArrowheads="1"/>
          </p:cNvPicPr>
          <p:nvPr>
            <p:custDataLst>
              <p:tags r:id="rId5"/>
            </p:custDataLst>
          </p:nvPr>
        </p:nvPicPr>
        <p:blipFill>
          <a:blip r:embed="rId10" cstate="print"/>
          <a:srcRect/>
          <a:stretch>
            <a:fillRect/>
          </a:stretch>
        </p:blipFill>
        <p:spPr bwMode="auto">
          <a:xfrm>
            <a:off x="6147292" y="3949700"/>
            <a:ext cx="4506057" cy="2012950"/>
          </a:xfrm>
          <a:prstGeom prst="rect">
            <a:avLst/>
          </a:prstGeom>
          <a:noFill/>
        </p:spPr>
      </p:pic>
      <p:sp>
        <p:nvSpPr>
          <p:cNvPr id="7" name="Slide Number Placeholder 4">
            <a:extLst>
              <a:ext uri="{FF2B5EF4-FFF2-40B4-BE49-F238E27FC236}">
                <a16:creationId xmlns:a16="http://schemas.microsoft.com/office/drawing/2014/main" id="{AD969595-93E0-46EC-B3E3-B0F3B81B3A04}"/>
              </a:ext>
            </a:extLst>
          </p:cNvPr>
          <p:cNvSpPr>
            <a:spLocks noGrp="1"/>
          </p:cNvSpPr>
          <p:nvPr>
            <p:ph type="sldNum" sz="quarter" idx="4294967295"/>
            <p:custDataLst>
              <p:tags r:id="rId6"/>
            </p:custDataLst>
          </p:nvPr>
        </p:nvSpPr>
        <p:spPr>
          <a:xfrm>
            <a:off x="0" y="-7859"/>
            <a:ext cx="1262407" cy="457200"/>
          </a:xfrm>
          <a:prstGeom prst="rect">
            <a:avLst/>
          </a:prstGeom>
        </p:spPr>
        <p:txBody>
          <a:bodyPr/>
          <a:lstStyle/>
          <a:p>
            <a:pPr>
              <a:defRPr/>
            </a:pPr>
            <a:fld id="{6AF1C8AE-2CDD-414F-82E2-A8C08F8C4BDB}" type="slidenum">
              <a:rPr lang="en-US" smtClean="0"/>
              <a:pPr>
                <a:defRPr/>
              </a:pPr>
              <a:t>40</a:t>
            </a:fld>
            <a:r>
              <a:rPr lang="en-US" dirty="0"/>
              <a:t>/111</a:t>
            </a:r>
          </a:p>
        </p:txBody>
      </p:sp>
    </p:spTree>
    <p:custDataLst>
      <p:tags r:id="rId1"/>
    </p:custDataLst>
    <p:extLst>
      <p:ext uri="{BB962C8B-B14F-4D97-AF65-F5344CB8AC3E}">
        <p14:creationId xmlns:p14="http://schemas.microsoft.com/office/powerpoint/2010/main" val="31869116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Typical</a:t>
            </a:r>
            <a:r>
              <a:rPr lang="nb-NO" dirty="0"/>
              <a:t> Hard Disk Problems</a:t>
            </a:r>
          </a:p>
        </p:txBody>
      </p:sp>
      <p:sp>
        <p:nvSpPr>
          <p:cNvPr id="3" name="Content Placeholder 2"/>
          <p:cNvSpPr>
            <a:spLocks noGrp="1"/>
          </p:cNvSpPr>
          <p:nvPr>
            <p:ph idx="1"/>
            <p:custDataLst>
              <p:tags r:id="rId3"/>
            </p:custDataLst>
          </p:nvPr>
        </p:nvSpPr>
        <p:spPr/>
        <p:txBody>
          <a:bodyPr/>
          <a:lstStyle/>
          <a:p>
            <a:r>
              <a:rPr lang="nb-NO" dirty="0"/>
              <a:t>common causes</a:t>
            </a:r>
          </a:p>
          <a:p>
            <a:pPr lvl="1"/>
            <a:r>
              <a:rPr lang="nb-NO" dirty="0" err="1"/>
              <a:t>Fault</a:t>
            </a:r>
            <a:r>
              <a:rPr lang="nb-NO" dirty="0"/>
              <a:t> in </a:t>
            </a:r>
            <a:r>
              <a:rPr lang="nb-NO" dirty="0" err="1"/>
              <a:t>controller</a:t>
            </a:r>
            <a:r>
              <a:rPr lang="nb-NO" dirty="0"/>
              <a:t> / adapter</a:t>
            </a:r>
          </a:p>
          <a:p>
            <a:pPr lvl="1"/>
            <a:r>
              <a:rPr lang="nb-NO" dirty="0" err="1"/>
              <a:t>Incorrect</a:t>
            </a:r>
            <a:r>
              <a:rPr lang="nb-NO" dirty="0"/>
              <a:t> </a:t>
            </a:r>
            <a:r>
              <a:rPr lang="nb-NO" dirty="0" err="1"/>
              <a:t>pairing</a:t>
            </a:r>
            <a:r>
              <a:rPr lang="nb-NO" dirty="0"/>
              <a:t> </a:t>
            </a:r>
            <a:r>
              <a:rPr lang="nb-NO" dirty="0" err="1"/>
              <a:t>of</a:t>
            </a:r>
            <a:r>
              <a:rPr lang="nb-NO" dirty="0"/>
              <a:t> adapter and disk</a:t>
            </a:r>
          </a:p>
          <a:p>
            <a:pPr lvl="1"/>
            <a:r>
              <a:rPr lang="nb-NO" dirty="0" err="1"/>
              <a:t>Errors</a:t>
            </a:r>
            <a:r>
              <a:rPr lang="nb-NO" dirty="0"/>
              <a:t> </a:t>
            </a:r>
            <a:r>
              <a:rPr lang="nb-NO" dirty="0" err="1"/>
              <a:t>on</a:t>
            </a:r>
            <a:r>
              <a:rPr lang="nb-NO" dirty="0"/>
              <a:t> </a:t>
            </a:r>
            <a:r>
              <a:rPr lang="nb-NO" dirty="0" err="1"/>
              <a:t>the</a:t>
            </a:r>
            <a:r>
              <a:rPr lang="nb-NO" dirty="0"/>
              <a:t> disks </a:t>
            </a:r>
            <a:r>
              <a:rPr lang="nb-NO" dirty="0" err="1"/>
              <a:t>themselves</a:t>
            </a:r>
            <a:endParaRPr lang="nb-NO" dirty="0"/>
          </a:p>
          <a:p>
            <a:pPr lvl="1"/>
            <a:r>
              <a:rPr lang="nb-NO" dirty="0"/>
              <a:t>CMOS </a:t>
            </a:r>
            <a:r>
              <a:rPr lang="nb-NO" dirty="0" err="1"/>
              <a:t>config</a:t>
            </a:r>
            <a:r>
              <a:rPr lang="nb-NO" dirty="0"/>
              <a:t> </a:t>
            </a:r>
            <a:r>
              <a:rPr lang="nb-NO" dirty="0" err="1"/>
              <a:t>error</a:t>
            </a:r>
            <a:endParaRPr lang="nb-NO" dirty="0"/>
          </a:p>
          <a:p>
            <a:pPr lvl="1"/>
            <a:r>
              <a:rPr lang="nb-NO" dirty="0"/>
              <a:t>Resource </a:t>
            </a:r>
            <a:r>
              <a:rPr lang="nb-NO" dirty="0" err="1"/>
              <a:t>conflict</a:t>
            </a:r>
            <a:endParaRPr lang="nb-NO" dirty="0"/>
          </a:p>
          <a:p>
            <a:pPr lvl="1"/>
            <a:r>
              <a:rPr lang="nb-NO" dirty="0" err="1"/>
              <a:t>Corrupt</a:t>
            </a:r>
            <a:r>
              <a:rPr lang="nb-NO" dirty="0"/>
              <a:t> or </a:t>
            </a:r>
            <a:r>
              <a:rPr lang="nb-NO" dirty="0" err="1"/>
              <a:t>missing</a:t>
            </a:r>
            <a:r>
              <a:rPr lang="nb-NO" dirty="0"/>
              <a:t> </a:t>
            </a:r>
            <a:r>
              <a:rPr lang="nb-NO" dirty="0" err="1"/>
              <a:t>Boot</a:t>
            </a:r>
            <a:r>
              <a:rPr lang="nb-NO" dirty="0"/>
              <a:t> </a:t>
            </a:r>
            <a:r>
              <a:rPr lang="nb-NO" dirty="0" err="1"/>
              <a:t>partition</a:t>
            </a:r>
            <a:endParaRPr lang="nb-NO" dirty="0"/>
          </a:p>
          <a:p>
            <a:pPr lvl="1"/>
            <a:r>
              <a:rPr lang="nb-NO" dirty="0"/>
              <a:t>Virus in </a:t>
            </a:r>
            <a:r>
              <a:rPr lang="nb-NO" dirty="0" err="1"/>
              <a:t>boot</a:t>
            </a:r>
            <a:r>
              <a:rPr lang="nb-NO" dirty="0"/>
              <a:t> </a:t>
            </a:r>
            <a:r>
              <a:rPr lang="nb-NO" dirty="0" err="1"/>
              <a:t>partition</a:t>
            </a:r>
            <a:endParaRPr lang="nb-NO" dirty="0"/>
          </a:p>
          <a:p>
            <a:pPr lvl="1"/>
            <a:r>
              <a:rPr lang="nb-NO" dirty="0" err="1"/>
              <a:t>Defective</a:t>
            </a:r>
            <a:r>
              <a:rPr lang="nb-NO" dirty="0"/>
              <a:t> (</a:t>
            </a:r>
            <a:r>
              <a:rPr lang="nb-NO" dirty="0" err="1"/>
              <a:t>mechanical</a:t>
            </a:r>
            <a:r>
              <a:rPr lang="nb-NO" dirty="0"/>
              <a:t> </a:t>
            </a:r>
            <a:r>
              <a:rPr lang="nb-NO" dirty="0" err="1"/>
              <a:t>defects</a:t>
            </a:r>
            <a:r>
              <a:rPr lang="nb-NO" dirty="0"/>
              <a:t>)</a:t>
            </a:r>
          </a:p>
        </p:txBody>
      </p:sp>
      <p:sp>
        <p:nvSpPr>
          <p:cNvPr id="5" name="Slide Number Placeholder 4">
            <a:extLst>
              <a:ext uri="{FF2B5EF4-FFF2-40B4-BE49-F238E27FC236}">
                <a16:creationId xmlns:a16="http://schemas.microsoft.com/office/drawing/2014/main" id="{FF6E1CE9-5A9B-4CE8-AA55-9B0187004C7B}"/>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41</a:t>
            </a:fld>
            <a:r>
              <a:rPr lang="en-US" dirty="0"/>
              <a:t>/111</a:t>
            </a:r>
          </a:p>
        </p:txBody>
      </p:sp>
      <p:sp>
        <p:nvSpPr>
          <p:cNvPr id="4" name="Rectangle 3">
            <a:extLst>
              <a:ext uri="{FF2B5EF4-FFF2-40B4-BE49-F238E27FC236}">
                <a16:creationId xmlns:a16="http://schemas.microsoft.com/office/drawing/2014/main" id="{BDE0685D-5CE3-6B4E-AB18-1393CE668C72}"/>
              </a:ext>
            </a:extLst>
          </p:cNvPr>
          <p:cNvSpPr/>
          <p:nvPr/>
        </p:nvSpPr>
        <p:spPr>
          <a:xfrm>
            <a:off x="3048000" y="4631243"/>
            <a:ext cx="6601326" cy="1200329"/>
          </a:xfrm>
          <a:prstGeom prst="rect">
            <a:avLst/>
          </a:prstGeom>
          <a:solidFill>
            <a:schemeClr val="bg2"/>
          </a:solidFill>
        </p:spPr>
        <p:txBody>
          <a:bodyPr wrap="square">
            <a:spAutoFit/>
          </a:bodyPr>
          <a:lstStyle/>
          <a:p>
            <a:r>
              <a:rPr lang="en-US" sz="2400" dirty="0">
                <a:solidFill>
                  <a:srgbClr val="202124"/>
                </a:solidFill>
                <a:latin typeface="arial" panose="020B0604020202020204" pitchFamily="34" charset="0"/>
              </a:rPr>
              <a:t>A boot partition is </a:t>
            </a:r>
            <a:r>
              <a:rPr lang="en-US" sz="2400" b="1" dirty="0">
                <a:solidFill>
                  <a:srgbClr val="202124"/>
                </a:solidFill>
                <a:latin typeface="arial" panose="020B0604020202020204" pitchFamily="34" charset="0"/>
              </a:rPr>
              <a:t>a volume of the memory that contains the system files used to start the operating system</a:t>
            </a:r>
            <a:r>
              <a:rPr lang="en-US" sz="2400" dirty="0">
                <a:solidFill>
                  <a:srgbClr val="202124"/>
                </a:solidFill>
                <a:latin typeface="arial" panose="020B0604020202020204" pitchFamily="34" charset="0"/>
              </a:rPr>
              <a:t>.</a:t>
            </a:r>
            <a:endParaRPr lang="en-NO" sz="2400" dirty="0"/>
          </a:p>
        </p:txBody>
      </p:sp>
    </p:spTree>
    <p:custDataLst>
      <p:tags r:id="rId1"/>
    </p:custDataLst>
    <p:extLst>
      <p:ext uri="{BB962C8B-B14F-4D97-AF65-F5344CB8AC3E}">
        <p14:creationId xmlns:p14="http://schemas.microsoft.com/office/powerpoint/2010/main" val="416819985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Typical error messages (accordingly)</a:t>
            </a:r>
          </a:p>
        </p:txBody>
      </p:sp>
      <p:sp>
        <p:nvSpPr>
          <p:cNvPr id="3" name="Content Placeholder 2"/>
          <p:cNvSpPr>
            <a:spLocks noGrp="1"/>
          </p:cNvSpPr>
          <p:nvPr>
            <p:ph idx="1"/>
            <p:custDataLst>
              <p:tags r:id="rId3"/>
            </p:custDataLst>
          </p:nvPr>
        </p:nvSpPr>
        <p:spPr/>
        <p:txBody>
          <a:bodyPr/>
          <a:lstStyle/>
          <a:p>
            <a:r>
              <a:rPr lang="nb-NO" dirty="0"/>
              <a:t>Hard disk </a:t>
            </a:r>
            <a:r>
              <a:rPr lang="nb-NO" dirty="0" err="1"/>
              <a:t>configuration</a:t>
            </a:r>
            <a:r>
              <a:rPr lang="nb-NO" dirty="0"/>
              <a:t> </a:t>
            </a:r>
            <a:r>
              <a:rPr lang="nb-NO" dirty="0" err="1"/>
              <a:t>error</a:t>
            </a:r>
            <a:endParaRPr lang="nb-NO" dirty="0"/>
          </a:p>
          <a:p>
            <a:pPr lvl="1"/>
            <a:r>
              <a:rPr lang="nb-NO" dirty="0" err="1"/>
              <a:t>Incorrect</a:t>
            </a:r>
            <a:r>
              <a:rPr lang="nb-NO" dirty="0"/>
              <a:t> CMOS </a:t>
            </a:r>
            <a:r>
              <a:rPr lang="nb-NO" dirty="0" err="1"/>
              <a:t>config</a:t>
            </a:r>
            <a:r>
              <a:rPr lang="nb-NO" dirty="0"/>
              <a:t> parameters</a:t>
            </a:r>
          </a:p>
          <a:p>
            <a:pPr lvl="1"/>
            <a:r>
              <a:rPr lang="nb-NO" dirty="0" err="1"/>
              <a:t>Loose</a:t>
            </a:r>
            <a:r>
              <a:rPr lang="nb-NO" dirty="0"/>
              <a:t> data </a:t>
            </a:r>
            <a:r>
              <a:rPr lang="nb-NO" dirty="0" err="1"/>
              <a:t>cable</a:t>
            </a:r>
            <a:endParaRPr lang="nb-NO" dirty="0"/>
          </a:p>
          <a:p>
            <a:r>
              <a:rPr lang="nb-NO" dirty="0"/>
              <a:t>Hard disk 0 </a:t>
            </a:r>
            <a:r>
              <a:rPr lang="nb-NO" dirty="0" err="1"/>
              <a:t>failure</a:t>
            </a:r>
            <a:endParaRPr lang="nb-NO" dirty="0"/>
          </a:p>
          <a:p>
            <a:pPr lvl="1"/>
            <a:r>
              <a:rPr lang="nb-NO" dirty="0" err="1"/>
              <a:t>Incorrect</a:t>
            </a:r>
            <a:r>
              <a:rPr lang="nb-NO" dirty="0"/>
              <a:t> CMOS </a:t>
            </a:r>
            <a:r>
              <a:rPr lang="nb-NO" dirty="0" err="1"/>
              <a:t>config</a:t>
            </a:r>
            <a:endParaRPr lang="nb-NO" dirty="0"/>
          </a:p>
          <a:p>
            <a:pPr lvl="1"/>
            <a:r>
              <a:rPr lang="nb-NO" dirty="0" err="1"/>
              <a:t>Poor</a:t>
            </a:r>
            <a:r>
              <a:rPr lang="nb-NO" dirty="0"/>
              <a:t> </a:t>
            </a:r>
            <a:r>
              <a:rPr lang="nb-NO" dirty="0" err="1"/>
              <a:t>connection</a:t>
            </a:r>
            <a:r>
              <a:rPr lang="nb-NO" dirty="0"/>
              <a:t> to </a:t>
            </a:r>
            <a:r>
              <a:rPr lang="nb-NO" dirty="0" err="1"/>
              <a:t>power</a:t>
            </a:r>
            <a:r>
              <a:rPr lang="nb-NO" dirty="0"/>
              <a:t> </a:t>
            </a:r>
            <a:r>
              <a:rPr lang="nb-NO" dirty="0" err="1"/>
              <a:t>supply</a:t>
            </a:r>
            <a:r>
              <a:rPr lang="nb-NO" dirty="0"/>
              <a:t>.</a:t>
            </a:r>
          </a:p>
          <a:p>
            <a:r>
              <a:rPr lang="nb-NO" dirty="0"/>
              <a:t>Hard disk </a:t>
            </a:r>
            <a:r>
              <a:rPr lang="nb-NO" dirty="0" err="1"/>
              <a:t>controller</a:t>
            </a:r>
            <a:r>
              <a:rPr lang="nb-NO" dirty="0"/>
              <a:t> </a:t>
            </a:r>
            <a:r>
              <a:rPr lang="nb-NO" dirty="0" err="1"/>
              <a:t>failure</a:t>
            </a:r>
            <a:endParaRPr lang="nb-NO" dirty="0"/>
          </a:p>
          <a:p>
            <a:pPr lvl="1"/>
            <a:r>
              <a:rPr lang="nb-NO" dirty="0" err="1"/>
              <a:t>Poor</a:t>
            </a:r>
            <a:r>
              <a:rPr lang="nb-NO" dirty="0"/>
              <a:t> </a:t>
            </a:r>
            <a:r>
              <a:rPr lang="nb-NO" dirty="0" err="1"/>
              <a:t>cable</a:t>
            </a:r>
            <a:r>
              <a:rPr lang="nb-NO" dirty="0"/>
              <a:t> </a:t>
            </a:r>
            <a:r>
              <a:rPr lang="nb-NO" dirty="0" err="1"/>
              <a:t>connection</a:t>
            </a:r>
            <a:endParaRPr lang="nb-NO" dirty="0"/>
          </a:p>
          <a:p>
            <a:pPr lvl="1"/>
            <a:r>
              <a:rPr lang="nb-NO" dirty="0" err="1"/>
              <a:t>Poor</a:t>
            </a:r>
            <a:r>
              <a:rPr lang="nb-NO" dirty="0"/>
              <a:t> </a:t>
            </a:r>
            <a:r>
              <a:rPr lang="nb-NO" dirty="0" err="1"/>
              <a:t>connection</a:t>
            </a:r>
            <a:r>
              <a:rPr lang="nb-NO" dirty="0"/>
              <a:t> to </a:t>
            </a:r>
            <a:r>
              <a:rPr lang="nb-NO" dirty="0" err="1"/>
              <a:t>power</a:t>
            </a:r>
            <a:r>
              <a:rPr lang="nb-NO" dirty="0"/>
              <a:t> </a:t>
            </a:r>
            <a:r>
              <a:rPr lang="nb-NO" dirty="0" err="1"/>
              <a:t>supply</a:t>
            </a:r>
            <a:endParaRPr lang="nb-NO" dirty="0"/>
          </a:p>
        </p:txBody>
      </p:sp>
      <p:sp>
        <p:nvSpPr>
          <p:cNvPr id="5" name="Slide Number Placeholder 4">
            <a:extLst>
              <a:ext uri="{FF2B5EF4-FFF2-40B4-BE49-F238E27FC236}">
                <a16:creationId xmlns:a16="http://schemas.microsoft.com/office/drawing/2014/main" id="{0A67A50E-AFA4-431E-AFF1-DC44D8431BC8}"/>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42</a:t>
            </a:fld>
            <a:r>
              <a:rPr lang="en-US" dirty="0"/>
              <a:t>/111</a:t>
            </a:r>
          </a:p>
        </p:txBody>
      </p:sp>
    </p:spTree>
    <p:custDataLst>
      <p:tags r:id="rId1"/>
    </p:custDataLst>
    <p:extLst>
      <p:ext uri="{BB962C8B-B14F-4D97-AF65-F5344CB8AC3E}">
        <p14:creationId xmlns:p14="http://schemas.microsoft.com/office/powerpoint/2010/main" val="199783903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3" end="3"/>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4" end="4"/>
                                            </p:tx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6" dur="500"/>
                                        <p:tgtEl>
                                          <p:spTgt spid="3">
                                            <p:txEl>
                                              <p:pRg st="6" end="6"/>
                                            </p:tx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40" dur="500"/>
                                        <p:tgtEl>
                                          <p:spTgt spid="3">
                                            <p:txEl>
                                              <p:pRg st="7" end="7"/>
                                            </p:tx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p:txBody>
          <a:bodyPr>
            <a:normAutofit/>
          </a:bodyPr>
          <a:lstStyle/>
          <a:p>
            <a:r>
              <a:rPr lang="nb-NO" dirty="0"/>
              <a:t>USB and Flash </a:t>
            </a:r>
            <a:r>
              <a:rPr lang="nb-NO" dirty="0" err="1"/>
              <a:t>memory</a:t>
            </a:r>
            <a:endParaRPr lang="nb-NO" dirty="0"/>
          </a:p>
        </p:txBody>
      </p:sp>
      <p:sp>
        <p:nvSpPr>
          <p:cNvPr id="7" name="Subtitle 6">
            <a:extLst>
              <a:ext uri="{FF2B5EF4-FFF2-40B4-BE49-F238E27FC236}">
                <a16:creationId xmlns:a16="http://schemas.microsoft.com/office/drawing/2014/main" id="{7029DACB-AABA-422B-B35A-41EEC0CBBCB1}"/>
              </a:ext>
            </a:extLst>
          </p:cNvPr>
          <p:cNvSpPr>
            <a:spLocks noGrp="1"/>
          </p:cNvSpPr>
          <p:nvPr>
            <p:ph type="subTitle" idx="1"/>
          </p:nvPr>
        </p:nvSpPr>
        <p:spPr/>
        <p:txBody>
          <a:bodyPr/>
          <a:lstStyle/>
          <a:p>
            <a:endParaRPr lang="nb-NO"/>
          </a:p>
        </p:txBody>
      </p:sp>
    </p:spTree>
    <p:custDataLst>
      <p:tags r:id="rId1"/>
    </p:custDataLst>
    <p:extLst>
      <p:ext uri="{BB962C8B-B14F-4D97-AF65-F5344CB8AC3E}">
        <p14:creationId xmlns:p14="http://schemas.microsoft.com/office/powerpoint/2010/main" val="192675180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6672065" y="1124744"/>
            <a:ext cx="2724427" cy="15363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custDataLst>
              <p:tags r:id="rId3"/>
            </p:custDataLst>
          </p:nvPr>
        </p:nvSpPr>
        <p:spPr/>
        <p:txBody>
          <a:bodyPr>
            <a:normAutofit/>
          </a:bodyPr>
          <a:lstStyle/>
          <a:p>
            <a:r>
              <a:rPr lang="nb-NO" dirty="0"/>
              <a:t>USB – </a:t>
            </a:r>
            <a:r>
              <a:rPr lang="nb-NO" dirty="0">
                <a:solidFill>
                  <a:srgbClr val="FF0000"/>
                </a:solidFill>
              </a:rPr>
              <a:t>U</a:t>
            </a:r>
            <a:r>
              <a:rPr lang="nb-NO" dirty="0"/>
              <a:t>niversal </a:t>
            </a:r>
            <a:r>
              <a:rPr lang="nb-NO" dirty="0">
                <a:solidFill>
                  <a:srgbClr val="FF0000"/>
                </a:solidFill>
              </a:rPr>
              <a:t>S</a:t>
            </a:r>
            <a:r>
              <a:rPr lang="nb-NO" dirty="0"/>
              <a:t>erial </a:t>
            </a:r>
            <a:r>
              <a:rPr lang="nb-NO" dirty="0">
                <a:solidFill>
                  <a:srgbClr val="FF0000"/>
                </a:solidFill>
              </a:rPr>
              <a:t>B</a:t>
            </a:r>
            <a:r>
              <a:rPr lang="nb-NO" dirty="0"/>
              <a:t>us</a:t>
            </a:r>
          </a:p>
        </p:txBody>
      </p:sp>
      <p:sp>
        <p:nvSpPr>
          <p:cNvPr id="3" name="Content Placeholder 2"/>
          <p:cNvSpPr>
            <a:spLocks noGrp="1"/>
          </p:cNvSpPr>
          <p:nvPr>
            <p:ph idx="1"/>
            <p:custDataLst>
              <p:tags r:id="rId4"/>
            </p:custDataLst>
          </p:nvPr>
        </p:nvSpPr>
        <p:spPr>
          <a:xfrm>
            <a:off x="1981201" y="1124744"/>
            <a:ext cx="5050904" cy="5256584"/>
          </a:xfrm>
        </p:spPr>
        <p:txBody>
          <a:bodyPr>
            <a:normAutofit lnSpcReduction="10000"/>
          </a:bodyPr>
          <a:lstStyle/>
          <a:p>
            <a:r>
              <a:rPr lang="nb-NO" dirty="0"/>
              <a:t>Supports up to 127 different </a:t>
            </a:r>
            <a:r>
              <a:rPr lang="nb-NO" dirty="0" err="1"/>
              <a:t>connected</a:t>
            </a:r>
            <a:r>
              <a:rPr lang="nb-NO" dirty="0"/>
              <a:t> </a:t>
            </a:r>
            <a:r>
              <a:rPr lang="nb-NO" dirty="0" err="1"/>
              <a:t>devices</a:t>
            </a:r>
            <a:endParaRPr lang="nb-NO" dirty="0"/>
          </a:p>
          <a:p>
            <a:pPr lvl="1"/>
            <a:r>
              <a:rPr lang="nb-NO" dirty="0" err="1"/>
              <a:t>Expands</a:t>
            </a:r>
            <a:r>
              <a:rPr lang="nb-NO" dirty="0"/>
              <a:t> </a:t>
            </a:r>
            <a:r>
              <a:rPr lang="nb-NO" dirty="0" err="1"/>
              <a:t>with</a:t>
            </a:r>
            <a:r>
              <a:rPr lang="nb-NO" dirty="0"/>
              <a:t> </a:t>
            </a:r>
            <a:r>
              <a:rPr lang="nb-NO" b="1" dirty="0" err="1"/>
              <a:t>hub</a:t>
            </a:r>
            <a:endParaRPr lang="nb-NO" b="1" dirty="0"/>
          </a:p>
          <a:p>
            <a:r>
              <a:rPr lang="nb-NO" dirty="0"/>
              <a:t>High speed data transfer.</a:t>
            </a:r>
          </a:p>
          <a:p>
            <a:pPr lvl="1"/>
            <a:r>
              <a:rPr lang="nb-NO" dirty="0"/>
              <a:t>USB 1.1: 12 </a:t>
            </a:r>
            <a:r>
              <a:rPr lang="nb-NO" dirty="0" err="1"/>
              <a:t>Mbps</a:t>
            </a:r>
            <a:r>
              <a:rPr lang="nb-NO" dirty="0"/>
              <a:t> (</a:t>
            </a:r>
            <a:r>
              <a:rPr lang="nb-NO" dirty="0" err="1"/>
              <a:t>max</a:t>
            </a:r>
            <a:r>
              <a:rPr lang="nb-NO" dirty="0"/>
              <a:t>)</a:t>
            </a:r>
          </a:p>
          <a:p>
            <a:pPr lvl="1"/>
            <a:r>
              <a:rPr lang="nb-NO" dirty="0"/>
              <a:t>USB 2.0: 480 </a:t>
            </a:r>
            <a:r>
              <a:rPr lang="nb-NO" dirty="0" err="1"/>
              <a:t>Mbps</a:t>
            </a:r>
            <a:r>
              <a:rPr lang="nb-NO" dirty="0"/>
              <a:t> (</a:t>
            </a:r>
            <a:r>
              <a:rPr lang="nb-NO" dirty="0" err="1"/>
              <a:t>max</a:t>
            </a:r>
            <a:r>
              <a:rPr lang="nb-NO" dirty="0"/>
              <a:t>)</a:t>
            </a:r>
          </a:p>
          <a:p>
            <a:pPr lvl="1"/>
            <a:r>
              <a:rPr lang="nb-NO" dirty="0"/>
              <a:t>USB 3.0: 5 </a:t>
            </a:r>
            <a:r>
              <a:rPr lang="nb-NO" dirty="0" err="1"/>
              <a:t>Gbps</a:t>
            </a:r>
            <a:r>
              <a:rPr lang="nb-NO" dirty="0"/>
              <a:t> (</a:t>
            </a:r>
            <a:r>
              <a:rPr lang="nb-NO" dirty="0" err="1"/>
              <a:t>max</a:t>
            </a:r>
            <a:r>
              <a:rPr lang="nb-NO" dirty="0"/>
              <a:t>)</a:t>
            </a:r>
          </a:p>
          <a:p>
            <a:r>
              <a:rPr lang="nb-NO" dirty="0"/>
              <a:t>Variable bitrate</a:t>
            </a:r>
          </a:p>
          <a:p>
            <a:pPr lvl="1"/>
            <a:r>
              <a:rPr lang="nb-NO" dirty="0"/>
              <a:t>Low speed channel for slow equipment</a:t>
            </a:r>
          </a:p>
          <a:p>
            <a:r>
              <a:rPr lang="nb-NO" dirty="0"/>
              <a:t>Four </a:t>
            </a:r>
            <a:r>
              <a:rPr lang="nb-NO" dirty="0" err="1"/>
              <a:t>main</a:t>
            </a:r>
            <a:r>
              <a:rPr lang="nb-NO" dirty="0"/>
              <a:t> types </a:t>
            </a:r>
            <a:r>
              <a:rPr lang="nb-NO" dirty="0" err="1"/>
              <a:t>of</a:t>
            </a:r>
            <a:r>
              <a:rPr lang="nb-NO" dirty="0"/>
              <a:t> data transfer.</a:t>
            </a:r>
          </a:p>
          <a:p>
            <a:pPr lvl="1"/>
            <a:r>
              <a:rPr lang="nb-NO" dirty="0"/>
              <a:t>Bulk, </a:t>
            </a:r>
            <a:r>
              <a:rPr lang="nb-NO" dirty="0" err="1"/>
              <a:t>interrupt</a:t>
            </a:r>
            <a:r>
              <a:rPr lang="nb-NO" dirty="0"/>
              <a:t>, </a:t>
            </a:r>
            <a:r>
              <a:rPr lang="nb-NO" dirty="0" err="1"/>
              <a:t>isochronous</a:t>
            </a:r>
            <a:r>
              <a:rPr lang="nb-NO" dirty="0"/>
              <a:t>, </a:t>
            </a:r>
            <a:r>
              <a:rPr lang="nb-NO" dirty="0" err="1"/>
              <a:t>control</a:t>
            </a:r>
            <a:r>
              <a:rPr lang="nb-NO" dirty="0"/>
              <a:t>.</a:t>
            </a:r>
          </a:p>
          <a:p>
            <a:r>
              <a:rPr lang="nb-NO" dirty="0" err="1"/>
              <a:t>PnP</a:t>
            </a:r>
            <a:r>
              <a:rPr lang="nb-NO" dirty="0"/>
              <a:t> and </a:t>
            </a:r>
            <a:r>
              <a:rPr lang="nb-NO" dirty="0" err="1"/>
              <a:t>hotpluggbar</a:t>
            </a:r>
            <a:r>
              <a:rPr lang="nb-NO" dirty="0"/>
              <a:t>.</a:t>
            </a:r>
          </a:p>
          <a:p>
            <a:r>
              <a:rPr lang="nb-NO" dirty="0" err="1"/>
              <a:t>Can</a:t>
            </a:r>
            <a:r>
              <a:rPr lang="nb-NO" dirty="0"/>
              <a:t> be used for </a:t>
            </a:r>
            <a:r>
              <a:rPr lang="nb-NO" dirty="0" err="1"/>
              <a:t>charging</a:t>
            </a:r>
            <a:endParaRPr lang="nb-NO" dirty="0"/>
          </a:p>
        </p:txBody>
      </p:sp>
      <p:pic>
        <p:nvPicPr>
          <p:cNvPr id="16388" name="Picture 4"/>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9783350" y="1109030"/>
            <a:ext cx="854897" cy="16269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rgbClr val="A19157"/>
                </a:solidFill>
                <a:prstDash val="solid"/>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390" name="Picture 6"/>
          <p:cNvPicPr>
            <a:picLocks noChangeAspect="1" noChangeArrowheads="1"/>
          </p:cNvPicPr>
          <p:nvPr>
            <p:custDataLst>
              <p:tags r:id="rId6"/>
            </p:custDataLst>
          </p:nvPr>
        </p:nvPicPr>
        <p:blipFill>
          <a:blip r:embed="rId13">
            <a:extLst>
              <a:ext uri="{28A0092B-C50C-407E-A947-70E740481C1C}">
                <a14:useLocalDpi xmlns:a14="http://schemas.microsoft.com/office/drawing/2010/main" val="0"/>
              </a:ext>
            </a:extLst>
          </a:blip>
          <a:srcRect/>
          <a:stretch>
            <a:fillRect/>
          </a:stretch>
        </p:blipFill>
        <p:spPr bwMode="auto">
          <a:xfrm>
            <a:off x="7176121" y="4540454"/>
            <a:ext cx="3487048" cy="2317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rgbClr val="A19157"/>
                </a:solidFill>
                <a:prstDash val="solid"/>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391" name="Picture 7"/>
          <p:cNvPicPr>
            <a:picLocks noChangeAspect="1" noChangeArrowheads="1"/>
          </p:cNvPicPr>
          <p:nvPr>
            <p:custDataLst>
              <p:tags r:id="rId7"/>
            </p:custDataLst>
          </p:nvPr>
        </p:nvPicPr>
        <p:blipFill>
          <a:blip r:embed="rId14">
            <a:extLst>
              <a:ext uri="{28A0092B-C50C-407E-A947-70E740481C1C}">
                <a14:useLocalDpi xmlns:a14="http://schemas.microsoft.com/office/drawing/2010/main" val="0"/>
              </a:ext>
            </a:extLst>
          </a:blip>
          <a:srcRect/>
          <a:stretch>
            <a:fillRect/>
          </a:stretch>
        </p:blipFill>
        <p:spPr bwMode="auto">
          <a:xfrm>
            <a:off x="9040395" y="2893823"/>
            <a:ext cx="1545416" cy="14887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392" name="Picture 8"/>
          <p:cNvPicPr>
            <a:picLocks noChangeAspect="1" noChangeArrowheads="1"/>
          </p:cNvPicPr>
          <p:nvPr>
            <p:custDataLst>
              <p:tags r:id="rId8"/>
            </p:custDataLst>
          </p:nvPr>
        </p:nvPicPr>
        <p:blipFill>
          <a:blip r:embed="rId15">
            <a:extLst>
              <a:ext uri="{28A0092B-C50C-407E-A947-70E740481C1C}">
                <a14:useLocalDpi xmlns:a14="http://schemas.microsoft.com/office/drawing/2010/main" val="0"/>
              </a:ext>
            </a:extLst>
          </a:blip>
          <a:srcRect/>
          <a:stretch>
            <a:fillRect/>
          </a:stretch>
        </p:blipFill>
        <p:spPr bwMode="auto">
          <a:xfrm>
            <a:off x="7183021" y="2893824"/>
            <a:ext cx="1819224" cy="16466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Slide Number Placeholder 4">
            <a:extLst>
              <a:ext uri="{FF2B5EF4-FFF2-40B4-BE49-F238E27FC236}">
                <a16:creationId xmlns:a16="http://schemas.microsoft.com/office/drawing/2014/main" id="{076A1724-C5A2-451A-875C-A3DF55169923}"/>
              </a:ext>
            </a:extLst>
          </p:cNvPr>
          <p:cNvSpPr>
            <a:spLocks noGrp="1"/>
          </p:cNvSpPr>
          <p:nvPr>
            <p:ph type="sldNum" sz="quarter" idx="4294967295"/>
            <p:custDataLst>
              <p:tags r:id="rId9"/>
            </p:custDataLst>
          </p:nvPr>
        </p:nvSpPr>
        <p:spPr>
          <a:xfrm>
            <a:off x="0" y="-7859"/>
            <a:ext cx="1262407" cy="457200"/>
          </a:xfrm>
          <a:prstGeom prst="rect">
            <a:avLst/>
          </a:prstGeom>
        </p:spPr>
        <p:txBody>
          <a:bodyPr/>
          <a:lstStyle/>
          <a:p>
            <a:pPr>
              <a:defRPr/>
            </a:pPr>
            <a:fld id="{6AF1C8AE-2CDD-414F-82E2-A8C08F8C4BDB}" type="slidenum">
              <a:rPr lang="en-US" smtClean="0"/>
              <a:pPr>
                <a:defRPr/>
              </a:pPr>
              <a:t>44</a:t>
            </a:fld>
            <a:r>
              <a:rPr lang="en-US" dirty="0"/>
              <a:t>/111</a:t>
            </a:r>
          </a:p>
        </p:txBody>
      </p:sp>
    </p:spTree>
    <p:custDataLst>
      <p:tags r:id="rId1"/>
    </p:custDataLst>
    <p:extLst>
      <p:ext uri="{BB962C8B-B14F-4D97-AF65-F5344CB8AC3E}">
        <p14:creationId xmlns:p14="http://schemas.microsoft.com/office/powerpoint/2010/main" val="356674557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anim calcmode="lin" valueType="num">
                                      <p:cBhvr additive="base">
                                        <p:cTn id="7" dur="500" fill="hold"/>
                                        <p:tgtEl>
                                          <p:spTgt spid="16388"/>
                                        </p:tgtEl>
                                        <p:attrNameLst>
                                          <p:attrName>ppt_x</p:attrName>
                                        </p:attrNameLst>
                                      </p:cBhvr>
                                      <p:tavLst>
                                        <p:tav tm="0">
                                          <p:val>
                                            <p:strVal val="#ppt_x"/>
                                          </p:val>
                                        </p:tav>
                                        <p:tav tm="100000">
                                          <p:val>
                                            <p:strVal val="#ppt_x"/>
                                          </p:val>
                                        </p:tav>
                                      </p:tavLst>
                                    </p:anim>
                                    <p:anim calcmode="lin" valueType="num">
                                      <p:cBhvr additive="base">
                                        <p:cTn id="8" dur="500" fill="hold"/>
                                        <p:tgtEl>
                                          <p:spTgt spid="1638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1"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0" end="0"/>
                                            </p:txEl>
                                          </p:spTgt>
                                        </p:tgtEl>
                                      </p:cBhvr>
                                    </p:animEffect>
                                  </p:childTnLst>
                                </p:cTn>
                              </p:par>
                              <p:par>
                                <p:cTn id="15" presetID="12" presetClass="entr" presetSubtype="4" fill="hold" grpId="1"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1"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2" end="2"/>
                                            </p:txEl>
                                          </p:spTgt>
                                        </p:tgtEl>
                                      </p:cBhvr>
                                    </p:animEffect>
                                  </p:childTnLst>
                                </p:cTn>
                              </p:par>
                              <p:par>
                                <p:cTn id="25" presetID="12" presetClass="entr" presetSubtype="4" fill="hold" grpId="1"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3" end="3"/>
                                            </p:txEl>
                                          </p:spTgt>
                                        </p:tgtEl>
                                      </p:cBhvr>
                                    </p:animEffect>
                                  </p:childTnLst>
                                </p:cTn>
                              </p:par>
                              <p:par>
                                <p:cTn id="29" presetID="12" presetClass="entr" presetSubtype="4" fill="hold" grpId="1"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par>
                                <p:cTn id="33" presetID="12" presetClass="entr" presetSubtype="4" fill="hold" grpId="1"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1"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2" dur="500"/>
                                        <p:tgtEl>
                                          <p:spTgt spid="3">
                                            <p:txEl>
                                              <p:pRg st="6" end="6"/>
                                            </p:txEl>
                                          </p:spTgt>
                                        </p:tgtEl>
                                      </p:cBhvr>
                                    </p:animEffect>
                                  </p:childTnLst>
                                </p:cTn>
                              </p:par>
                              <p:par>
                                <p:cTn id="43" presetID="12" presetClass="entr" presetSubtype="4" fill="hold" grpId="1"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46" dur="500"/>
                                        <p:tgtEl>
                                          <p:spTgt spid="3">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1"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52" dur="500"/>
                                        <p:tgtEl>
                                          <p:spTgt spid="3">
                                            <p:txEl>
                                              <p:pRg st="8" end="8"/>
                                            </p:txEl>
                                          </p:spTgt>
                                        </p:tgtEl>
                                      </p:cBhvr>
                                    </p:animEffect>
                                  </p:childTnLst>
                                </p:cTn>
                              </p:par>
                              <p:par>
                                <p:cTn id="53" presetID="12" presetClass="entr" presetSubtype="4" fill="hold" grpId="1"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56" dur="500"/>
                                        <p:tgtEl>
                                          <p:spTgt spid="3">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1"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p:tgtEl>
                                          <p:spTgt spid="3">
                                            <p:txEl>
                                              <p:pRg st="10" end="10"/>
                                            </p:txEl>
                                          </p:spTgt>
                                        </p:tgtEl>
                                        <p:attrNameLst>
                                          <p:attrName>ppt_y</p:attrName>
                                        </p:attrNameLst>
                                      </p:cBhvr>
                                      <p:tavLst>
                                        <p:tav tm="0">
                                          <p:val>
                                            <p:strVal val="#ppt_y+#ppt_h*1.125000"/>
                                          </p:val>
                                        </p:tav>
                                        <p:tav tm="100000">
                                          <p:val>
                                            <p:strVal val="#ppt_y"/>
                                          </p:val>
                                        </p:tav>
                                      </p:tavLst>
                                    </p:anim>
                                    <p:animEffect transition="in" filter="wipe(up)">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4" fill="hold" grpId="1"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 calcmode="lin" valueType="num">
                                      <p:cBhvr additive="base">
                                        <p:cTn id="67" dur="500"/>
                                        <p:tgtEl>
                                          <p:spTgt spid="3">
                                            <p:txEl>
                                              <p:pRg st="11" end="11"/>
                                            </p:txEl>
                                          </p:spTgt>
                                        </p:tgtEl>
                                        <p:attrNameLst>
                                          <p:attrName>ppt_y</p:attrName>
                                        </p:attrNameLst>
                                      </p:cBhvr>
                                      <p:tavLst>
                                        <p:tav tm="0">
                                          <p:val>
                                            <p:strVal val="#ppt_y+#ppt_h*1.125000"/>
                                          </p:val>
                                        </p:tav>
                                        <p:tav tm="100000">
                                          <p:val>
                                            <p:strVal val="#ppt_y"/>
                                          </p:val>
                                        </p:tav>
                                      </p:tavLst>
                                    </p:anim>
                                    <p:animEffect transition="in" filter="wipe(up)">
                                      <p:cBhvr>
                                        <p:cTn id="6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custDataLst>
              <p:tags r:id="rId2"/>
            </p:custDataLst>
          </p:nvPr>
        </p:nvSpPr>
        <p:spPr/>
        <p:txBody>
          <a:bodyPr>
            <a:normAutofit/>
          </a:bodyPr>
          <a:lstStyle/>
          <a:p>
            <a:r>
              <a:rPr lang="en-US" dirty="0"/>
              <a:t>Flash Memory</a:t>
            </a:r>
          </a:p>
        </p:txBody>
      </p:sp>
      <p:sp>
        <p:nvSpPr>
          <p:cNvPr id="9" name="Content Placeholder 8"/>
          <p:cNvSpPr>
            <a:spLocks noGrp="1"/>
          </p:cNvSpPr>
          <p:nvPr>
            <p:ph sz="half" idx="1"/>
            <p:custDataLst>
              <p:tags r:id="rId3"/>
            </p:custDataLst>
          </p:nvPr>
        </p:nvSpPr>
        <p:spPr>
          <a:xfrm>
            <a:off x="1875692" y="1071550"/>
            <a:ext cx="5758964" cy="5165762"/>
          </a:xfrm>
        </p:spPr>
        <p:txBody>
          <a:bodyPr>
            <a:normAutofit fontScale="85000" lnSpcReduction="10000"/>
          </a:bodyPr>
          <a:lstStyle/>
          <a:p>
            <a:r>
              <a:rPr lang="nb-NO" dirty="0" err="1"/>
              <a:t>Two</a:t>
            </a:r>
            <a:r>
              <a:rPr lang="nb-NO" dirty="0"/>
              <a:t> types: "NOR" and "NAND”</a:t>
            </a:r>
          </a:p>
          <a:p>
            <a:r>
              <a:rPr lang="nb-NO" dirty="0">
                <a:solidFill>
                  <a:srgbClr val="FF0000"/>
                </a:solidFill>
              </a:rPr>
              <a:t>NOR</a:t>
            </a:r>
            <a:r>
              <a:rPr lang="nb-NO" dirty="0"/>
              <a:t> (</a:t>
            </a:r>
            <a:r>
              <a:rPr lang="nb-NO" dirty="0" err="1"/>
              <a:t>parallel-connected</a:t>
            </a:r>
            <a:r>
              <a:rPr lang="nb-NO" dirty="0"/>
              <a:t>)</a:t>
            </a:r>
          </a:p>
          <a:p>
            <a:pPr lvl="1"/>
            <a:r>
              <a:rPr lang="nb-NO" dirty="0"/>
              <a:t>Random Access </a:t>
            </a:r>
            <a:r>
              <a:rPr lang="nb-NO" dirty="0" err="1"/>
              <a:t>reading</a:t>
            </a:r>
            <a:r>
              <a:rPr lang="nb-NO" dirty="0"/>
              <a:t> / </a:t>
            </a:r>
            <a:r>
              <a:rPr lang="nb-NO" dirty="0" err="1"/>
              <a:t>writing</a:t>
            </a:r>
            <a:endParaRPr lang="nb-NO" dirty="0"/>
          </a:p>
          <a:p>
            <a:pPr lvl="1"/>
            <a:r>
              <a:rPr lang="nb-NO" u="sng" dirty="0"/>
              <a:t>Best for programs</a:t>
            </a:r>
          </a:p>
          <a:p>
            <a:pPr lvl="1"/>
            <a:r>
              <a:rPr lang="nb-NO" dirty="0" err="1"/>
              <a:t>Widely</a:t>
            </a:r>
            <a:r>
              <a:rPr lang="nb-NO" dirty="0"/>
              <a:t> used in mobile </a:t>
            </a:r>
            <a:r>
              <a:rPr lang="nb-NO" dirty="0" err="1"/>
              <a:t>phones</a:t>
            </a:r>
            <a:r>
              <a:rPr lang="nb-NO" dirty="0"/>
              <a:t>.</a:t>
            </a:r>
          </a:p>
          <a:p>
            <a:r>
              <a:rPr lang="nb-NO" dirty="0">
                <a:solidFill>
                  <a:srgbClr val="FF0000"/>
                </a:solidFill>
              </a:rPr>
              <a:t>NAND</a:t>
            </a:r>
            <a:r>
              <a:rPr lang="nb-NO" dirty="0"/>
              <a:t> (</a:t>
            </a:r>
            <a:r>
              <a:rPr lang="nb-NO" dirty="0" err="1"/>
              <a:t>serial-connected</a:t>
            </a:r>
            <a:r>
              <a:rPr lang="nb-NO" dirty="0"/>
              <a:t>)</a:t>
            </a:r>
          </a:p>
          <a:p>
            <a:pPr lvl="1"/>
            <a:r>
              <a:rPr lang="nb-NO" dirty="0"/>
              <a:t>Read in </a:t>
            </a:r>
            <a:r>
              <a:rPr lang="nb-NO" dirty="0" err="1"/>
              <a:t>blocks</a:t>
            </a:r>
            <a:r>
              <a:rPr lang="nb-NO" dirty="0"/>
              <a:t> (as HD)</a:t>
            </a:r>
          </a:p>
          <a:p>
            <a:pPr lvl="1"/>
            <a:r>
              <a:rPr lang="nb-NO" dirty="0" err="1"/>
              <a:t>Cheaper</a:t>
            </a:r>
            <a:r>
              <a:rPr lang="nb-NO" dirty="0"/>
              <a:t>, more transistors </a:t>
            </a:r>
            <a:r>
              <a:rPr lang="nb-NO" dirty="0" err="1"/>
              <a:t>on</a:t>
            </a:r>
            <a:r>
              <a:rPr lang="nb-NO" dirty="0"/>
              <a:t> </a:t>
            </a:r>
            <a:r>
              <a:rPr lang="nb-NO" dirty="0" err="1"/>
              <a:t>smaller</a:t>
            </a:r>
            <a:r>
              <a:rPr lang="nb-NO" dirty="0"/>
              <a:t> area</a:t>
            </a:r>
          </a:p>
          <a:p>
            <a:pPr lvl="1"/>
            <a:r>
              <a:rPr lang="nb-NO" dirty="0"/>
              <a:t>Faster to </a:t>
            </a:r>
            <a:r>
              <a:rPr lang="nb-NO" dirty="0" err="1"/>
              <a:t>read</a:t>
            </a:r>
            <a:r>
              <a:rPr lang="nb-NO" dirty="0"/>
              <a:t> from </a:t>
            </a:r>
            <a:r>
              <a:rPr lang="nb-NO" dirty="0" err="1"/>
              <a:t>than</a:t>
            </a:r>
            <a:r>
              <a:rPr lang="nb-NO" dirty="0"/>
              <a:t> to </a:t>
            </a:r>
            <a:r>
              <a:rPr lang="nb-NO" dirty="0" err="1"/>
              <a:t>write</a:t>
            </a:r>
            <a:r>
              <a:rPr lang="nb-NO" dirty="0"/>
              <a:t> to</a:t>
            </a:r>
          </a:p>
          <a:p>
            <a:pPr lvl="1"/>
            <a:r>
              <a:rPr lang="nb-NO" u="sng" dirty="0"/>
              <a:t>Best for data.</a:t>
            </a:r>
          </a:p>
          <a:p>
            <a:r>
              <a:rPr lang="nb-NO" dirty="0"/>
              <a:t>You can (on both types) only </a:t>
            </a:r>
            <a:r>
              <a:rPr lang="nb-NO" dirty="0">
                <a:solidFill>
                  <a:srgbClr val="FF0000"/>
                </a:solidFill>
              </a:rPr>
              <a:t>delete blocks!</a:t>
            </a:r>
          </a:p>
          <a:p>
            <a:r>
              <a:rPr lang="nb-NO" dirty="0"/>
              <a:t>Holds to about 100,000 write / delete</a:t>
            </a:r>
          </a:p>
          <a:p>
            <a:r>
              <a:rPr lang="nb-NO" dirty="0"/>
              <a:t>512MB -&gt; 256 GB (2009) -&gt; 1 TB</a:t>
            </a:r>
          </a:p>
        </p:txBody>
      </p:sp>
      <p:pic>
        <p:nvPicPr>
          <p:cNvPr id="218118" name="Picture 6" descr="A USB flash drive. The chip on the left is the flash memory. The microcontroller is on the right.">
            <a:hlinkClick r:id="rId9" tooltip="A USB flash drive. The chip on the left is the flash memory. The microcontroller is on the right."/>
          </p:cNvPr>
          <p:cNvPicPr>
            <a:picLocks noChangeAspect="1" noChangeArrowheads="1"/>
          </p:cNvPicPr>
          <p:nvPr>
            <p:custDataLst>
              <p:tags r:id="rId4"/>
            </p:custDataLst>
          </p:nvPr>
        </p:nvPicPr>
        <p:blipFill>
          <a:blip r:embed="rId10" cstate="print"/>
          <a:srcRect/>
          <a:stretch>
            <a:fillRect/>
          </a:stretch>
        </p:blipFill>
        <p:spPr bwMode="auto">
          <a:xfrm>
            <a:off x="7606415" y="916115"/>
            <a:ext cx="2813556" cy="2286016"/>
          </a:xfrm>
          <a:prstGeom prst="rect">
            <a:avLst/>
          </a:prstGeom>
          <a:noFill/>
        </p:spPr>
      </p:pic>
      <p:pic>
        <p:nvPicPr>
          <p:cNvPr id="15363" name="Picture 3"/>
          <p:cNvPicPr>
            <a:picLocks noChangeAspect="1" noChangeArrowheads="1"/>
          </p:cNvPicPr>
          <p:nvPr>
            <p:custDataLst>
              <p:tags r:id="rId5"/>
            </p:custDataLst>
          </p:nvPr>
        </p:nvPicPr>
        <p:blipFill>
          <a:blip r:embed="rId11">
            <a:extLst>
              <a:ext uri="{28A0092B-C50C-407E-A947-70E740481C1C}">
                <a14:useLocalDpi xmlns:a14="http://schemas.microsoft.com/office/drawing/2010/main" val="0"/>
              </a:ext>
            </a:extLst>
          </a:blip>
          <a:srcRect/>
          <a:stretch>
            <a:fillRect/>
          </a:stretch>
        </p:blipFill>
        <p:spPr bwMode="auto">
          <a:xfrm>
            <a:off x="8541314" y="3933056"/>
            <a:ext cx="2028825" cy="2095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Slide Number Placeholder 4">
            <a:extLst>
              <a:ext uri="{FF2B5EF4-FFF2-40B4-BE49-F238E27FC236}">
                <a16:creationId xmlns:a16="http://schemas.microsoft.com/office/drawing/2014/main" id="{02852A1E-89C8-4969-AA80-EBF2E4DA5EBE}"/>
              </a:ext>
            </a:extLst>
          </p:cNvPr>
          <p:cNvSpPr>
            <a:spLocks noGrp="1"/>
          </p:cNvSpPr>
          <p:nvPr>
            <p:ph type="sldNum" sz="quarter" idx="4294967295"/>
            <p:custDataLst>
              <p:tags r:id="rId6"/>
            </p:custDataLst>
          </p:nvPr>
        </p:nvSpPr>
        <p:spPr>
          <a:xfrm>
            <a:off x="0" y="-7859"/>
            <a:ext cx="1262407" cy="457200"/>
          </a:xfrm>
          <a:prstGeom prst="rect">
            <a:avLst/>
          </a:prstGeom>
        </p:spPr>
        <p:txBody>
          <a:bodyPr/>
          <a:lstStyle/>
          <a:p>
            <a:pPr>
              <a:defRPr/>
            </a:pPr>
            <a:fld id="{6AF1C8AE-2CDD-414F-82E2-A8C08F8C4BDB}" type="slidenum">
              <a:rPr lang="en-US" smtClean="0"/>
              <a:pPr>
                <a:defRPr/>
              </a:pPr>
              <a:t>45</a:t>
            </a:fld>
            <a:r>
              <a:rPr lang="en-US" dirty="0"/>
              <a:t>/111</a:t>
            </a:r>
          </a:p>
        </p:txBody>
      </p:sp>
      <p:sp>
        <p:nvSpPr>
          <p:cNvPr id="4" name="Rectangle 3">
            <a:extLst>
              <a:ext uri="{FF2B5EF4-FFF2-40B4-BE49-F238E27FC236}">
                <a16:creationId xmlns:a16="http://schemas.microsoft.com/office/drawing/2014/main" id="{75DA2596-C4C7-844C-9C46-AD94FB7C119D}"/>
              </a:ext>
            </a:extLst>
          </p:cNvPr>
          <p:cNvSpPr/>
          <p:nvPr/>
        </p:nvSpPr>
        <p:spPr>
          <a:xfrm>
            <a:off x="5639092" y="6153732"/>
            <a:ext cx="5230984" cy="646331"/>
          </a:xfrm>
          <a:prstGeom prst="rect">
            <a:avLst/>
          </a:prstGeom>
          <a:solidFill>
            <a:schemeClr val="bg2"/>
          </a:solidFill>
        </p:spPr>
        <p:txBody>
          <a:bodyPr wrap="none">
            <a:spAutoFit/>
          </a:bodyPr>
          <a:lstStyle/>
          <a:p>
            <a:r>
              <a:rPr lang="en-US" dirty="0"/>
              <a:t>NOR vs. NAND Flash Memory</a:t>
            </a:r>
          </a:p>
          <a:p>
            <a:r>
              <a:rPr lang="en-NO" dirty="0"/>
              <a:t>https://www.youtube.com/watch?v=jAQiMWmSlIo</a:t>
            </a:r>
          </a:p>
        </p:txBody>
      </p:sp>
    </p:spTree>
    <p:custDataLst>
      <p:tags r:id="rId1"/>
    </p:custDataLst>
    <p:extLst>
      <p:ext uri="{BB962C8B-B14F-4D97-AF65-F5344CB8AC3E}">
        <p14:creationId xmlns:p14="http://schemas.microsoft.com/office/powerpoint/2010/main" val="315528839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p:tgtEl>
                                          <p:spTgt spid="9">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9">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p:tgtEl>
                                          <p:spTgt spid="9">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9">
                                            <p:txEl>
                                              <p:pRg st="1" end="1"/>
                                            </p:txEl>
                                          </p:spTgt>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500"/>
                                        <p:tgtEl>
                                          <p:spTgt spid="9">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9">
                                            <p:txEl>
                                              <p:pRg st="2" end="2"/>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 calcmode="lin" valueType="num">
                                      <p:cBhvr additive="base">
                                        <p:cTn id="21" dur="500"/>
                                        <p:tgtEl>
                                          <p:spTgt spid="9">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9">
                                            <p:txEl>
                                              <p:pRg st="3" end="3"/>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p:tgtEl>
                                          <p:spTgt spid="9">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9">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 calcmode="lin" valueType="num">
                                      <p:cBhvr additive="base">
                                        <p:cTn id="31" dur="500"/>
                                        <p:tgtEl>
                                          <p:spTgt spid="9">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9">
                                            <p:txEl>
                                              <p:pRg st="5" end="5"/>
                                            </p:txEl>
                                          </p:spTgt>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 calcmode="lin" valueType="num">
                                      <p:cBhvr additive="base">
                                        <p:cTn id="35" dur="500"/>
                                        <p:tgtEl>
                                          <p:spTgt spid="9">
                                            <p:txEl>
                                              <p:pRg st="6" end="6"/>
                                            </p:txEl>
                                          </p:spTgt>
                                        </p:tgtEl>
                                        <p:attrNameLst>
                                          <p:attrName>ppt_y</p:attrName>
                                        </p:attrNameLst>
                                      </p:cBhvr>
                                      <p:tavLst>
                                        <p:tav tm="0">
                                          <p:val>
                                            <p:strVal val="#ppt_y+#ppt_h*1.125000"/>
                                          </p:val>
                                        </p:tav>
                                        <p:tav tm="100000">
                                          <p:val>
                                            <p:strVal val="#ppt_y"/>
                                          </p:val>
                                        </p:tav>
                                      </p:tavLst>
                                    </p:anim>
                                    <p:animEffect transition="in" filter="wipe(up)">
                                      <p:cBhvr>
                                        <p:cTn id="36" dur="500"/>
                                        <p:tgtEl>
                                          <p:spTgt spid="9">
                                            <p:txEl>
                                              <p:pRg st="6" end="6"/>
                                            </p:tx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anim calcmode="lin" valueType="num">
                                      <p:cBhvr additive="base">
                                        <p:cTn id="39" dur="500"/>
                                        <p:tgtEl>
                                          <p:spTgt spid="9">
                                            <p:txEl>
                                              <p:pRg st="7" end="7"/>
                                            </p:txEl>
                                          </p:spTgt>
                                        </p:tgtEl>
                                        <p:attrNameLst>
                                          <p:attrName>ppt_y</p:attrName>
                                        </p:attrNameLst>
                                      </p:cBhvr>
                                      <p:tavLst>
                                        <p:tav tm="0">
                                          <p:val>
                                            <p:strVal val="#ppt_y+#ppt_h*1.125000"/>
                                          </p:val>
                                        </p:tav>
                                        <p:tav tm="100000">
                                          <p:val>
                                            <p:strVal val="#ppt_y"/>
                                          </p:val>
                                        </p:tav>
                                      </p:tavLst>
                                    </p:anim>
                                    <p:animEffect transition="in" filter="wipe(up)">
                                      <p:cBhvr>
                                        <p:cTn id="40" dur="500"/>
                                        <p:tgtEl>
                                          <p:spTgt spid="9">
                                            <p:txEl>
                                              <p:pRg st="7" end="7"/>
                                            </p:tx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anim calcmode="lin" valueType="num">
                                      <p:cBhvr additive="base">
                                        <p:cTn id="43" dur="500"/>
                                        <p:tgtEl>
                                          <p:spTgt spid="9">
                                            <p:txEl>
                                              <p:pRg st="8" end="8"/>
                                            </p:txEl>
                                          </p:spTgt>
                                        </p:tgtEl>
                                        <p:attrNameLst>
                                          <p:attrName>ppt_y</p:attrName>
                                        </p:attrNameLst>
                                      </p:cBhvr>
                                      <p:tavLst>
                                        <p:tav tm="0">
                                          <p:val>
                                            <p:strVal val="#ppt_y+#ppt_h*1.125000"/>
                                          </p:val>
                                        </p:tav>
                                        <p:tav tm="100000">
                                          <p:val>
                                            <p:strVal val="#ppt_y"/>
                                          </p:val>
                                        </p:tav>
                                      </p:tavLst>
                                    </p:anim>
                                    <p:animEffect transition="in" filter="wipe(up)">
                                      <p:cBhvr>
                                        <p:cTn id="44" dur="500"/>
                                        <p:tgtEl>
                                          <p:spTgt spid="9">
                                            <p:txEl>
                                              <p:pRg st="8" end="8"/>
                                            </p:txEl>
                                          </p:spTgt>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9">
                                            <p:txEl>
                                              <p:pRg st="9" end="9"/>
                                            </p:txEl>
                                          </p:spTgt>
                                        </p:tgtEl>
                                        <p:attrNameLst>
                                          <p:attrName>style.visibility</p:attrName>
                                        </p:attrNameLst>
                                      </p:cBhvr>
                                      <p:to>
                                        <p:strVal val="visible"/>
                                      </p:to>
                                    </p:set>
                                    <p:anim calcmode="lin" valueType="num">
                                      <p:cBhvr additive="base">
                                        <p:cTn id="47" dur="500"/>
                                        <p:tgtEl>
                                          <p:spTgt spid="9">
                                            <p:txEl>
                                              <p:pRg st="9" end="9"/>
                                            </p:txEl>
                                          </p:spTgt>
                                        </p:tgtEl>
                                        <p:attrNameLst>
                                          <p:attrName>ppt_y</p:attrName>
                                        </p:attrNameLst>
                                      </p:cBhvr>
                                      <p:tavLst>
                                        <p:tav tm="0">
                                          <p:val>
                                            <p:strVal val="#ppt_y+#ppt_h*1.125000"/>
                                          </p:val>
                                        </p:tav>
                                        <p:tav tm="100000">
                                          <p:val>
                                            <p:strVal val="#ppt_y"/>
                                          </p:val>
                                        </p:tav>
                                      </p:tavLst>
                                    </p:anim>
                                    <p:animEffect transition="in" filter="wipe(up)">
                                      <p:cBhvr>
                                        <p:cTn id="48" dur="500"/>
                                        <p:tgtEl>
                                          <p:spTgt spid="9">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9">
                                            <p:txEl>
                                              <p:pRg st="10" end="10"/>
                                            </p:txEl>
                                          </p:spTgt>
                                        </p:tgtEl>
                                        <p:attrNameLst>
                                          <p:attrName>style.visibility</p:attrName>
                                        </p:attrNameLst>
                                      </p:cBhvr>
                                      <p:to>
                                        <p:strVal val="visible"/>
                                      </p:to>
                                    </p:set>
                                    <p:anim calcmode="lin" valueType="num">
                                      <p:cBhvr additive="base">
                                        <p:cTn id="53" dur="500"/>
                                        <p:tgtEl>
                                          <p:spTgt spid="9">
                                            <p:txEl>
                                              <p:pRg st="10" end="10"/>
                                            </p:txEl>
                                          </p:spTgt>
                                        </p:tgtEl>
                                        <p:attrNameLst>
                                          <p:attrName>ppt_y</p:attrName>
                                        </p:attrNameLst>
                                      </p:cBhvr>
                                      <p:tavLst>
                                        <p:tav tm="0">
                                          <p:val>
                                            <p:strVal val="#ppt_y+#ppt_h*1.125000"/>
                                          </p:val>
                                        </p:tav>
                                        <p:tav tm="100000">
                                          <p:val>
                                            <p:strVal val="#ppt_y"/>
                                          </p:val>
                                        </p:tav>
                                      </p:tavLst>
                                    </p:anim>
                                    <p:animEffect transition="in" filter="wipe(up)">
                                      <p:cBhvr>
                                        <p:cTn id="54" dur="500"/>
                                        <p:tgtEl>
                                          <p:spTgt spid="9">
                                            <p:txEl>
                                              <p:pRg st="10" end="1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4" fill="hold" grpId="0" nodeType="clickEffect">
                                  <p:stCondLst>
                                    <p:cond delay="0"/>
                                  </p:stCondLst>
                                  <p:childTnLst>
                                    <p:set>
                                      <p:cBhvr>
                                        <p:cTn id="58" dur="1" fill="hold">
                                          <p:stCondLst>
                                            <p:cond delay="0"/>
                                          </p:stCondLst>
                                        </p:cTn>
                                        <p:tgtEl>
                                          <p:spTgt spid="9">
                                            <p:txEl>
                                              <p:pRg st="11" end="11"/>
                                            </p:txEl>
                                          </p:spTgt>
                                        </p:tgtEl>
                                        <p:attrNameLst>
                                          <p:attrName>style.visibility</p:attrName>
                                        </p:attrNameLst>
                                      </p:cBhvr>
                                      <p:to>
                                        <p:strVal val="visible"/>
                                      </p:to>
                                    </p:set>
                                    <p:anim calcmode="lin" valueType="num">
                                      <p:cBhvr additive="base">
                                        <p:cTn id="59" dur="500"/>
                                        <p:tgtEl>
                                          <p:spTgt spid="9">
                                            <p:txEl>
                                              <p:pRg st="11" end="11"/>
                                            </p:txEl>
                                          </p:spTgt>
                                        </p:tgtEl>
                                        <p:attrNameLst>
                                          <p:attrName>ppt_y</p:attrName>
                                        </p:attrNameLst>
                                      </p:cBhvr>
                                      <p:tavLst>
                                        <p:tav tm="0">
                                          <p:val>
                                            <p:strVal val="#ppt_y+#ppt_h*1.125000"/>
                                          </p:val>
                                        </p:tav>
                                        <p:tav tm="100000">
                                          <p:val>
                                            <p:strVal val="#ppt_y"/>
                                          </p:val>
                                        </p:tav>
                                      </p:tavLst>
                                    </p:anim>
                                    <p:animEffect transition="in" filter="wipe(up)">
                                      <p:cBhvr>
                                        <p:cTn id="60" dur="500"/>
                                        <p:tgtEl>
                                          <p:spTgt spid="9">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4" fill="hold" grpId="0" nodeType="clickEffect">
                                  <p:stCondLst>
                                    <p:cond delay="0"/>
                                  </p:stCondLst>
                                  <p:childTnLst>
                                    <p:set>
                                      <p:cBhvr>
                                        <p:cTn id="64" dur="1" fill="hold">
                                          <p:stCondLst>
                                            <p:cond delay="0"/>
                                          </p:stCondLst>
                                        </p:cTn>
                                        <p:tgtEl>
                                          <p:spTgt spid="9">
                                            <p:txEl>
                                              <p:pRg st="12" end="12"/>
                                            </p:txEl>
                                          </p:spTgt>
                                        </p:tgtEl>
                                        <p:attrNameLst>
                                          <p:attrName>style.visibility</p:attrName>
                                        </p:attrNameLst>
                                      </p:cBhvr>
                                      <p:to>
                                        <p:strVal val="visible"/>
                                      </p:to>
                                    </p:set>
                                    <p:anim calcmode="lin" valueType="num">
                                      <p:cBhvr additive="base">
                                        <p:cTn id="65" dur="500"/>
                                        <p:tgtEl>
                                          <p:spTgt spid="9">
                                            <p:txEl>
                                              <p:pRg st="12" end="12"/>
                                            </p:txEl>
                                          </p:spTgt>
                                        </p:tgtEl>
                                        <p:attrNameLst>
                                          <p:attrName>ppt_y</p:attrName>
                                        </p:attrNameLst>
                                      </p:cBhvr>
                                      <p:tavLst>
                                        <p:tav tm="0">
                                          <p:val>
                                            <p:strVal val="#ppt_y+#ppt_h*1.125000"/>
                                          </p:val>
                                        </p:tav>
                                        <p:tav tm="100000">
                                          <p:val>
                                            <p:strVal val="#ppt_y"/>
                                          </p:val>
                                        </p:tav>
                                      </p:tavLst>
                                    </p:anim>
                                    <p:animEffect transition="in" filter="wipe(up)">
                                      <p:cBhvr>
                                        <p:cTn id="66" dur="500"/>
                                        <p:tgtEl>
                                          <p:spTgt spid="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p:txBody>
          <a:bodyPr/>
          <a:lstStyle/>
          <a:p>
            <a:r>
              <a:rPr lang="nb-NO" dirty="0" err="1"/>
              <a:t>Peripherals</a:t>
            </a:r>
            <a:endParaRPr lang="nb-NO" dirty="0"/>
          </a:p>
        </p:txBody>
      </p:sp>
      <p:sp>
        <p:nvSpPr>
          <p:cNvPr id="7" name="Subtitle 6">
            <a:extLst>
              <a:ext uri="{FF2B5EF4-FFF2-40B4-BE49-F238E27FC236}">
                <a16:creationId xmlns:a16="http://schemas.microsoft.com/office/drawing/2014/main" id="{DDC3FE66-18C0-4482-BBB0-A30AF6554DE2}"/>
              </a:ext>
            </a:extLst>
          </p:cNvPr>
          <p:cNvSpPr>
            <a:spLocks noGrp="1"/>
          </p:cNvSpPr>
          <p:nvPr>
            <p:ph type="subTitle" idx="1"/>
          </p:nvPr>
        </p:nvSpPr>
        <p:spPr/>
        <p:txBody>
          <a:bodyPr/>
          <a:lstStyle/>
          <a:p>
            <a:endParaRPr lang="nb-NO"/>
          </a:p>
        </p:txBody>
      </p:sp>
    </p:spTree>
    <p:custDataLst>
      <p:tags r:id="rId1"/>
    </p:custDataLst>
    <p:extLst>
      <p:ext uri="{BB962C8B-B14F-4D97-AF65-F5344CB8AC3E}">
        <p14:creationId xmlns:p14="http://schemas.microsoft.com/office/powerpoint/2010/main" val="4159872042"/>
      </p:ext>
    </p:extLst>
  </p:cSld>
  <p:clrMapOvr>
    <a:masterClrMapping/>
  </p:clrMapOvr>
  <p:transition spd="slow">
    <p:randomBar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Keyboard</a:t>
            </a:r>
          </a:p>
        </p:txBody>
      </p:sp>
      <p:sp>
        <p:nvSpPr>
          <p:cNvPr id="3" name="Content Placeholder 2"/>
          <p:cNvSpPr>
            <a:spLocks noGrp="1"/>
          </p:cNvSpPr>
          <p:nvPr>
            <p:ph idx="1"/>
            <p:custDataLst>
              <p:tags r:id="rId3"/>
            </p:custDataLst>
          </p:nvPr>
        </p:nvSpPr>
        <p:spPr>
          <a:xfrm>
            <a:off x="1981200" y="1124744"/>
            <a:ext cx="8229600" cy="1080120"/>
          </a:xfrm>
        </p:spPr>
        <p:txBody>
          <a:bodyPr/>
          <a:lstStyle/>
          <a:p>
            <a:r>
              <a:rPr lang="nb-NO" dirty="0" err="1"/>
              <a:t>Typically</a:t>
            </a:r>
            <a:r>
              <a:rPr lang="nb-NO" dirty="0"/>
              <a:t>, 104-key IBM PC is standard (</a:t>
            </a:r>
            <a:r>
              <a:rPr lang="nb-NO" dirty="0" err="1"/>
              <a:t>qwerty</a:t>
            </a:r>
            <a:r>
              <a:rPr lang="nb-NO" dirty="0"/>
              <a:t>)</a:t>
            </a:r>
          </a:p>
        </p:txBody>
      </p:sp>
      <p:pic>
        <p:nvPicPr>
          <p:cNvPr id="12290" name="Picture 2"/>
          <p:cNvPicPr>
            <a:picLocks noChangeAspect="1" noChangeArrowheads="1"/>
          </p:cNvPicPr>
          <p:nvPr>
            <p:custDataLst>
              <p:tags r:id="rId4"/>
            </p:custDataLst>
          </p:nvPr>
        </p:nvPicPr>
        <p:blipFill>
          <a:blip r:embed="rId7">
            <a:extLst>
              <a:ext uri="{28A0092B-C50C-407E-A947-70E740481C1C}">
                <a14:useLocalDpi xmlns:a14="http://schemas.microsoft.com/office/drawing/2010/main" val="0"/>
              </a:ext>
            </a:extLst>
          </a:blip>
          <a:srcRect/>
          <a:stretch>
            <a:fillRect/>
          </a:stretch>
        </p:blipFill>
        <p:spPr bwMode="auto">
          <a:xfrm>
            <a:off x="2715118" y="2708920"/>
            <a:ext cx="7496080" cy="36328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Slide Number Placeholder 4">
            <a:extLst>
              <a:ext uri="{FF2B5EF4-FFF2-40B4-BE49-F238E27FC236}">
                <a16:creationId xmlns:a16="http://schemas.microsoft.com/office/drawing/2014/main" id="{FA8F11D8-EDA7-4667-AFF9-C41684337C0A}"/>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47</a:t>
            </a:fld>
            <a:r>
              <a:rPr lang="en-US" dirty="0"/>
              <a:t>/111</a:t>
            </a:r>
          </a:p>
        </p:txBody>
      </p:sp>
    </p:spTree>
    <p:custDataLst>
      <p:tags r:id="rId1"/>
    </p:custDataLst>
    <p:extLst>
      <p:ext uri="{BB962C8B-B14F-4D97-AF65-F5344CB8AC3E}">
        <p14:creationId xmlns:p14="http://schemas.microsoft.com/office/powerpoint/2010/main" val="3701267733"/>
      </p:ext>
    </p:extLst>
  </p:cSld>
  <p:clrMapOvr>
    <a:masterClrMapping/>
  </p:clrMapOvr>
  <p:transition spd="slow">
    <p:randomBar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Mouse (</a:t>
            </a:r>
            <a:r>
              <a:rPr lang="nb-NO" dirty="0" err="1"/>
              <a:t>optical</a:t>
            </a:r>
            <a:r>
              <a:rPr lang="nb-NO" dirty="0"/>
              <a:t>)</a:t>
            </a:r>
          </a:p>
        </p:txBody>
      </p:sp>
      <p:sp>
        <p:nvSpPr>
          <p:cNvPr id="3" name="Content Placeholder 2"/>
          <p:cNvSpPr>
            <a:spLocks noGrp="1"/>
          </p:cNvSpPr>
          <p:nvPr>
            <p:ph idx="1"/>
            <p:custDataLst>
              <p:tags r:id="rId3"/>
            </p:custDataLst>
          </p:nvPr>
        </p:nvSpPr>
        <p:spPr/>
        <p:txBody>
          <a:bodyPr/>
          <a:lstStyle/>
          <a:p>
            <a:r>
              <a:rPr lang="nb-NO" dirty="0"/>
              <a:t>LED or LED laser </a:t>
            </a:r>
            <a:r>
              <a:rPr lang="nb-NO" dirty="0" err="1"/>
              <a:t>emits</a:t>
            </a:r>
            <a:r>
              <a:rPr lang="nb-NO" dirty="0"/>
              <a:t> a beam </a:t>
            </a:r>
            <a:r>
              <a:rPr lang="nb-NO" dirty="0" err="1"/>
              <a:t>of</a:t>
            </a:r>
            <a:r>
              <a:rPr lang="nb-NO" dirty="0"/>
              <a:t> </a:t>
            </a:r>
            <a:r>
              <a:rPr lang="nb-NO" dirty="0" err="1"/>
              <a:t>light</a:t>
            </a:r>
            <a:endParaRPr lang="nb-NO" dirty="0"/>
          </a:p>
          <a:p>
            <a:r>
              <a:rPr lang="nb-NO" dirty="0" err="1"/>
              <a:t>Low</a:t>
            </a:r>
            <a:r>
              <a:rPr lang="nb-NO" dirty="0"/>
              <a:t> </a:t>
            </a:r>
            <a:r>
              <a:rPr lang="nb-NO" dirty="0" err="1"/>
              <a:t>resolution</a:t>
            </a:r>
            <a:r>
              <a:rPr lang="nb-NO" dirty="0"/>
              <a:t> «</a:t>
            </a:r>
            <a:r>
              <a:rPr lang="nb-NO" dirty="0" err="1"/>
              <a:t>camera</a:t>
            </a:r>
            <a:r>
              <a:rPr lang="nb-NO" dirty="0"/>
              <a:t>» (20x20 </a:t>
            </a:r>
            <a:r>
              <a:rPr lang="nb-NO" dirty="0" err="1"/>
              <a:t>px</a:t>
            </a:r>
            <a:r>
              <a:rPr lang="nb-NO" dirty="0"/>
              <a:t> -&gt;) </a:t>
            </a:r>
            <a:r>
              <a:rPr lang="nb-NO" dirty="0" err="1"/>
              <a:t>takes</a:t>
            </a:r>
            <a:r>
              <a:rPr lang="nb-NO" dirty="0"/>
              <a:t> «</a:t>
            </a:r>
            <a:r>
              <a:rPr lang="nb-NO" dirty="0" err="1"/>
              <a:t>pictures</a:t>
            </a:r>
            <a:r>
              <a:rPr lang="nb-NO" dirty="0"/>
              <a:t>» </a:t>
            </a:r>
            <a:r>
              <a:rPr lang="nb-NO" dirty="0" err="1"/>
              <a:t>about</a:t>
            </a:r>
            <a:r>
              <a:rPr lang="nb-NO" dirty="0"/>
              <a:t> </a:t>
            </a:r>
            <a:r>
              <a:rPr lang="nb-NO" dirty="0" err="1"/>
              <a:t>every</a:t>
            </a:r>
            <a:r>
              <a:rPr lang="nb-NO" dirty="0"/>
              <a:t> 1/10 </a:t>
            </a:r>
            <a:r>
              <a:rPr lang="nb-NO" dirty="0" err="1"/>
              <a:t>second</a:t>
            </a:r>
            <a:r>
              <a:rPr lang="nb-NO" dirty="0"/>
              <a:t> (</a:t>
            </a:r>
            <a:r>
              <a:rPr lang="nb-NO" dirty="0" err="1"/>
              <a:t>often</a:t>
            </a:r>
            <a:r>
              <a:rPr lang="nb-NO" dirty="0"/>
              <a:t> more </a:t>
            </a:r>
            <a:r>
              <a:rPr lang="nb-NO" dirty="0" err="1"/>
              <a:t>often</a:t>
            </a:r>
            <a:r>
              <a:rPr lang="nb-NO" dirty="0"/>
              <a:t>)</a:t>
            </a:r>
          </a:p>
          <a:p>
            <a:r>
              <a:rPr lang="nb-NO" dirty="0"/>
              <a:t>Chip </a:t>
            </a:r>
            <a:r>
              <a:rPr lang="nb-NO" dirty="0" err="1"/>
              <a:t>measures</a:t>
            </a:r>
            <a:r>
              <a:rPr lang="nb-NO" dirty="0"/>
              <a:t> / </a:t>
            </a:r>
            <a:r>
              <a:rPr lang="nb-NO" dirty="0" err="1"/>
              <a:t>calculates</a:t>
            </a:r>
            <a:r>
              <a:rPr lang="nb-NO" dirty="0"/>
              <a:t> </a:t>
            </a:r>
            <a:r>
              <a:rPr lang="nb-NO" dirty="0" err="1"/>
              <a:t>the</a:t>
            </a:r>
            <a:r>
              <a:rPr lang="nb-NO" dirty="0"/>
              <a:t> </a:t>
            </a:r>
            <a:r>
              <a:rPr lang="nb-NO" dirty="0" err="1"/>
              <a:t>difference</a:t>
            </a:r>
            <a:r>
              <a:rPr lang="nb-NO" dirty="0"/>
              <a:t> </a:t>
            </a:r>
            <a:r>
              <a:rPr lang="nb-NO" dirty="0" err="1"/>
              <a:t>between</a:t>
            </a:r>
            <a:r>
              <a:rPr lang="nb-NO" dirty="0"/>
              <a:t> images and </a:t>
            </a:r>
            <a:r>
              <a:rPr lang="nb-NO" dirty="0" err="1"/>
              <a:t>calculates</a:t>
            </a:r>
            <a:r>
              <a:rPr lang="nb-NO" dirty="0"/>
              <a:t> </a:t>
            </a:r>
            <a:r>
              <a:rPr lang="nb-NO" dirty="0" err="1"/>
              <a:t>position</a:t>
            </a:r>
            <a:r>
              <a:rPr lang="nb-NO" dirty="0"/>
              <a:t> </a:t>
            </a:r>
            <a:r>
              <a:rPr lang="nb-NO" dirty="0" err="1"/>
              <a:t>change</a:t>
            </a:r>
            <a:endParaRPr lang="nb-NO" dirty="0"/>
          </a:p>
        </p:txBody>
      </p:sp>
      <p:pic>
        <p:nvPicPr>
          <p:cNvPr id="13314" name="Picture 2"/>
          <p:cNvPicPr>
            <a:picLocks noChangeAspect="1" noChangeArrowheads="1"/>
          </p:cNvPicPr>
          <p:nvPr>
            <p:custDataLst>
              <p:tags r:id="rId4"/>
            </p:custDataLst>
          </p:nvPr>
        </p:nvPicPr>
        <p:blipFill>
          <a:blip r:embed="rId7">
            <a:extLst>
              <a:ext uri="{28A0092B-C50C-407E-A947-70E740481C1C}">
                <a14:useLocalDpi xmlns:a14="http://schemas.microsoft.com/office/drawing/2010/main" val="0"/>
              </a:ext>
            </a:extLst>
          </a:blip>
          <a:srcRect/>
          <a:stretch>
            <a:fillRect/>
          </a:stretch>
        </p:blipFill>
        <p:spPr bwMode="auto">
          <a:xfrm>
            <a:off x="4355432" y="3485489"/>
            <a:ext cx="5845446" cy="29415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Slide Number Placeholder 4">
            <a:extLst>
              <a:ext uri="{FF2B5EF4-FFF2-40B4-BE49-F238E27FC236}">
                <a16:creationId xmlns:a16="http://schemas.microsoft.com/office/drawing/2014/main" id="{09D6B273-07F4-446B-B281-E115D93D8B6B}"/>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48</a:t>
            </a:fld>
            <a:r>
              <a:rPr lang="en-US" dirty="0"/>
              <a:t>/111</a:t>
            </a:r>
          </a:p>
        </p:txBody>
      </p:sp>
    </p:spTree>
    <p:custDataLst>
      <p:tags r:id="rId1"/>
    </p:custDataLst>
    <p:extLst>
      <p:ext uri="{BB962C8B-B14F-4D97-AF65-F5344CB8AC3E}">
        <p14:creationId xmlns:p14="http://schemas.microsoft.com/office/powerpoint/2010/main" val="1046476414"/>
      </p:ext>
    </p:extLst>
  </p:cSld>
  <p:clrMapOvr>
    <a:masterClrMapping/>
  </p:clrMapOvr>
  <p:transition spd="slow">
    <p:randomBar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4" name="Picture 4"/>
          <p:cNvPicPr>
            <a:picLocks noChangeAspect="1" noChangeArrowheads="1"/>
          </p:cNvPicPr>
          <p:nvPr>
            <p:custDataLst>
              <p:tags r:id="rId2"/>
            </p:custDataLst>
          </p:nvPr>
        </p:nvPicPr>
        <p:blipFill>
          <a:blip r:embed="rId8" cstate="print"/>
          <a:srcRect/>
          <a:stretch>
            <a:fillRect/>
          </a:stretch>
        </p:blipFill>
        <p:spPr bwMode="auto">
          <a:xfrm>
            <a:off x="7593627" y="3753036"/>
            <a:ext cx="3074377" cy="2079625"/>
          </a:xfrm>
          <a:prstGeom prst="rect">
            <a:avLst/>
          </a:prstGeom>
          <a:noFill/>
          <a:ln w="9525" algn="ctr">
            <a:noFill/>
            <a:miter lim="800000"/>
            <a:headEnd/>
            <a:tailEnd/>
          </a:ln>
          <a:effectLst/>
        </p:spPr>
      </p:pic>
      <p:sp>
        <p:nvSpPr>
          <p:cNvPr id="199682" name="Rectangle 2"/>
          <p:cNvSpPr>
            <a:spLocks noGrp="1" noChangeArrowheads="1"/>
          </p:cNvSpPr>
          <p:nvPr>
            <p:ph type="title"/>
            <p:custDataLst>
              <p:tags r:id="rId3"/>
            </p:custDataLst>
          </p:nvPr>
        </p:nvSpPr>
        <p:spPr>
          <a:xfrm>
            <a:off x="1919536" y="188640"/>
            <a:ext cx="8229600" cy="634082"/>
          </a:xfrm>
        </p:spPr>
        <p:txBody>
          <a:bodyPr>
            <a:normAutofit/>
          </a:bodyPr>
          <a:lstStyle/>
          <a:p>
            <a:r>
              <a:rPr lang="nb-NO" dirty="0"/>
              <a:t>Screen</a:t>
            </a:r>
            <a:endParaRPr lang="en-US" dirty="0"/>
          </a:p>
        </p:txBody>
      </p:sp>
      <p:sp>
        <p:nvSpPr>
          <p:cNvPr id="199683" name="Rectangle 3"/>
          <p:cNvSpPr>
            <a:spLocks noGrp="1" noChangeArrowheads="1"/>
          </p:cNvSpPr>
          <p:nvPr>
            <p:ph idx="1"/>
            <p:custDataLst>
              <p:tags r:id="rId4"/>
            </p:custDataLst>
          </p:nvPr>
        </p:nvSpPr>
        <p:spPr/>
        <p:txBody>
          <a:bodyPr/>
          <a:lstStyle/>
          <a:p>
            <a:r>
              <a:rPr lang="nb-NO" dirty="0" err="1"/>
              <a:t>Two</a:t>
            </a:r>
            <a:r>
              <a:rPr lang="nb-NO" dirty="0"/>
              <a:t> </a:t>
            </a:r>
            <a:r>
              <a:rPr lang="nb-NO" dirty="0" err="1">
                <a:solidFill>
                  <a:srgbClr val="00B0F0"/>
                </a:solidFill>
              </a:rPr>
              <a:t>main</a:t>
            </a:r>
            <a:r>
              <a:rPr lang="nb-NO" dirty="0">
                <a:solidFill>
                  <a:srgbClr val="00B0F0"/>
                </a:solidFill>
              </a:rPr>
              <a:t> types</a:t>
            </a:r>
          </a:p>
          <a:p>
            <a:r>
              <a:rPr lang="nb-NO" dirty="0" err="1"/>
              <a:t>Cathode</a:t>
            </a:r>
            <a:r>
              <a:rPr lang="nb-NO" dirty="0"/>
              <a:t> </a:t>
            </a:r>
            <a:r>
              <a:rPr lang="nb-NO" dirty="0" err="1"/>
              <a:t>ray</a:t>
            </a:r>
            <a:r>
              <a:rPr lang="nb-NO" dirty="0"/>
              <a:t> tubes (CRT – </a:t>
            </a:r>
            <a:r>
              <a:rPr lang="nb-NO" b="1" i="1" dirty="0" err="1">
                <a:solidFill>
                  <a:srgbClr val="FF5050"/>
                </a:solidFill>
              </a:rPr>
              <a:t>C</a:t>
            </a:r>
            <a:r>
              <a:rPr lang="nb-NO" dirty="0" err="1"/>
              <a:t>athode</a:t>
            </a:r>
            <a:r>
              <a:rPr lang="nb-NO" dirty="0"/>
              <a:t> </a:t>
            </a:r>
            <a:r>
              <a:rPr lang="nb-NO" b="1" i="1" dirty="0">
                <a:solidFill>
                  <a:srgbClr val="FF5050"/>
                </a:solidFill>
              </a:rPr>
              <a:t>R</a:t>
            </a:r>
            <a:r>
              <a:rPr lang="nb-NO" dirty="0"/>
              <a:t>ay </a:t>
            </a:r>
            <a:r>
              <a:rPr lang="nb-NO" b="1" i="1" dirty="0">
                <a:solidFill>
                  <a:srgbClr val="FF5050"/>
                </a:solidFill>
              </a:rPr>
              <a:t>T</a:t>
            </a:r>
            <a:r>
              <a:rPr lang="nb-NO" dirty="0"/>
              <a:t>ube)</a:t>
            </a:r>
          </a:p>
          <a:p>
            <a:pPr lvl="1"/>
            <a:r>
              <a:rPr lang="nb-NO" dirty="0" err="1"/>
              <a:t>Was</a:t>
            </a:r>
            <a:r>
              <a:rPr lang="nb-NO" dirty="0"/>
              <a:t> </a:t>
            </a:r>
            <a:r>
              <a:rPr lang="nb-NO" dirty="0" err="1"/>
              <a:t>usually</a:t>
            </a:r>
            <a:r>
              <a:rPr lang="nb-NO" dirty="0"/>
              <a:t> </a:t>
            </a:r>
            <a:r>
              <a:rPr lang="nb-NO" dirty="0" err="1"/>
              <a:t>long</a:t>
            </a:r>
            <a:r>
              <a:rPr lang="nb-NO" dirty="0"/>
              <a:t>, </a:t>
            </a:r>
            <a:r>
              <a:rPr lang="nb-NO" dirty="0" err="1"/>
              <a:t>almost</a:t>
            </a:r>
            <a:r>
              <a:rPr lang="nb-NO" dirty="0"/>
              <a:t> </a:t>
            </a:r>
            <a:r>
              <a:rPr lang="nb-NO" dirty="0" err="1"/>
              <a:t>gone</a:t>
            </a:r>
            <a:r>
              <a:rPr lang="nb-NO" dirty="0"/>
              <a:t> …</a:t>
            </a:r>
          </a:p>
          <a:p>
            <a:r>
              <a:rPr lang="nb-NO" dirty="0"/>
              <a:t>Flat-panel</a:t>
            </a:r>
          </a:p>
          <a:p>
            <a:pPr lvl="1"/>
            <a:r>
              <a:rPr lang="nb-NO" dirty="0"/>
              <a:t>LCD – </a:t>
            </a:r>
            <a:r>
              <a:rPr lang="nb-NO" b="1" i="1" dirty="0">
                <a:solidFill>
                  <a:srgbClr val="FF5050"/>
                </a:solidFill>
              </a:rPr>
              <a:t>L</a:t>
            </a:r>
            <a:r>
              <a:rPr lang="nb-NO" dirty="0"/>
              <a:t>iquid </a:t>
            </a:r>
            <a:r>
              <a:rPr lang="nb-NO" b="1" i="1" dirty="0">
                <a:solidFill>
                  <a:srgbClr val="FF5050"/>
                </a:solidFill>
              </a:rPr>
              <a:t>C</a:t>
            </a:r>
            <a:r>
              <a:rPr lang="nb-NO" dirty="0"/>
              <a:t>rystal </a:t>
            </a:r>
            <a:r>
              <a:rPr lang="nb-NO" b="1" i="1" dirty="0">
                <a:solidFill>
                  <a:srgbClr val="FF5050"/>
                </a:solidFill>
              </a:rPr>
              <a:t>D</a:t>
            </a:r>
            <a:r>
              <a:rPr lang="nb-NO" dirty="0"/>
              <a:t>isplay</a:t>
            </a:r>
          </a:p>
          <a:p>
            <a:pPr lvl="1"/>
            <a:r>
              <a:rPr lang="nb-NO" dirty="0"/>
              <a:t>Plasma display, FED, LED, polymer display, OLED</a:t>
            </a:r>
          </a:p>
        </p:txBody>
      </p:sp>
      <p:sp>
        <p:nvSpPr>
          <p:cNvPr id="6" name="Slide Number Placeholder 4">
            <a:extLst>
              <a:ext uri="{FF2B5EF4-FFF2-40B4-BE49-F238E27FC236}">
                <a16:creationId xmlns:a16="http://schemas.microsoft.com/office/drawing/2014/main" id="{B62286D7-44FE-4440-BA94-0EE11B15684B}"/>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49</a:t>
            </a:fld>
            <a:r>
              <a:rPr lang="en-US" dirty="0"/>
              <a:t>/111</a:t>
            </a:r>
          </a:p>
        </p:txBody>
      </p:sp>
      <p:sp>
        <p:nvSpPr>
          <p:cNvPr id="2" name="Rectangle 1">
            <a:extLst>
              <a:ext uri="{FF2B5EF4-FFF2-40B4-BE49-F238E27FC236}">
                <a16:creationId xmlns:a16="http://schemas.microsoft.com/office/drawing/2014/main" id="{D6C0EFE3-F581-DE42-B999-0424030FBCD9}"/>
              </a:ext>
            </a:extLst>
          </p:cNvPr>
          <p:cNvSpPr/>
          <p:nvPr/>
        </p:nvSpPr>
        <p:spPr>
          <a:xfrm>
            <a:off x="6034336" y="2069558"/>
            <a:ext cx="5154040" cy="369332"/>
          </a:xfrm>
          <a:prstGeom prst="rect">
            <a:avLst/>
          </a:prstGeom>
          <a:solidFill>
            <a:schemeClr val="bg2"/>
          </a:solidFill>
        </p:spPr>
        <p:txBody>
          <a:bodyPr wrap="none">
            <a:spAutoFit/>
          </a:bodyPr>
          <a:lstStyle/>
          <a:p>
            <a:r>
              <a:rPr lang="en-NO" dirty="0"/>
              <a:t>https://www.youtube.com/watch?v=K-kxIP3FhCk</a:t>
            </a:r>
          </a:p>
        </p:txBody>
      </p:sp>
      <p:sp>
        <p:nvSpPr>
          <p:cNvPr id="3" name="Rectangle 2">
            <a:extLst>
              <a:ext uri="{FF2B5EF4-FFF2-40B4-BE49-F238E27FC236}">
                <a16:creationId xmlns:a16="http://schemas.microsoft.com/office/drawing/2014/main" id="{C21775BD-9450-454B-BAD9-B085E4F86572}"/>
              </a:ext>
            </a:extLst>
          </p:cNvPr>
          <p:cNvSpPr/>
          <p:nvPr/>
        </p:nvSpPr>
        <p:spPr>
          <a:xfrm>
            <a:off x="1262407" y="3856111"/>
            <a:ext cx="5218160" cy="369332"/>
          </a:xfrm>
          <a:prstGeom prst="rect">
            <a:avLst/>
          </a:prstGeom>
          <a:solidFill>
            <a:schemeClr val="bg2"/>
          </a:solidFill>
        </p:spPr>
        <p:txBody>
          <a:bodyPr wrap="none">
            <a:spAutoFit/>
          </a:bodyPr>
          <a:lstStyle/>
          <a:p>
            <a:r>
              <a:rPr lang="en-NO" dirty="0"/>
              <a:t>https://www.youtube.com/watch?v=qOsibeDX8jM</a:t>
            </a:r>
          </a:p>
        </p:txBody>
      </p:sp>
    </p:spTree>
    <p:custDataLst>
      <p:tags r:id="rId1"/>
    </p:custDataLst>
    <p:extLst>
      <p:ext uri="{BB962C8B-B14F-4D97-AF65-F5344CB8AC3E}">
        <p14:creationId xmlns:p14="http://schemas.microsoft.com/office/powerpoint/2010/main" val="1084364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Today</a:t>
            </a:r>
            <a:endParaRPr lang="nb-NO" dirty="0"/>
          </a:p>
        </p:txBody>
      </p:sp>
      <p:sp>
        <p:nvSpPr>
          <p:cNvPr id="8" name="Content Placeholder 7"/>
          <p:cNvSpPr>
            <a:spLocks noGrp="1"/>
          </p:cNvSpPr>
          <p:nvPr>
            <p:ph idx="1"/>
            <p:custDataLst>
              <p:tags r:id="rId3"/>
            </p:custDataLst>
          </p:nvPr>
        </p:nvSpPr>
        <p:spPr>
          <a:xfrm>
            <a:off x="691819" y="1019221"/>
            <a:ext cx="8435280" cy="5256584"/>
          </a:xfrm>
        </p:spPr>
        <p:txBody>
          <a:bodyPr>
            <a:normAutofit/>
          </a:bodyPr>
          <a:lstStyle/>
          <a:p>
            <a:r>
              <a:rPr lang="nb-NO" dirty="0" err="1"/>
              <a:t>Instructions</a:t>
            </a:r>
            <a:r>
              <a:rPr lang="nb-NO" dirty="0"/>
              <a:t> and </a:t>
            </a:r>
            <a:r>
              <a:rPr lang="nb-NO" dirty="0" err="1"/>
              <a:t>programming</a:t>
            </a:r>
            <a:r>
              <a:rPr lang="nb-NO" dirty="0"/>
              <a:t> </a:t>
            </a:r>
            <a:r>
              <a:rPr lang="nb-NO" dirty="0" err="1"/>
              <a:t>based</a:t>
            </a:r>
            <a:r>
              <a:rPr lang="nb-NO" dirty="0"/>
              <a:t> </a:t>
            </a:r>
            <a:r>
              <a:rPr lang="nb-NO" dirty="0" err="1"/>
              <a:t>on</a:t>
            </a:r>
            <a:r>
              <a:rPr lang="nb-NO" dirty="0"/>
              <a:t> CPU</a:t>
            </a:r>
          </a:p>
          <a:p>
            <a:pPr lvl="1"/>
            <a:r>
              <a:rPr lang="nb-NO" dirty="0" err="1"/>
              <a:t>Structure</a:t>
            </a:r>
            <a:r>
              <a:rPr lang="nb-NO" dirty="0"/>
              <a:t>, Register, IPOS</a:t>
            </a:r>
          </a:p>
          <a:p>
            <a:endParaRPr lang="nb-NO" dirty="0"/>
          </a:p>
          <a:p>
            <a:r>
              <a:rPr lang="nb-NO" dirty="0"/>
              <a:t>Construction </a:t>
            </a:r>
            <a:r>
              <a:rPr lang="nb-NO" dirty="0" err="1"/>
              <a:t>of</a:t>
            </a:r>
            <a:r>
              <a:rPr lang="nb-NO" dirty="0"/>
              <a:t> (IBM) PC systems.</a:t>
            </a:r>
          </a:p>
          <a:p>
            <a:pPr lvl="1"/>
            <a:r>
              <a:rPr lang="nb-NO" dirty="0"/>
              <a:t>Not </a:t>
            </a:r>
            <a:r>
              <a:rPr lang="nb-NO" dirty="0" err="1"/>
              <a:t>the</a:t>
            </a:r>
            <a:r>
              <a:rPr lang="nb-NO" dirty="0"/>
              <a:t> </a:t>
            </a:r>
            <a:r>
              <a:rPr lang="nb-NO" dirty="0" err="1"/>
              <a:t>only</a:t>
            </a:r>
            <a:r>
              <a:rPr lang="nb-NO" dirty="0"/>
              <a:t> </a:t>
            </a:r>
            <a:r>
              <a:rPr lang="nb-NO" dirty="0" err="1"/>
              <a:t>ones</a:t>
            </a:r>
            <a:r>
              <a:rPr lang="nb-NO" dirty="0"/>
              <a:t>, </a:t>
            </a:r>
            <a:r>
              <a:rPr lang="nb-NO" dirty="0" err="1"/>
              <a:t>previous</a:t>
            </a:r>
            <a:r>
              <a:rPr lang="nb-NO" dirty="0"/>
              <a:t> </a:t>
            </a:r>
            <a:r>
              <a:rPr lang="nb-NO" dirty="0" err="1"/>
              <a:t>lecture</a:t>
            </a:r>
            <a:r>
              <a:rPr lang="nb-NO" dirty="0"/>
              <a:t>.</a:t>
            </a:r>
          </a:p>
          <a:p>
            <a:pPr lvl="1"/>
            <a:r>
              <a:rPr lang="nb-NO" dirty="0"/>
              <a:t>Not </a:t>
            </a:r>
            <a:r>
              <a:rPr lang="nb-NO" dirty="0" err="1"/>
              <a:t>looking</a:t>
            </a:r>
            <a:r>
              <a:rPr lang="nb-NO" dirty="0"/>
              <a:t> at EVERYTHING.</a:t>
            </a:r>
          </a:p>
          <a:p>
            <a:pPr lvl="1"/>
            <a:r>
              <a:rPr lang="nb-NO" dirty="0" err="1"/>
              <a:t>Hopefully</a:t>
            </a:r>
            <a:r>
              <a:rPr lang="nb-NO" dirty="0"/>
              <a:t> </a:t>
            </a:r>
            <a:r>
              <a:rPr lang="nb-NO" dirty="0" err="1"/>
              <a:t>some</a:t>
            </a:r>
            <a:r>
              <a:rPr lang="nb-NO" dirty="0"/>
              <a:t> </a:t>
            </a:r>
            <a:r>
              <a:rPr lang="nb-NO" dirty="0" err="1"/>
              <a:t>of</a:t>
            </a:r>
            <a:r>
              <a:rPr lang="nb-NO" dirty="0"/>
              <a:t> </a:t>
            </a:r>
            <a:r>
              <a:rPr lang="nb-NO" dirty="0" err="1"/>
              <a:t>the</a:t>
            </a:r>
            <a:r>
              <a:rPr lang="nb-NO" dirty="0"/>
              <a:t> most </a:t>
            </a:r>
            <a:r>
              <a:rPr lang="nb-NO" dirty="0" err="1"/>
              <a:t>important</a:t>
            </a:r>
            <a:endParaRPr lang="nb-NO" dirty="0"/>
          </a:p>
          <a:p>
            <a:pPr marL="457197" lvl="1" indent="0">
              <a:buNone/>
            </a:pPr>
            <a:endParaRPr lang="nb-NO" dirty="0"/>
          </a:p>
          <a:p>
            <a:r>
              <a:rPr lang="nb-NO" dirty="0"/>
              <a:t>Most </a:t>
            </a:r>
            <a:r>
              <a:rPr lang="nb-NO" dirty="0" err="1"/>
              <a:t>important</a:t>
            </a:r>
            <a:endParaRPr lang="nb-NO" dirty="0"/>
          </a:p>
          <a:p>
            <a:pPr lvl="1"/>
            <a:r>
              <a:rPr lang="nb-NO" dirty="0"/>
              <a:t>Understand </a:t>
            </a:r>
            <a:r>
              <a:rPr lang="nb-NO" dirty="0" err="1"/>
              <a:t>context</a:t>
            </a:r>
            <a:endParaRPr lang="nb-NO" dirty="0"/>
          </a:p>
          <a:p>
            <a:pPr lvl="1"/>
            <a:r>
              <a:rPr lang="nb-NO" dirty="0"/>
              <a:t>Not all </a:t>
            </a:r>
            <a:r>
              <a:rPr lang="nb-NO" dirty="0" err="1"/>
              <a:t>components</a:t>
            </a:r>
            <a:r>
              <a:rPr lang="nb-NO" dirty="0"/>
              <a:t> in </a:t>
            </a:r>
            <a:r>
              <a:rPr lang="nb-NO" dirty="0" err="1"/>
              <a:t>detail</a:t>
            </a:r>
            <a:r>
              <a:rPr lang="nb-NO" dirty="0"/>
              <a:t>, </a:t>
            </a:r>
          </a:p>
          <a:p>
            <a:pPr lvl="2"/>
            <a:r>
              <a:rPr lang="nb-NO" dirty="0" err="1"/>
              <a:t>but</a:t>
            </a:r>
            <a:r>
              <a:rPr lang="nb-NO" dirty="0"/>
              <a:t> </a:t>
            </a:r>
            <a:r>
              <a:rPr lang="nb-NO" dirty="0" err="1"/>
              <a:t>what</a:t>
            </a:r>
            <a:r>
              <a:rPr lang="nb-NO" dirty="0"/>
              <a:t> type </a:t>
            </a:r>
            <a:r>
              <a:rPr lang="nb-NO" dirty="0" err="1"/>
              <a:t>they</a:t>
            </a:r>
            <a:r>
              <a:rPr lang="nb-NO" dirty="0"/>
              <a:t> </a:t>
            </a:r>
            <a:r>
              <a:rPr lang="nb-NO" dirty="0" err="1"/>
              <a:t>are</a:t>
            </a:r>
            <a:r>
              <a:rPr lang="nb-NO" dirty="0"/>
              <a:t> &amp;</a:t>
            </a:r>
          </a:p>
          <a:p>
            <a:pPr lvl="2"/>
            <a:r>
              <a:rPr lang="nb-NO" dirty="0"/>
              <a:t>How </a:t>
            </a:r>
            <a:r>
              <a:rPr lang="nb-NO" dirty="0" err="1"/>
              <a:t>they</a:t>
            </a:r>
            <a:r>
              <a:rPr lang="nb-NO" dirty="0"/>
              <a:t> </a:t>
            </a:r>
            <a:r>
              <a:rPr lang="nb-NO" dirty="0" err="1"/>
              <a:t>relate</a:t>
            </a:r>
            <a:r>
              <a:rPr lang="nb-NO" dirty="0"/>
              <a:t> to </a:t>
            </a:r>
            <a:r>
              <a:rPr lang="nb-NO" dirty="0" err="1"/>
              <a:t>the</a:t>
            </a:r>
            <a:r>
              <a:rPr lang="nb-NO" dirty="0"/>
              <a:t> rest</a:t>
            </a:r>
          </a:p>
        </p:txBody>
      </p:sp>
      <p:sp>
        <p:nvSpPr>
          <p:cNvPr id="5" name="Slide Number Placeholder 4">
            <a:extLst>
              <a:ext uri="{FF2B5EF4-FFF2-40B4-BE49-F238E27FC236}">
                <a16:creationId xmlns:a16="http://schemas.microsoft.com/office/drawing/2014/main" id="{74DDADB6-2740-400A-AE39-D315000319AA}"/>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5</a:t>
            </a:fld>
            <a:r>
              <a:rPr lang="en-US" dirty="0"/>
              <a:t>/111</a:t>
            </a:r>
          </a:p>
        </p:txBody>
      </p:sp>
      <p:pic>
        <p:nvPicPr>
          <p:cNvPr id="5122" name="Picture 2" descr="Three Factors for Organizational Technology | HelpSystems">
            <a:extLst>
              <a:ext uri="{FF2B5EF4-FFF2-40B4-BE49-F238E27FC236}">
                <a16:creationId xmlns:a16="http://schemas.microsoft.com/office/drawing/2014/main" id="{62974C12-0560-E942-B6CC-82C8370CC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8957" y="1947265"/>
            <a:ext cx="4381500" cy="18542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909121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p:tgtEl>
                                          <p:spTgt spid="8">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8">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p:tgtEl>
                                          <p:spTgt spid="8">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8">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 calcmode="lin" valueType="num">
                                      <p:cBhvr additive="base">
                                        <p:cTn id="15" dur="500"/>
                                        <p:tgtEl>
                                          <p:spTgt spid="8">
                                            <p:txEl>
                                              <p:pRg st="3" end="3"/>
                                            </p:txEl>
                                          </p:spTgt>
                                        </p:tgtEl>
                                        <p:attrNameLst>
                                          <p:attrName>ppt_y</p:attrName>
                                        </p:attrNameLst>
                                      </p:cBhvr>
                                      <p:tavLst>
                                        <p:tav tm="0">
                                          <p:val>
                                            <p:strVal val="#ppt_y+#ppt_h*1.125000"/>
                                          </p:val>
                                        </p:tav>
                                        <p:tav tm="100000">
                                          <p:val>
                                            <p:strVal val="#ppt_y"/>
                                          </p:val>
                                        </p:tav>
                                      </p:tavLst>
                                    </p:anim>
                                    <p:animEffect transition="in" filter="wipe(up)">
                                      <p:cBhvr>
                                        <p:cTn id="16" dur="500"/>
                                        <p:tgtEl>
                                          <p:spTgt spid="8">
                                            <p:txEl>
                                              <p:pRg st="3" end="3"/>
                                            </p:tx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500"/>
                                        <p:tgtEl>
                                          <p:spTgt spid="8">
                                            <p:txEl>
                                              <p:pRg st="4" end="4"/>
                                            </p:txEl>
                                          </p:spTgt>
                                        </p:tgtEl>
                                        <p:attrNameLst>
                                          <p:attrName>ppt_y</p:attrName>
                                        </p:attrNameLst>
                                      </p:cBhvr>
                                      <p:tavLst>
                                        <p:tav tm="0">
                                          <p:val>
                                            <p:strVal val="#ppt_y+#ppt_h*1.125000"/>
                                          </p:val>
                                        </p:tav>
                                        <p:tav tm="100000">
                                          <p:val>
                                            <p:strVal val="#ppt_y"/>
                                          </p:val>
                                        </p:tav>
                                      </p:tavLst>
                                    </p:anim>
                                    <p:animEffect transition="in" filter="wipe(up)">
                                      <p:cBhvr>
                                        <p:cTn id="20" dur="500"/>
                                        <p:tgtEl>
                                          <p:spTgt spid="8">
                                            <p:txEl>
                                              <p:pRg st="4" end="4"/>
                                            </p:txEl>
                                          </p:spTgt>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 calcmode="lin" valueType="num">
                                      <p:cBhvr additive="base">
                                        <p:cTn id="23" dur="500"/>
                                        <p:tgtEl>
                                          <p:spTgt spid="8">
                                            <p:txEl>
                                              <p:pRg st="5" end="5"/>
                                            </p:txEl>
                                          </p:spTgt>
                                        </p:tgtEl>
                                        <p:attrNameLst>
                                          <p:attrName>ppt_y</p:attrName>
                                        </p:attrNameLst>
                                      </p:cBhvr>
                                      <p:tavLst>
                                        <p:tav tm="0">
                                          <p:val>
                                            <p:strVal val="#ppt_y+#ppt_h*1.125000"/>
                                          </p:val>
                                        </p:tav>
                                        <p:tav tm="100000">
                                          <p:val>
                                            <p:strVal val="#ppt_y"/>
                                          </p:val>
                                        </p:tav>
                                      </p:tavLst>
                                    </p:anim>
                                    <p:animEffect transition="in" filter="wipe(up)">
                                      <p:cBhvr>
                                        <p:cTn id="24" dur="500"/>
                                        <p:tgtEl>
                                          <p:spTgt spid="8">
                                            <p:txEl>
                                              <p:pRg st="5" end="5"/>
                                            </p:txEl>
                                          </p:spTgt>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 calcmode="lin" valueType="num">
                                      <p:cBhvr additive="base">
                                        <p:cTn id="27" dur="500"/>
                                        <p:tgtEl>
                                          <p:spTgt spid="8">
                                            <p:txEl>
                                              <p:pRg st="6" end="6"/>
                                            </p:txEl>
                                          </p:spTgt>
                                        </p:tgtEl>
                                        <p:attrNameLst>
                                          <p:attrName>ppt_y</p:attrName>
                                        </p:attrNameLst>
                                      </p:cBhvr>
                                      <p:tavLst>
                                        <p:tav tm="0">
                                          <p:val>
                                            <p:strVal val="#ppt_y+#ppt_h*1.125000"/>
                                          </p:val>
                                        </p:tav>
                                        <p:tav tm="100000">
                                          <p:val>
                                            <p:strVal val="#ppt_y"/>
                                          </p:val>
                                        </p:tav>
                                      </p:tavLst>
                                    </p:anim>
                                    <p:animEffect transition="in" filter="wipe(up)">
                                      <p:cBhvr>
                                        <p:cTn id="28" dur="500"/>
                                        <p:tgtEl>
                                          <p:spTgt spid="8">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anim calcmode="lin" valueType="num">
                                      <p:cBhvr additive="base">
                                        <p:cTn id="33" dur="500"/>
                                        <p:tgtEl>
                                          <p:spTgt spid="8">
                                            <p:txEl>
                                              <p:pRg st="8" end="8"/>
                                            </p:txEl>
                                          </p:spTgt>
                                        </p:tgtEl>
                                        <p:attrNameLst>
                                          <p:attrName>ppt_y</p:attrName>
                                        </p:attrNameLst>
                                      </p:cBhvr>
                                      <p:tavLst>
                                        <p:tav tm="0">
                                          <p:val>
                                            <p:strVal val="#ppt_y+#ppt_h*1.125000"/>
                                          </p:val>
                                        </p:tav>
                                        <p:tav tm="100000">
                                          <p:val>
                                            <p:strVal val="#ppt_y"/>
                                          </p:val>
                                        </p:tav>
                                      </p:tavLst>
                                    </p:anim>
                                    <p:animEffect transition="in" filter="wipe(up)">
                                      <p:cBhvr>
                                        <p:cTn id="34" dur="500"/>
                                        <p:tgtEl>
                                          <p:spTgt spid="8">
                                            <p:txEl>
                                              <p:pRg st="8" end="8"/>
                                            </p:txEl>
                                          </p:spTgt>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anim calcmode="lin" valueType="num">
                                      <p:cBhvr additive="base">
                                        <p:cTn id="37" dur="500"/>
                                        <p:tgtEl>
                                          <p:spTgt spid="8">
                                            <p:txEl>
                                              <p:pRg st="9" end="9"/>
                                            </p:txEl>
                                          </p:spTgt>
                                        </p:tgtEl>
                                        <p:attrNameLst>
                                          <p:attrName>ppt_y</p:attrName>
                                        </p:attrNameLst>
                                      </p:cBhvr>
                                      <p:tavLst>
                                        <p:tav tm="0">
                                          <p:val>
                                            <p:strVal val="#ppt_y+#ppt_h*1.125000"/>
                                          </p:val>
                                        </p:tav>
                                        <p:tav tm="100000">
                                          <p:val>
                                            <p:strVal val="#ppt_y"/>
                                          </p:val>
                                        </p:tav>
                                      </p:tavLst>
                                    </p:anim>
                                    <p:animEffect transition="in" filter="wipe(up)">
                                      <p:cBhvr>
                                        <p:cTn id="38" dur="500"/>
                                        <p:tgtEl>
                                          <p:spTgt spid="8">
                                            <p:txEl>
                                              <p:pRg st="9" end="9"/>
                                            </p:txEl>
                                          </p:spTgt>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8">
                                            <p:txEl>
                                              <p:pRg st="10" end="10"/>
                                            </p:txEl>
                                          </p:spTgt>
                                        </p:tgtEl>
                                        <p:attrNameLst>
                                          <p:attrName>style.visibility</p:attrName>
                                        </p:attrNameLst>
                                      </p:cBhvr>
                                      <p:to>
                                        <p:strVal val="visible"/>
                                      </p:to>
                                    </p:set>
                                    <p:anim calcmode="lin" valueType="num">
                                      <p:cBhvr additive="base">
                                        <p:cTn id="41" dur="500"/>
                                        <p:tgtEl>
                                          <p:spTgt spid="8">
                                            <p:txEl>
                                              <p:pRg st="10" end="10"/>
                                            </p:txEl>
                                          </p:spTgt>
                                        </p:tgtEl>
                                        <p:attrNameLst>
                                          <p:attrName>ppt_y</p:attrName>
                                        </p:attrNameLst>
                                      </p:cBhvr>
                                      <p:tavLst>
                                        <p:tav tm="0">
                                          <p:val>
                                            <p:strVal val="#ppt_y+#ppt_h*1.125000"/>
                                          </p:val>
                                        </p:tav>
                                        <p:tav tm="100000">
                                          <p:val>
                                            <p:strVal val="#ppt_y"/>
                                          </p:val>
                                        </p:tav>
                                      </p:tavLst>
                                    </p:anim>
                                    <p:animEffect transition="in" filter="wipe(up)">
                                      <p:cBhvr>
                                        <p:cTn id="42" dur="500"/>
                                        <p:tgtEl>
                                          <p:spTgt spid="8">
                                            <p:txEl>
                                              <p:pRg st="10" end="10"/>
                                            </p:txEl>
                                          </p:spTgt>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8">
                                            <p:txEl>
                                              <p:pRg st="11" end="11"/>
                                            </p:txEl>
                                          </p:spTgt>
                                        </p:tgtEl>
                                        <p:attrNameLst>
                                          <p:attrName>style.visibility</p:attrName>
                                        </p:attrNameLst>
                                      </p:cBhvr>
                                      <p:to>
                                        <p:strVal val="visible"/>
                                      </p:to>
                                    </p:set>
                                    <p:anim calcmode="lin" valueType="num">
                                      <p:cBhvr additive="base">
                                        <p:cTn id="45" dur="500"/>
                                        <p:tgtEl>
                                          <p:spTgt spid="8">
                                            <p:txEl>
                                              <p:pRg st="11" end="11"/>
                                            </p:txEl>
                                          </p:spTgt>
                                        </p:tgtEl>
                                        <p:attrNameLst>
                                          <p:attrName>ppt_y</p:attrName>
                                        </p:attrNameLst>
                                      </p:cBhvr>
                                      <p:tavLst>
                                        <p:tav tm="0">
                                          <p:val>
                                            <p:strVal val="#ppt_y+#ppt_h*1.125000"/>
                                          </p:val>
                                        </p:tav>
                                        <p:tav tm="100000">
                                          <p:val>
                                            <p:strVal val="#ppt_y"/>
                                          </p:val>
                                        </p:tav>
                                      </p:tavLst>
                                    </p:anim>
                                    <p:animEffect transition="in" filter="wipe(up)">
                                      <p:cBhvr>
                                        <p:cTn id="46" dur="500"/>
                                        <p:tgtEl>
                                          <p:spTgt spid="8">
                                            <p:txEl>
                                              <p:pRg st="11" end="11"/>
                                            </p:txEl>
                                          </p:spTgt>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8">
                                            <p:txEl>
                                              <p:pRg st="12" end="12"/>
                                            </p:txEl>
                                          </p:spTgt>
                                        </p:tgtEl>
                                        <p:attrNameLst>
                                          <p:attrName>style.visibility</p:attrName>
                                        </p:attrNameLst>
                                      </p:cBhvr>
                                      <p:to>
                                        <p:strVal val="visible"/>
                                      </p:to>
                                    </p:set>
                                    <p:anim calcmode="lin" valueType="num">
                                      <p:cBhvr additive="base">
                                        <p:cTn id="49" dur="500"/>
                                        <p:tgtEl>
                                          <p:spTgt spid="8">
                                            <p:txEl>
                                              <p:pRg st="12" end="12"/>
                                            </p:txEl>
                                          </p:spTgt>
                                        </p:tgtEl>
                                        <p:attrNameLst>
                                          <p:attrName>ppt_y</p:attrName>
                                        </p:attrNameLst>
                                      </p:cBhvr>
                                      <p:tavLst>
                                        <p:tav tm="0">
                                          <p:val>
                                            <p:strVal val="#ppt_y+#ppt_h*1.125000"/>
                                          </p:val>
                                        </p:tav>
                                        <p:tav tm="100000">
                                          <p:val>
                                            <p:strVal val="#ppt_y"/>
                                          </p:val>
                                        </p:tav>
                                      </p:tavLst>
                                    </p:anim>
                                    <p:animEffect transition="in" filter="wipe(up)">
                                      <p:cBhvr>
                                        <p:cTn id="50"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nb-NO" dirty="0" err="1"/>
              <a:t>What</a:t>
            </a:r>
            <a:r>
              <a:rPr lang="nb-NO" dirty="0"/>
              <a:t> </a:t>
            </a:r>
            <a:r>
              <a:rPr lang="nb-NO" dirty="0" err="1"/>
              <a:t>should</a:t>
            </a:r>
            <a:r>
              <a:rPr lang="nb-NO" dirty="0"/>
              <a:t> </a:t>
            </a:r>
            <a:r>
              <a:rPr lang="nb-NO" dirty="0" err="1"/>
              <a:t>we</a:t>
            </a:r>
            <a:r>
              <a:rPr lang="nb-NO" dirty="0"/>
              <a:t> </a:t>
            </a:r>
            <a:r>
              <a:rPr lang="nb-NO" dirty="0" err="1"/>
              <a:t>know</a:t>
            </a:r>
            <a:r>
              <a:rPr lang="nb-NO" dirty="0"/>
              <a:t>?</a:t>
            </a:r>
          </a:p>
        </p:txBody>
      </p:sp>
      <p:sp>
        <p:nvSpPr>
          <p:cNvPr id="2" name="Subtitle 1">
            <a:extLst>
              <a:ext uri="{FF2B5EF4-FFF2-40B4-BE49-F238E27FC236}">
                <a16:creationId xmlns:a16="http://schemas.microsoft.com/office/drawing/2014/main" id="{74446612-583F-4653-96DB-36F0B08BD742}"/>
              </a:ext>
            </a:extLst>
          </p:cNvPr>
          <p:cNvSpPr>
            <a:spLocks noGrp="1"/>
          </p:cNvSpPr>
          <p:nvPr>
            <p:ph type="subTitle" idx="1"/>
          </p:nvPr>
        </p:nvSpPr>
        <p:spPr/>
        <p:txBody>
          <a:bodyPr/>
          <a:lstStyle/>
          <a:p>
            <a:endParaRPr lang="nb-NO"/>
          </a:p>
        </p:txBody>
      </p:sp>
    </p:spTree>
    <p:extLst>
      <p:ext uri="{BB962C8B-B14F-4D97-AF65-F5344CB8AC3E}">
        <p14:creationId xmlns:p14="http://schemas.microsoft.com/office/powerpoint/2010/main" val="7673262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nb-NO" dirty="0" err="1"/>
              <a:t>What</a:t>
            </a:r>
            <a:r>
              <a:rPr lang="nb-NO" dirty="0"/>
              <a:t> </a:t>
            </a:r>
            <a:r>
              <a:rPr lang="nb-NO" dirty="0" err="1"/>
              <a:t>should</a:t>
            </a:r>
            <a:r>
              <a:rPr lang="nb-NO" dirty="0"/>
              <a:t> </a:t>
            </a:r>
            <a:r>
              <a:rPr lang="nb-NO" dirty="0" err="1"/>
              <a:t>we</a:t>
            </a:r>
            <a:r>
              <a:rPr lang="nb-NO" dirty="0"/>
              <a:t> be </a:t>
            </a:r>
            <a:r>
              <a:rPr lang="nb-NO" dirty="0" err="1"/>
              <a:t>able</a:t>
            </a:r>
            <a:r>
              <a:rPr lang="nb-NO" dirty="0"/>
              <a:t> to do </a:t>
            </a:r>
            <a:r>
              <a:rPr lang="nb-NO" dirty="0" err="1"/>
              <a:t>now</a:t>
            </a:r>
            <a:r>
              <a:rPr lang="nb-NO" dirty="0"/>
              <a:t>?</a:t>
            </a:r>
          </a:p>
        </p:txBody>
      </p:sp>
      <p:sp>
        <p:nvSpPr>
          <p:cNvPr id="8" name="Content Placeholder 7"/>
          <p:cNvSpPr>
            <a:spLocks noGrp="1"/>
          </p:cNvSpPr>
          <p:nvPr>
            <p:ph idx="1"/>
          </p:nvPr>
        </p:nvSpPr>
        <p:spPr/>
        <p:txBody>
          <a:bodyPr>
            <a:normAutofit/>
          </a:bodyPr>
          <a:lstStyle/>
          <a:p>
            <a:r>
              <a:rPr lang="nb-NO" dirty="0" err="1"/>
              <a:t>What</a:t>
            </a:r>
            <a:r>
              <a:rPr lang="nb-NO" dirty="0"/>
              <a:t> </a:t>
            </a:r>
            <a:r>
              <a:rPr lang="nb-NO" dirty="0" err="1"/>
              <a:t>motherboards</a:t>
            </a:r>
            <a:r>
              <a:rPr lang="nb-NO" dirty="0"/>
              <a:t> and </a:t>
            </a:r>
            <a:r>
              <a:rPr lang="nb-NO" dirty="0" err="1"/>
              <a:t>chipsets</a:t>
            </a:r>
            <a:r>
              <a:rPr lang="nb-NO" dirty="0"/>
              <a:t> </a:t>
            </a:r>
            <a:r>
              <a:rPr lang="nb-NO" dirty="0" err="1"/>
              <a:t>are</a:t>
            </a:r>
            <a:endParaRPr lang="nb-NO" dirty="0"/>
          </a:p>
          <a:p>
            <a:r>
              <a:rPr lang="nb-NO" dirty="0"/>
              <a:t>CPU (</a:t>
            </a:r>
            <a:r>
              <a:rPr lang="nb-NO" dirty="0" err="1"/>
              <a:t>vs</a:t>
            </a:r>
            <a:r>
              <a:rPr lang="nb-NO" dirty="0"/>
              <a:t> GPU) and </a:t>
            </a:r>
            <a:r>
              <a:rPr lang="nb-NO" dirty="0" err="1"/>
              <a:t>why</a:t>
            </a:r>
            <a:r>
              <a:rPr lang="nb-NO" dirty="0"/>
              <a:t> </a:t>
            </a:r>
            <a:r>
              <a:rPr lang="nb-NO" dirty="0" err="1"/>
              <a:t>cooling</a:t>
            </a:r>
            <a:r>
              <a:rPr lang="nb-NO" dirty="0"/>
              <a:t> is </a:t>
            </a:r>
            <a:r>
              <a:rPr lang="nb-NO" dirty="0" err="1"/>
              <a:t>necessary</a:t>
            </a:r>
            <a:endParaRPr lang="nb-NO" dirty="0"/>
          </a:p>
          <a:p>
            <a:r>
              <a:rPr lang="nb-NO" dirty="0"/>
              <a:t>RAM: types and </a:t>
            </a:r>
            <a:r>
              <a:rPr lang="nb-NO" dirty="0" err="1"/>
              <a:t>roles</a:t>
            </a:r>
            <a:endParaRPr lang="nb-NO" dirty="0"/>
          </a:p>
          <a:p>
            <a:r>
              <a:rPr lang="nb-NO" dirty="0"/>
              <a:t>Hard disk, </a:t>
            </a:r>
            <a:r>
              <a:rPr lang="nb-NO" dirty="0" err="1"/>
              <a:t>addressing</a:t>
            </a:r>
            <a:r>
              <a:rPr lang="nb-NO" dirty="0"/>
              <a:t>, </a:t>
            </a:r>
            <a:r>
              <a:rPr lang="nb-NO" dirty="0" err="1"/>
              <a:t>partitioning</a:t>
            </a:r>
            <a:r>
              <a:rPr lang="nb-NO" dirty="0"/>
              <a:t>, </a:t>
            </a:r>
            <a:r>
              <a:rPr lang="nb-NO" dirty="0" err="1"/>
              <a:t>parity</a:t>
            </a:r>
            <a:r>
              <a:rPr lang="nb-NO" dirty="0"/>
              <a:t> and RAID</a:t>
            </a:r>
          </a:p>
          <a:p>
            <a:r>
              <a:rPr lang="nb-NO" dirty="0" err="1"/>
              <a:t>Peripheral</a:t>
            </a:r>
            <a:r>
              <a:rPr lang="nb-NO" dirty="0"/>
              <a:t> </a:t>
            </a:r>
            <a:r>
              <a:rPr lang="nb-NO" dirty="0" err="1"/>
              <a:t>equipment</a:t>
            </a:r>
            <a:r>
              <a:rPr lang="nb-NO" dirty="0"/>
              <a:t>, </a:t>
            </a:r>
            <a:r>
              <a:rPr lang="nb-NO" dirty="0" err="1"/>
              <a:t>expansion</a:t>
            </a:r>
            <a:r>
              <a:rPr lang="nb-NO" dirty="0"/>
              <a:t> and </a:t>
            </a:r>
            <a:r>
              <a:rPr lang="nb-NO" dirty="0" err="1"/>
              <a:t>peripheral</a:t>
            </a:r>
            <a:r>
              <a:rPr lang="nb-NO" dirty="0"/>
              <a:t> buses</a:t>
            </a:r>
          </a:p>
          <a:p>
            <a:r>
              <a:rPr lang="nb-NO" dirty="0"/>
              <a:t>The </a:t>
            </a:r>
            <a:r>
              <a:rPr lang="nb-NO" dirty="0" err="1"/>
              <a:t>principle</a:t>
            </a:r>
            <a:r>
              <a:rPr lang="nb-NO" dirty="0"/>
              <a:t> </a:t>
            </a:r>
            <a:r>
              <a:rPr lang="nb-NO" dirty="0" err="1"/>
              <a:t>behind</a:t>
            </a:r>
            <a:r>
              <a:rPr lang="nb-NO" dirty="0"/>
              <a:t> LCD monitors</a:t>
            </a:r>
          </a:p>
        </p:txBody>
      </p:sp>
      <p:sp>
        <p:nvSpPr>
          <p:cNvPr id="5" name="Slide Number Placeholder 4">
            <a:extLst>
              <a:ext uri="{FF2B5EF4-FFF2-40B4-BE49-F238E27FC236}">
                <a16:creationId xmlns:a16="http://schemas.microsoft.com/office/drawing/2014/main" id="{E5CDABAB-B058-4A52-8C1D-ED434211A9F7}"/>
              </a:ext>
            </a:extLst>
          </p:cNvPr>
          <p:cNvSpPr>
            <a:spLocks noGrp="1"/>
          </p:cNvSpPr>
          <p:nvPr>
            <p:ph type="sldNum" sz="quarter" idx="4294967295"/>
            <p:custDataLst>
              <p:tags r:id="rId1"/>
            </p:custDataLst>
          </p:nvPr>
        </p:nvSpPr>
        <p:spPr>
          <a:xfrm>
            <a:off x="0" y="-7859"/>
            <a:ext cx="1262407" cy="457200"/>
          </a:xfrm>
          <a:prstGeom prst="rect">
            <a:avLst/>
          </a:prstGeom>
        </p:spPr>
        <p:txBody>
          <a:bodyPr/>
          <a:lstStyle/>
          <a:p>
            <a:pPr>
              <a:defRPr/>
            </a:pPr>
            <a:fld id="{6AF1C8AE-2CDD-414F-82E2-A8C08F8C4BDB}" type="slidenum">
              <a:rPr lang="en-US" smtClean="0"/>
              <a:pPr>
                <a:defRPr/>
              </a:pPr>
              <a:t>51</a:t>
            </a:fld>
            <a:r>
              <a:rPr lang="en-US" dirty="0"/>
              <a:t>/111</a:t>
            </a:r>
          </a:p>
        </p:txBody>
      </p:sp>
    </p:spTree>
    <p:extLst>
      <p:ext uri="{BB962C8B-B14F-4D97-AF65-F5344CB8AC3E}">
        <p14:creationId xmlns:p14="http://schemas.microsoft.com/office/powerpoint/2010/main" val="40911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Next</a:t>
            </a:r>
            <a:r>
              <a:rPr lang="nb-NO" dirty="0"/>
              <a:t> </a:t>
            </a:r>
            <a:r>
              <a:rPr lang="nb-NO" dirty="0" err="1"/>
              <a:t>lecture</a:t>
            </a:r>
            <a:endParaRPr lang="nb-NO" dirty="0"/>
          </a:p>
        </p:txBody>
      </p:sp>
      <p:sp>
        <p:nvSpPr>
          <p:cNvPr id="3" name="Content Placeholder 2"/>
          <p:cNvSpPr>
            <a:spLocks noGrp="1"/>
          </p:cNvSpPr>
          <p:nvPr>
            <p:ph idx="1"/>
            <p:custDataLst>
              <p:tags r:id="rId3"/>
            </p:custDataLst>
          </p:nvPr>
        </p:nvSpPr>
        <p:spPr/>
        <p:txBody>
          <a:bodyPr>
            <a:normAutofit/>
          </a:bodyPr>
          <a:lstStyle/>
          <a:p>
            <a:r>
              <a:rPr lang="nb-NO" dirty="0"/>
              <a:t>Operating system</a:t>
            </a:r>
          </a:p>
          <a:p>
            <a:pPr lvl="1"/>
            <a:r>
              <a:rPr lang="nb-NO" dirty="0" err="1"/>
              <a:t>What</a:t>
            </a:r>
            <a:r>
              <a:rPr lang="nb-NO" dirty="0"/>
              <a:t> is it </a:t>
            </a:r>
            <a:r>
              <a:rPr lang="nb-NO" dirty="0" err="1"/>
              <a:t>really</a:t>
            </a:r>
            <a:r>
              <a:rPr lang="nb-NO" dirty="0"/>
              <a:t> for?</a:t>
            </a:r>
          </a:p>
          <a:p>
            <a:pPr lvl="1"/>
            <a:r>
              <a:rPr lang="nb-NO" dirty="0"/>
              <a:t>How </a:t>
            </a:r>
            <a:r>
              <a:rPr lang="nb-NO" dirty="0" err="1"/>
              <a:t>does</a:t>
            </a:r>
            <a:r>
              <a:rPr lang="nb-NO" dirty="0"/>
              <a:t> it </a:t>
            </a:r>
            <a:r>
              <a:rPr lang="nb-NO" dirty="0" err="1"/>
              <a:t>relate</a:t>
            </a:r>
            <a:r>
              <a:rPr lang="nb-NO" dirty="0"/>
              <a:t> to </a:t>
            </a:r>
            <a:r>
              <a:rPr lang="nb-NO" dirty="0" err="1"/>
              <a:t>everything</a:t>
            </a:r>
            <a:r>
              <a:rPr lang="nb-NO" dirty="0"/>
              <a:t> </a:t>
            </a:r>
            <a:r>
              <a:rPr lang="nb-NO" dirty="0" err="1"/>
              <a:t>we've</a:t>
            </a:r>
            <a:r>
              <a:rPr lang="nb-NO" dirty="0"/>
              <a:t> </a:t>
            </a:r>
            <a:r>
              <a:rPr lang="nb-NO" dirty="0" err="1"/>
              <a:t>been</a:t>
            </a:r>
            <a:r>
              <a:rPr lang="nb-NO" dirty="0"/>
              <a:t> </a:t>
            </a:r>
            <a:r>
              <a:rPr lang="nb-NO" dirty="0" err="1"/>
              <a:t>through</a:t>
            </a:r>
            <a:r>
              <a:rPr lang="nb-NO" dirty="0"/>
              <a:t> so far</a:t>
            </a:r>
          </a:p>
          <a:p>
            <a:pPr lvl="1"/>
            <a:r>
              <a:rPr lang="nb-NO" dirty="0" err="1"/>
              <a:t>What</a:t>
            </a:r>
            <a:r>
              <a:rPr lang="nb-NO" dirty="0"/>
              <a:t> is </a:t>
            </a:r>
            <a:r>
              <a:rPr lang="nb-NO" dirty="0" err="1"/>
              <a:t>the</a:t>
            </a:r>
            <a:r>
              <a:rPr lang="nb-NO" dirty="0"/>
              <a:t> </a:t>
            </a:r>
            <a:r>
              <a:rPr lang="nb-NO" dirty="0" err="1"/>
              <a:t>difference</a:t>
            </a:r>
            <a:r>
              <a:rPr lang="nb-NO" dirty="0"/>
              <a:t> </a:t>
            </a:r>
            <a:r>
              <a:rPr lang="nb-NO" dirty="0" err="1"/>
              <a:t>between</a:t>
            </a:r>
            <a:r>
              <a:rPr lang="nb-NO" dirty="0"/>
              <a:t> </a:t>
            </a:r>
            <a:r>
              <a:rPr lang="nb-NO" dirty="0" err="1"/>
              <a:t>the</a:t>
            </a:r>
            <a:r>
              <a:rPr lang="nb-NO" dirty="0"/>
              <a:t> different (Windows, Linux, OSX)</a:t>
            </a:r>
          </a:p>
          <a:p>
            <a:pPr lvl="1"/>
            <a:r>
              <a:rPr lang="nb-NO" dirty="0"/>
              <a:t>How to </a:t>
            </a:r>
            <a:r>
              <a:rPr lang="nb-NO" dirty="0" err="1"/>
              <a:t>work</a:t>
            </a:r>
            <a:r>
              <a:rPr lang="nb-NO" dirty="0"/>
              <a:t> in a </a:t>
            </a:r>
            <a:r>
              <a:rPr lang="nb-NO" dirty="0" err="1"/>
              <a:t>shell</a:t>
            </a:r>
            <a:endParaRPr lang="nb-NO" dirty="0"/>
          </a:p>
        </p:txBody>
      </p:sp>
      <p:sp>
        <p:nvSpPr>
          <p:cNvPr id="5" name="Slide Number Placeholder 4">
            <a:extLst>
              <a:ext uri="{FF2B5EF4-FFF2-40B4-BE49-F238E27FC236}">
                <a16:creationId xmlns:a16="http://schemas.microsoft.com/office/drawing/2014/main" id="{E9E66567-BF44-48EB-821E-83662876DD4E}"/>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52</a:t>
            </a:fld>
            <a:r>
              <a:rPr lang="en-US" dirty="0"/>
              <a:t>/111</a:t>
            </a:r>
          </a:p>
        </p:txBody>
      </p:sp>
    </p:spTree>
    <p:custDataLst>
      <p:tags r:id="rId1"/>
    </p:custDataLst>
    <p:extLst>
      <p:ext uri="{BB962C8B-B14F-4D97-AF65-F5344CB8AC3E}">
        <p14:creationId xmlns:p14="http://schemas.microsoft.com/office/powerpoint/2010/main" val="243277413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custDataLst>
              <p:tags r:id="rId2"/>
            </p:custDataLst>
          </p:nvPr>
        </p:nvSpPr>
        <p:spPr/>
        <p:txBody>
          <a:bodyPr/>
          <a:lstStyle/>
          <a:p>
            <a:r>
              <a:rPr lang="nb-NO" dirty="0"/>
              <a:t>For </a:t>
            </a:r>
            <a:r>
              <a:rPr lang="nb-NO" dirty="0" err="1"/>
              <a:t>optional</a:t>
            </a:r>
            <a:r>
              <a:rPr lang="nb-NO" dirty="0"/>
              <a:t> </a:t>
            </a:r>
            <a:r>
              <a:rPr lang="nb-NO" dirty="0" err="1"/>
              <a:t>self-study</a:t>
            </a:r>
            <a:endParaRPr lang="nb-NO" dirty="0"/>
          </a:p>
        </p:txBody>
      </p:sp>
      <p:sp>
        <p:nvSpPr>
          <p:cNvPr id="5" name="Subtitle 4">
            <a:extLst>
              <a:ext uri="{FF2B5EF4-FFF2-40B4-BE49-F238E27FC236}">
                <a16:creationId xmlns:a16="http://schemas.microsoft.com/office/drawing/2014/main" id="{E6E8A8A2-F3AC-46F4-B156-7E81E527FF9D}"/>
              </a:ext>
            </a:extLst>
          </p:cNvPr>
          <p:cNvSpPr>
            <a:spLocks noGrp="1"/>
          </p:cNvSpPr>
          <p:nvPr>
            <p:ph type="subTitle" idx="1"/>
          </p:nvPr>
        </p:nvSpPr>
        <p:spPr>
          <a:xfrm>
            <a:off x="395748" y="4228641"/>
            <a:ext cx="10214994" cy="2042949"/>
          </a:xfrm>
        </p:spPr>
        <p:txBody>
          <a:bodyPr>
            <a:normAutofit/>
          </a:bodyPr>
          <a:lstStyle/>
          <a:p>
            <a:r>
              <a:rPr lang="nb-NO" dirty="0"/>
              <a:t>For </a:t>
            </a:r>
            <a:r>
              <a:rPr lang="nb-NO" dirty="0" err="1"/>
              <a:t>those</a:t>
            </a:r>
            <a:r>
              <a:rPr lang="nb-NO" dirty="0"/>
              <a:t> </a:t>
            </a:r>
            <a:r>
              <a:rPr lang="nb-NO" dirty="0" err="1"/>
              <a:t>who</a:t>
            </a:r>
            <a:r>
              <a:rPr lang="nb-NO" dirty="0"/>
              <a:t> </a:t>
            </a:r>
            <a:r>
              <a:rPr lang="nb-NO" dirty="0" err="1"/>
              <a:t>want</a:t>
            </a:r>
            <a:r>
              <a:rPr lang="nb-NO" dirty="0"/>
              <a:t> to </a:t>
            </a:r>
            <a:r>
              <a:rPr lang="nb-NO" dirty="0" err="1"/>
              <a:t>learn</a:t>
            </a:r>
            <a:r>
              <a:rPr lang="nb-NO" dirty="0"/>
              <a:t> </a:t>
            </a:r>
            <a:r>
              <a:rPr lang="nb-NO" dirty="0" err="1"/>
              <a:t>some</a:t>
            </a:r>
            <a:r>
              <a:rPr lang="nb-NO" dirty="0"/>
              <a:t> </a:t>
            </a:r>
            <a:r>
              <a:rPr lang="nb-NO" dirty="0" err="1"/>
              <a:t>topics</a:t>
            </a:r>
            <a:r>
              <a:rPr lang="nb-NO" dirty="0"/>
              <a:t> more in </a:t>
            </a:r>
            <a:r>
              <a:rPr lang="nb-NO" dirty="0" err="1"/>
              <a:t>depth</a:t>
            </a:r>
            <a:r>
              <a:rPr lang="nb-NO" dirty="0"/>
              <a:t> to </a:t>
            </a:r>
            <a:r>
              <a:rPr lang="nb-NO" dirty="0" err="1"/>
              <a:t>better</a:t>
            </a:r>
            <a:r>
              <a:rPr lang="nb-NO" dirty="0"/>
              <a:t> understand, </a:t>
            </a:r>
            <a:r>
              <a:rPr lang="nb-NO" dirty="0" err="1"/>
              <a:t>here</a:t>
            </a:r>
            <a:r>
              <a:rPr lang="nb-NO" dirty="0"/>
              <a:t> </a:t>
            </a:r>
            <a:r>
              <a:rPr lang="nb-NO" dirty="0" err="1"/>
              <a:t>are</a:t>
            </a:r>
            <a:r>
              <a:rPr lang="nb-NO" dirty="0"/>
              <a:t> </a:t>
            </a:r>
            <a:r>
              <a:rPr lang="nb-NO" dirty="0" err="1"/>
              <a:t>some</a:t>
            </a:r>
            <a:r>
              <a:rPr lang="nb-NO" dirty="0"/>
              <a:t> </a:t>
            </a:r>
            <a:r>
              <a:rPr lang="nb-NO" dirty="0" err="1"/>
              <a:t>extra</a:t>
            </a:r>
            <a:r>
              <a:rPr lang="nb-NO" dirty="0"/>
              <a:t> </a:t>
            </a:r>
            <a:r>
              <a:rPr lang="nb-NO" dirty="0" err="1"/>
              <a:t>topics</a:t>
            </a:r>
            <a:r>
              <a:rPr lang="nb-NO" dirty="0"/>
              <a:t> </a:t>
            </a:r>
            <a:r>
              <a:rPr lang="nb-NO" dirty="0" err="1"/>
              <a:t>related</a:t>
            </a:r>
            <a:r>
              <a:rPr lang="nb-NO" dirty="0"/>
              <a:t> to </a:t>
            </a:r>
            <a:r>
              <a:rPr lang="nb-NO" dirty="0" err="1"/>
              <a:t>today's</a:t>
            </a:r>
            <a:r>
              <a:rPr lang="nb-NO" dirty="0"/>
              <a:t> </a:t>
            </a:r>
            <a:r>
              <a:rPr lang="nb-NO" dirty="0" err="1"/>
              <a:t>teaching</a:t>
            </a:r>
            <a:r>
              <a:rPr lang="nb-NO" dirty="0"/>
              <a:t>, it must be </a:t>
            </a:r>
            <a:r>
              <a:rPr lang="nb-NO" dirty="0" err="1"/>
              <a:t>expected</a:t>
            </a:r>
            <a:r>
              <a:rPr lang="nb-NO" dirty="0"/>
              <a:t> </a:t>
            </a:r>
            <a:r>
              <a:rPr lang="nb-NO" dirty="0" err="1"/>
              <a:t>some</a:t>
            </a:r>
            <a:r>
              <a:rPr lang="nb-NO" dirty="0"/>
              <a:t> personal </a:t>
            </a:r>
            <a:r>
              <a:rPr lang="nb-NO" dirty="0" err="1"/>
              <a:t>work</a:t>
            </a:r>
            <a:r>
              <a:rPr lang="nb-NO" dirty="0"/>
              <a:t> to understand </a:t>
            </a:r>
            <a:r>
              <a:rPr lang="nb-NO" dirty="0" err="1"/>
              <a:t>these</a:t>
            </a:r>
            <a:r>
              <a:rPr lang="nb-NO" dirty="0"/>
              <a:t> </a:t>
            </a:r>
            <a:r>
              <a:rPr lang="nb-NO" dirty="0" err="1"/>
              <a:t>topics</a:t>
            </a:r>
            <a:r>
              <a:rPr lang="nb-NO" dirty="0"/>
              <a:t>.</a:t>
            </a:r>
          </a:p>
          <a:p>
            <a:r>
              <a:rPr lang="nb-NO" dirty="0" err="1"/>
              <a:t>There</a:t>
            </a:r>
            <a:r>
              <a:rPr lang="nb-NO" dirty="0"/>
              <a:t> </a:t>
            </a:r>
            <a:r>
              <a:rPr lang="nb-NO" dirty="0" err="1"/>
              <a:t>will</a:t>
            </a:r>
            <a:r>
              <a:rPr lang="nb-NO" dirty="0"/>
              <a:t> be </a:t>
            </a:r>
            <a:r>
              <a:rPr lang="nb-NO" dirty="0" err="1"/>
              <a:t>no</a:t>
            </a:r>
            <a:r>
              <a:rPr lang="nb-NO" dirty="0"/>
              <a:t> questions </a:t>
            </a:r>
            <a:r>
              <a:rPr lang="nb-NO" dirty="0" err="1"/>
              <a:t>on</a:t>
            </a:r>
            <a:r>
              <a:rPr lang="nb-NO" dirty="0"/>
              <a:t> </a:t>
            </a:r>
            <a:r>
              <a:rPr lang="nb-NO" dirty="0" err="1"/>
              <a:t>the</a:t>
            </a:r>
            <a:r>
              <a:rPr lang="nb-NO" dirty="0"/>
              <a:t> </a:t>
            </a:r>
            <a:r>
              <a:rPr lang="nb-NO" dirty="0" err="1"/>
              <a:t>exam</a:t>
            </a:r>
            <a:r>
              <a:rPr lang="nb-NO" dirty="0"/>
              <a:t> from </a:t>
            </a:r>
            <a:r>
              <a:rPr lang="nb-NO" dirty="0" err="1"/>
              <a:t>these</a:t>
            </a:r>
            <a:r>
              <a:rPr lang="nb-NO" dirty="0"/>
              <a:t>, and </a:t>
            </a:r>
            <a:r>
              <a:rPr lang="nb-NO" dirty="0" err="1"/>
              <a:t>this</a:t>
            </a:r>
            <a:r>
              <a:rPr lang="nb-NO" dirty="0"/>
              <a:t> is </a:t>
            </a:r>
            <a:r>
              <a:rPr lang="nb-NO" dirty="0" err="1"/>
              <a:t>therefore</a:t>
            </a:r>
            <a:r>
              <a:rPr lang="nb-NO" dirty="0"/>
              <a:t> not </a:t>
            </a:r>
            <a:r>
              <a:rPr lang="nb-NO" dirty="0" err="1"/>
              <a:t>considered</a:t>
            </a:r>
            <a:r>
              <a:rPr lang="nb-NO" dirty="0"/>
              <a:t> to be part </a:t>
            </a:r>
            <a:r>
              <a:rPr lang="nb-NO" dirty="0" err="1"/>
              <a:t>of</a:t>
            </a:r>
            <a:r>
              <a:rPr lang="nb-NO" dirty="0"/>
              <a:t> </a:t>
            </a:r>
            <a:r>
              <a:rPr lang="nb-NO" dirty="0" err="1"/>
              <a:t>the</a:t>
            </a:r>
            <a:r>
              <a:rPr lang="nb-NO" dirty="0"/>
              <a:t> syllabus.</a:t>
            </a:r>
          </a:p>
        </p:txBody>
      </p:sp>
      <p:sp>
        <p:nvSpPr>
          <p:cNvPr id="3" name="Slide Number Placeholder 2"/>
          <p:cNvSpPr>
            <a:spLocks noGrp="1"/>
          </p:cNvSpPr>
          <p:nvPr>
            <p:ph type="sldNum" sz="quarter" idx="4294967295"/>
          </p:nvPr>
        </p:nvSpPr>
        <p:spPr/>
        <p:txBody>
          <a:bodyPr/>
          <a:lstStyle/>
          <a:p>
            <a:pPr>
              <a:buFontTx/>
              <a:buNone/>
              <a:defRPr/>
            </a:pPr>
            <a:fld id="{14E1EE19-6ACC-40B0-8BA0-67E237E80199}" type="slidenum">
              <a:rPr lang="en-US" smtClean="0"/>
              <a:pPr>
                <a:buFontTx/>
                <a:buNone/>
                <a:defRPr/>
              </a:pPr>
              <a:t>53</a:t>
            </a:fld>
            <a:endParaRPr lang="en-US" dirty="0"/>
          </a:p>
        </p:txBody>
      </p:sp>
    </p:spTree>
    <p:custDataLst>
      <p:tags r:id="rId1"/>
    </p:custDataLst>
    <p:extLst>
      <p:ext uri="{BB962C8B-B14F-4D97-AF65-F5344CB8AC3E}">
        <p14:creationId xmlns:p14="http://schemas.microsoft.com/office/powerpoint/2010/main" val="80128108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SSD: Solid State Drive</a:t>
            </a:r>
          </a:p>
        </p:txBody>
      </p:sp>
      <p:sp>
        <p:nvSpPr>
          <p:cNvPr id="3" name="Content Placeholder 2"/>
          <p:cNvSpPr>
            <a:spLocks noGrp="1"/>
          </p:cNvSpPr>
          <p:nvPr>
            <p:ph idx="1"/>
            <p:custDataLst>
              <p:tags r:id="rId3"/>
            </p:custDataLst>
          </p:nvPr>
        </p:nvSpPr>
        <p:spPr/>
        <p:txBody>
          <a:bodyPr/>
          <a:lstStyle/>
          <a:p>
            <a:r>
              <a:rPr lang="nb-NO" dirty="0"/>
              <a:t>(Most </a:t>
            </a:r>
            <a:r>
              <a:rPr lang="nb-NO" dirty="0" err="1"/>
              <a:t>often</a:t>
            </a:r>
            <a:r>
              <a:rPr lang="nb-NO" dirty="0"/>
              <a:t>) </a:t>
            </a:r>
            <a:r>
              <a:rPr lang="nb-NO" dirty="0" err="1"/>
              <a:t>the</a:t>
            </a:r>
            <a:r>
              <a:rPr lang="nb-NO" dirty="0"/>
              <a:t> same </a:t>
            </a:r>
            <a:r>
              <a:rPr lang="nb-NO" dirty="0" err="1"/>
              <a:t>storage</a:t>
            </a:r>
            <a:r>
              <a:rPr lang="nb-NO" dirty="0"/>
              <a:t> </a:t>
            </a:r>
            <a:r>
              <a:rPr lang="nb-NO" dirty="0" err="1"/>
              <a:t>technology</a:t>
            </a:r>
            <a:r>
              <a:rPr lang="nb-NO" dirty="0"/>
              <a:t> as Memory </a:t>
            </a:r>
            <a:r>
              <a:rPr lang="nb-NO" dirty="0" err="1"/>
              <a:t>Stick</a:t>
            </a:r>
            <a:r>
              <a:rPr lang="nb-NO" dirty="0"/>
              <a:t> (NAND)</a:t>
            </a:r>
          </a:p>
          <a:p>
            <a:r>
              <a:rPr lang="nb-NO" dirty="0"/>
              <a:t>50-100 times faster (shorter access time) than HardDisk</a:t>
            </a:r>
          </a:p>
          <a:p>
            <a:pPr lvl="1"/>
            <a:r>
              <a:rPr lang="nb-NO" dirty="0"/>
              <a:t>No </a:t>
            </a:r>
            <a:r>
              <a:rPr lang="nb-NO" dirty="0" err="1"/>
              <a:t>mechanics</a:t>
            </a:r>
            <a:r>
              <a:rPr lang="nb-NO" dirty="0"/>
              <a:t>, arms </a:t>
            </a:r>
            <a:r>
              <a:rPr lang="nb-NO" dirty="0" err="1"/>
              <a:t>that</a:t>
            </a:r>
            <a:r>
              <a:rPr lang="nb-NO" dirty="0"/>
              <a:t> have to be </a:t>
            </a:r>
            <a:r>
              <a:rPr lang="nb-NO" dirty="0" err="1"/>
              <a:t>moved</a:t>
            </a:r>
            <a:r>
              <a:rPr lang="nb-NO" dirty="0"/>
              <a:t>, etc.</a:t>
            </a:r>
          </a:p>
          <a:p>
            <a:r>
              <a:rPr lang="nb-NO" dirty="0"/>
              <a:t>Limited </a:t>
            </a:r>
            <a:r>
              <a:rPr lang="nb-NO" dirty="0" err="1"/>
              <a:t>life</a:t>
            </a:r>
            <a:r>
              <a:rPr lang="nb-NO" dirty="0"/>
              <a:t>, just like Flash Memory.</a:t>
            </a:r>
          </a:p>
          <a:p>
            <a:r>
              <a:rPr lang="nb-NO" dirty="0"/>
              <a:t>10-20 times as </a:t>
            </a:r>
            <a:r>
              <a:rPr lang="nb-NO" dirty="0" err="1"/>
              <a:t>expensive</a:t>
            </a:r>
            <a:r>
              <a:rPr lang="nb-NO" dirty="0"/>
              <a:t> per GB.</a:t>
            </a:r>
          </a:p>
          <a:p>
            <a:r>
              <a:rPr lang="nb-NO" dirty="0" err="1"/>
              <a:t>Available</a:t>
            </a:r>
            <a:r>
              <a:rPr lang="nb-NO" dirty="0"/>
              <a:t> up to 4TB (?).</a:t>
            </a:r>
          </a:p>
          <a:p>
            <a:pPr lvl="1"/>
            <a:endParaRPr lang="nb-NO" dirty="0"/>
          </a:p>
        </p:txBody>
      </p:sp>
      <p:sp>
        <p:nvSpPr>
          <p:cNvPr id="5" name="Slide Number Placeholder 4">
            <a:extLst>
              <a:ext uri="{FF2B5EF4-FFF2-40B4-BE49-F238E27FC236}">
                <a16:creationId xmlns:a16="http://schemas.microsoft.com/office/drawing/2014/main" id="{EB0EFBC2-B698-42BF-84CF-9483777884D0}"/>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54</a:t>
            </a:fld>
            <a:r>
              <a:rPr lang="en-US" dirty="0"/>
              <a:t>/111</a:t>
            </a:r>
          </a:p>
        </p:txBody>
      </p:sp>
      <p:pic>
        <p:nvPicPr>
          <p:cNvPr id="4098" name="Picture 2" descr="Analyzing the State of Solid State Drives (SSD) Market">
            <a:extLst>
              <a:ext uri="{FF2B5EF4-FFF2-40B4-BE49-F238E27FC236}">
                <a16:creationId xmlns:a16="http://schemas.microsoft.com/office/drawing/2014/main" id="{B3E8CE1B-C27A-4741-8C87-6A55D379F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3324" y="3226320"/>
            <a:ext cx="3492500" cy="23241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0577299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919536" y="116632"/>
            <a:ext cx="8229600" cy="432048"/>
          </a:xfrm>
        </p:spPr>
        <p:txBody>
          <a:bodyPr>
            <a:normAutofit fontScale="90000"/>
          </a:bodyPr>
          <a:lstStyle/>
          <a:p>
            <a:r>
              <a:rPr lang="nb-NO" dirty="0" err="1"/>
              <a:t>Motherboard</a:t>
            </a:r>
            <a:r>
              <a:rPr lang="nb-NO" dirty="0"/>
              <a:t> </a:t>
            </a:r>
            <a:r>
              <a:rPr lang="nb-NO" dirty="0" err="1"/>
              <a:t>about</a:t>
            </a:r>
            <a:r>
              <a:rPr lang="nb-NO" dirty="0"/>
              <a:t> 2011</a:t>
            </a:r>
          </a:p>
        </p:txBody>
      </p:sp>
      <p:pic>
        <p:nvPicPr>
          <p:cNvPr id="1026" name="Picture 2"/>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1637659" y="620689"/>
            <a:ext cx="4809833" cy="39574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p:cNvSpPr txBox="1"/>
          <p:nvPr>
            <p:custDataLst>
              <p:tags r:id="rId4"/>
            </p:custDataLst>
          </p:nvPr>
        </p:nvSpPr>
        <p:spPr>
          <a:xfrm>
            <a:off x="-245036" y="6237311"/>
            <a:ext cx="2698175" cy="369332"/>
          </a:xfrm>
          <a:prstGeom prst="rect">
            <a:avLst/>
          </a:prstGeom>
          <a:noFill/>
        </p:spPr>
        <p:txBody>
          <a:bodyPr wrap="none" rtlCol="0">
            <a:spAutoFit/>
          </a:bodyPr>
          <a:lstStyle/>
          <a:p>
            <a:r>
              <a:rPr lang="nb-NO" dirty="0"/>
              <a:t>Kilde: http://goo.gl/ybDrs</a:t>
            </a:r>
          </a:p>
        </p:txBody>
      </p:sp>
      <p:pic>
        <p:nvPicPr>
          <p:cNvPr id="1027" name="Picture 3"/>
          <p:cNvPicPr>
            <a:picLocks noChangeAspect="1" noChangeArrowheads="1"/>
          </p:cNvPicPr>
          <p:nvPr>
            <p:custDataLst>
              <p:tags r:id="rId5"/>
            </p:custDataLst>
          </p:nvPr>
        </p:nvPicPr>
        <p:blipFill>
          <a:blip r:embed="rId10">
            <a:extLst>
              <a:ext uri="{28A0092B-C50C-407E-A947-70E740481C1C}">
                <a14:useLocalDpi xmlns:a14="http://schemas.microsoft.com/office/drawing/2010/main" val="0"/>
              </a:ext>
            </a:extLst>
          </a:blip>
          <a:srcRect/>
          <a:stretch>
            <a:fillRect/>
          </a:stretch>
        </p:blipFill>
        <p:spPr bwMode="auto">
          <a:xfrm>
            <a:off x="2453139" y="643809"/>
            <a:ext cx="8388424" cy="62141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Slide Number Placeholder 4">
            <a:extLst>
              <a:ext uri="{FF2B5EF4-FFF2-40B4-BE49-F238E27FC236}">
                <a16:creationId xmlns:a16="http://schemas.microsoft.com/office/drawing/2014/main" id="{2659166C-765E-4152-886F-7144982717A9}"/>
              </a:ext>
            </a:extLst>
          </p:cNvPr>
          <p:cNvSpPr>
            <a:spLocks noGrp="1"/>
          </p:cNvSpPr>
          <p:nvPr>
            <p:ph type="sldNum" sz="quarter" idx="4294967295"/>
            <p:custDataLst>
              <p:tags r:id="rId6"/>
            </p:custDataLst>
          </p:nvPr>
        </p:nvSpPr>
        <p:spPr>
          <a:xfrm>
            <a:off x="0" y="-7859"/>
            <a:ext cx="1262407" cy="457200"/>
          </a:xfrm>
          <a:prstGeom prst="rect">
            <a:avLst/>
          </a:prstGeom>
        </p:spPr>
        <p:txBody>
          <a:bodyPr/>
          <a:lstStyle/>
          <a:p>
            <a:pPr>
              <a:defRPr/>
            </a:pPr>
            <a:fld id="{6AF1C8AE-2CDD-414F-82E2-A8C08F8C4BDB}" type="slidenum">
              <a:rPr lang="en-US" smtClean="0"/>
              <a:pPr>
                <a:defRPr/>
              </a:pPr>
              <a:t>55</a:t>
            </a:fld>
            <a:r>
              <a:rPr lang="en-US" dirty="0"/>
              <a:t>/111</a:t>
            </a:r>
          </a:p>
        </p:txBody>
      </p:sp>
    </p:spTree>
    <p:custDataLst>
      <p:tags r:id="rId1"/>
    </p:custDataLst>
    <p:extLst>
      <p:ext uri="{BB962C8B-B14F-4D97-AF65-F5344CB8AC3E}">
        <p14:creationId xmlns:p14="http://schemas.microsoft.com/office/powerpoint/2010/main" val="217582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randombar(horizontal)">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2000" fill="hold"/>
                                        <p:tgtEl>
                                          <p:spTgt spid="1027"/>
                                        </p:tgtEl>
                                      </p:cBhvr>
                                      <p:by x="50000" y="50000"/>
                                    </p:animScale>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0.0375 0.00602 L 0.19496 0.20547 " pathEditMode="relative" rAng="0" ptsTypes="AA">
                                      <p:cBhvr>
                                        <p:cTn id="15" dur="2000" fill="hold"/>
                                        <p:tgtEl>
                                          <p:spTgt spid="1027"/>
                                        </p:tgtEl>
                                        <p:attrNameLst>
                                          <p:attrName>ppt_x</p:attrName>
                                          <p:attrName>ppt_y</p:attrName>
                                        </p:attrNameLst>
                                      </p:cBhvr>
                                      <p:rCtr x="7865" y="9972"/>
                                    </p:animMotion>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randombar(horizontal)">
                                      <p:cBhvr>
                                        <p:cTn id="2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custDataLst>
              <p:tags r:id="rId2"/>
            </p:custDataLst>
          </p:nvPr>
        </p:nvSpPr>
        <p:spPr>
          <a:xfrm>
            <a:off x="1919536" y="188640"/>
            <a:ext cx="8229600" cy="634082"/>
          </a:xfrm>
        </p:spPr>
        <p:txBody>
          <a:bodyPr>
            <a:normAutofit/>
          </a:bodyPr>
          <a:lstStyle/>
          <a:p>
            <a:r>
              <a:rPr lang="nb-NO" dirty="0"/>
              <a:t>Screen</a:t>
            </a:r>
          </a:p>
        </p:txBody>
      </p:sp>
      <p:sp>
        <p:nvSpPr>
          <p:cNvPr id="200707" name="Rectangle 3"/>
          <p:cNvSpPr>
            <a:spLocks noGrp="1" noChangeArrowheads="1"/>
          </p:cNvSpPr>
          <p:nvPr>
            <p:ph idx="1"/>
            <p:custDataLst>
              <p:tags r:id="rId3"/>
            </p:custDataLst>
          </p:nvPr>
        </p:nvSpPr>
        <p:spPr>
          <a:xfrm>
            <a:off x="1128466" y="1569622"/>
            <a:ext cx="5134708" cy="4343400"/>
          </a:xfrm>
        </p:spPr>
        <p:txBody>
          <a:bodyPr>
            <a:normAutofit/>
          </a:bodyPr>
          <a:lstStyle/>
          <a:p>
            <a:r>
              <a:rPr lang="nb-NO" dirty="0"/>
              <a:t>An image element (</a:t>
            </a:r>
            <a:r>
              <a:rPr lang="nb-NO" dirty="0" err="1"/>
              <a:t>pixel</a:t>
            </a:r>
            <a:r>
              <a:rPr lang="nb-NO" dirty="0"/>
              <a:t>) </a:t>
            </a:r>
            <a:r>
              <a:rPr lang="nb-NO" dirty="0" err="1"/>
              <a:t>consists</a:t>
            </a:r>
            <a:r>
              <a:rPr lang="nb-NO" dirty="0"/>
              <a:t> </a:t>
            </a:r>
            <a:r>
              <a:rPr lang="nb-NO" dirty="0" err="1"/>
              <a:t>of</a:t>
            </a:r>
            <a:r>
              <a:rPr lang="nb-NO" dirty="0"/>
              <a:t> 3 </a:t>
            </a:r>
            <a:r>
              <a:rPr lang="nb-NO" dirty="0" err="1"/>
              <a:t>colors</a:t>
            </a:r>
            <a:r>
              <a:rPr lang="nb-NO" dirty="0"/>
              <a:t> (red, green and </a:t>
            </a:r>
            <a:r>
              <a:rPr lang="nb-NO" dirty="0" err="1"/>
              <a:t>blue</a:t>
            </a:r>
            <a:r>
              <a:rPr lang="nb-NO" dirty="0"/>
              <a:t>)</a:t>
            </a:r>
          </a:p>
          <a:p>
            <a:r>
              <a:rPr lang="nb-NO" dirty="0"/>
              <a:t>All items on the screen were updated several times per second.</a:t>
            </a:r>
          </a:p>
          <a:p>
            <a:r>
              <a:rPr lang="nb-NO" dirty="0">
                <a:solidFill>
                  <a:srgbClr val="FF0000"/>
                </a:solidFill>
              </a:rPr>
              <a:t>The </a:t>
            </a:r>
            <a:r>
              <a:rPr lang="nb-NO" dirty="0" err="1">
                <a:solidFill>
                  <a:srgbClr val="FF0000"/>
                </a:solidFill>
              </a:rPr>
              <a:t>size</a:t>
            </a:r>
            <a:r>
              <a:rPr lang="nb-NO" dirty="0">
                <a:solidFill>
                  <a:srgbClr val="FF0000"/>
                </a:solidFill>
              </a:rPr>
              <a:t> </a:t>
            </a:r>
            <a:r>
              <a:rPr lang="nb-NO" dirty="0" err="1">
                <a:solidFill>
                  <a:srgbClr val="FF0000"/>
                </a:solidFill>
              </a:rPr>
              <a:t>of</a:t>
            </a:r>
            <a:r>
              <a:rPr lang="nb-NO" dirty="0">
                <a:solidFill>
                  <a:srgbClr val="FF0000"/>
                </a:solidFill>
              </a:rPr>
              <a:t> </a:t>
            </a:r>
            <a:r>
              <a:rPr lang="nb-NO" dirty="0" err="1">
                <a:solidFill>
                  <a:srgbClr val="FF0000"/>
                </a:solidFill>
              </a:rPr>
              <a:t>the</a:t>
            </a:r>
            <a:r>
              <a:rPr lang="nb-NO" dirty="0">
                <a:solidFill>
                  <a:srgbClr val="FF0000"/>
                </a:solidFill>
              </a:rPr>
              <a:t> screen is </a:t>
            </a:r>
            <a:r>
              <a:rPr lang="nb-NO" dirty="0" err="1">
                <a:solidFill>
                  <a:srgbClr val="FF0000"/>
                </a:solidFill>
              </a:rPr>
              <a:t>stated</a:t>
            </a:r>
            <a:r>
              <a:rPr lang="nb-NO" dirty="0">
                <a:solidFill>
                  <a:srgbClr val="FF0000"/>
                </a:solidFill>
              </a:rPr>
              <a:t> as </a:t>
            </a:r>
            <a:r>
              <a:rPr lang="nb-NO" dirty="0" err="1">
                <a:solidFill>
                  <a:srgbClr val="FF0000"/>
                </a:solidFill>
              </a:rPr>
              <a:t>the</a:t>
            </a:r>
            <a:r>
              <a:rPr lang="nb-NO" dirty="0">
                <a:solidFill>
                  <a:srgbClr val="FF0000"/>
                </a:solidFill>
              </a:rPr>
              <a:t> </a:t>
            </a:r>
            <a:r>
              <a:rPr lang="nb-NO" dirty="0" err="1">
                <a:solidFill>
                  <a:srgbClr val="FF0000"/>
                </a:solidFill>
              </a:rPr>
              <a:t>length</a:t>
            </a:r>
            <a:r>
              <a:rPr lang="nb-NO" dirty="0">
                <a:solidFill>
                  <a:srgbClr val="FF0000"/>
                </a:solidFill>
              </a:rPr>
              <a:t> </a:t>
            </a:r>
            <a:r>
              <a:rPr lang="nb-NO" dirty="0" err="1">
                <a:solidFill>
                  <a:srgbClr val="FF0000"/>
                </a:solidFill>
              </a:rPr>
              <a:t>of</a:t>
            </a:r>
            <a:r>
              <a:rPr lang="nb-NO" dirty="0">
                <a:solidFill>
                  <a:srgbClr val="FF0000"/>
                </a:solidFill>
              </a:rPr>
              <a:t> </a:t>
            </a:r>
            <a:r>
              <a:rPr lang="nb-NO" dirty="0" err="1">
                <a:solidFill>
                  <a:srgbClr val="FF0000"/>
                </a:solidFill>
              </a:rPr>
              <a:t>the</a:t>
            </a:r>
            <a:r>
              <a:rPr lang="nb-NO" dirty="0">
                <a:solidFill>
                  <a:srgbClr val="FF0000"/>
                </a:solidFill>
              </a:rPr>
              <a:t> diagonal.</a:t>
            </a:r>
          </a:p>
          <a:p>
            <a:r>
              <a:rPr lang="nb-NO" dirty="0" err="1"/>
              <a:t>Controlled</a:t>
            </a:r>
            <a:r>
              <a:rPr lang="nb-NO" dirty="0"/>
              <a:t> by </a:t>
            </a:r>
            <a:r>
              <a:rPr lang="nb-NO" dirty="0" err="1"/>
              <a:t>graphics</a:t>
            </a:r>
            <a:r>
              <a:rPr lang="nb-NO" dirty="0"/>
              <a:t> </a:t>
            </a:r>
            <a:r>
              <a:rPr lang="nb-NO" dirty="0" err="1"/>
              <a:t>card</a:t>
            </a:r>
            <a:r>
              <a:rPr lang="nb-NO" dirty="0"/>
              <a:t> </a:t>
            </a:r>
            <a:r>
              <a:rPr lang="nb-NO" dirty="0" err="1"/>
              <a:t>with</a:t>
            </a:r>
            <a:r>
              <a:rPr lang="nb-NO" dirty="0"/>
              <a:t> </a:t>
            </a:r>
            <a:r>
              <a:rPr lang="nb-NO" dirty="0" err="1"/>
              <a:t>memory</a:t>
            </a:r>
            <a:r>
              <a:rPr lang="nb-NO" dirty="0"/>
              <a:t>.</a:t>
            </a:r>
          </a:p>
          <a:p>
            <a:endParaRPr lang="nb-NO" dirty="0"/>
          </a:p>
        </p:txBody>
      </p:sp>
      <p:pic>
        <p:nvPicPr>
          <p:cNvPr id="200708" name="Picture 4"/>
          <p:cNvPicPr>
            <a:picLocks noChangeAspect="1" noChangeArrowheads="1"/>
          </p:cNvPicPr>
          <p:nvPr>
            <p:custDataLst>
              <p:tags r:id="rId4"/>
            </p:custDataLst>
          </p:nvPr>
        </p:nvPicPr>
        <p:blipFill>
          <a:blip r:embed="rId9" cstate="print"/>
          <a:srcRect/>
          <a:stretch>
            <a:fillRect/>
          </a:stretch>
        </p:blipFill>
        <p:spPr bwMode="auto">
          <a:xfrm>
            <a:off x="7087068" y="2728355"/>
            <a:ext cx="3976466" cy="3264824"/>
          </a:xfrm>
          <a:prstGeom prst="rect">
            <a:avLst/>
          </a:prstGeom>
          <a:noFill/>
          <a:ln w="9525">
            <a:noFill/>
            <a:miter lim="800000"/>
            <a:headEnd/>
            <a:tailEnd/>
          </a:ln>
          <a:effectLst/>
        </p:spPr>
      </p:pic>
      <p:pic>
        <p:nvPicPr>
          <p:cNvPr id="200709" name="Picture 5"/>
          <p:cNvPicPr>
            <a:picLocks noChangeAspect="1" noChangeArrowheads="1"/>
          </p:cNvPicPr>
          <p:nvPr>
            <p:custDataLst>
              <p:tags r:id="rId5"/>
            </p:custDataLst>
          </p:nvPr>
        </p:nvPicPr>
        <p:blipFill>
          <a:blip r:embed="rId10" cstate="print"/>
          <a:srcRect/>
          <a:stretch>
            <a:fillRect/>
          </a:stretch>
        </p:blipFill>
        <p:spPr bwMode="auto">
          <a:xfrm>
            <a:off x="7151081" y="304800"/>
            <a:ext cx="3121269" cy="2381250"/>
          </a:xfrm>
          <a:prstGeom prst="rect">
            <a:avLst/>
          </a:prstGeom>
          <a:noFill/>
          <a:ln w="9525">
            <a:noFill/>
            <a:miter lim="800000"/>
            <a:headEnd/>
            <a:tailEnd/>
          </a:ln>
          <a:effectLst/>
        </p:spPr>
      </p:pic>
      <p:sp>
        <p:nvSpPr>
          <p:cNvPr id="7" name="Slide Number Placeholder 4">
            <a:extLst>
              <a:ext uri="{FF2B5EF4-FFF2-40B4-BE49-F238E27FC236}">
                <a16:creationId xmlns:a16="http://schemas.microsoft.com/office/drawing/2014/main" id="{B9B5B70F-A5C8-45FF-8BAF-08110D4A3C0D}"/>
              </a:ext>
            </a:extLst>
          </p:cNvPr>
          <p:cNvSpPr>
            <a:spLocks noGrp="1"/>
          </p:cNvSpPr>
          <p:nvPr>
            <p:ph type="sldNum" sz="quarter" idx="4294967295"/>
            <p:custDataLst>
              <p:tags r:id="rId6"/>
            </p:custDataLst>
          </p:nvPr>
        </p:nvSpPr>
        <p:spPr>
          <a:xfrm>
            <a:off x="0" y="-7859"/>
            <a:ext cx="1262407" cy="457200"/>
          </a:xfrm>
          <a:prstGeom prst="rect">
            <a:avLst/>
          </a:prstGeom>
        </p:spPr>
        <p:txBody>
          <a:bodyPr/>
          <a:lstStyle/>
          <a:p>
            <a:pPr>
              <a:defRPr/>
            </a:pPr>
            <a:fld id="{6AF1C8AE-2CDD-414F-82E2-A8C08F8C4BDB}" type="slidenum">
              <a:rPr lang="en-US" smtClean="0"/>
              <a:pPr>
                <a:defRPr/>
              </a:pPr>
              <a:t>56</a:t>
            </a:fld>
            <a:r>
              <a:rPr lang="en-US" dirty="0"/>
              <a:t>/111</a:t>
            </a:r>
          </a:p>
        </p:txBody>
      </p:sp>
    </p:spTree>
    <p:custDataLst>
      <p:tags r:id="rId1"/>
    </p:custDataLst>
    <p:extLst>
      <p:ext uri="{BB962C8B-B14F-4D97-AF65-F5344CB8AC3E}">
        <p14:creationId xmlns:p14="http://schemas.microsoft.com/office/powerpoint/2010/main" val="23085025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custDataLst>
              <p:tags r:id="rId2"/>
            </p:custDataLst>
          </p:nvPr>
        </p:nvSpPr>
        <p:spPr/>
        <p:txBody>
          <a:bodyPr>
            <a:normAutofit/>
          </a:bodyPr>
          <a:lstStyle/>
          <a:p>
            <a:r>
              <a:rPr lang="nb-NO" dirty="0"/>
              <a:t>Screen</a:t>
            </a:r>
            <a:endParaRPr lang="en-US" dirty="0"/>
          </a:p>
        </p:txBody>
      </p:sp>
      <p:pic>
        <p:nvPicPr>
          <p:cNvPr id="201731" name="Picture 3" descr="crtmon"/>
          <p:cNvPicPr>
            <a:picLocks noGrp="1" noChangeAspect="1" noChangeArrowheads="1"/>
          </p:cNvPicPr>
          <p:nvPr>
            <p:ph sz="half" idx="1"/>
            <p:custDataLst>
              <p:tags r:id="rId3"/>
            </p:custDataLst>
          </p:nvPr>
        </p:nvPicPr>
        <p:blipFill>
          <a:blip r:embed="rId8" cstate="print"/>
          <a:srcRect/>
          <a:stretch>
            <a:fillRect/>
          </a:stretch>
        </p:blipFill>
        <p:spPr>
          <a:xfrm>
            <a:off x="2174634" y="1557344"/>
            <a:ext cx="5184531" cy="4213225"/>
          </a:xfrm>
          <a:noFill/>
          <a:ln/>
        </p:spPr>
      </p:pic>
      <p:pic>
        <p:nvPicPr>
          <p:cNvPr id="201732" name="Picture 4" descr="Dot Matrix"/>
          <p:cNvPicPr>
            <a:picLocks noGrp="1" noChangeAspect="1" noChangeArrowheads="1"/>
          </p:cNvPicPr>
          <p:nvPr>
            <p:ph sz="half" idx="2"/>
            <p:custDataLst>
              <p:tags r:id="rId4"/>
            </p:custDataLst>
          </p:nvPr>
        </p:nvPicPr>
        <p:blipFill>
          <a:blip r:embed="rId9" cstate="print"/>
          <a:srcRect/>
          <a:stretch>
            <a:fillRect/>
          </a:stretch>
        </p:blipFill>
        <p:spPr>
          <a:xfrm>
            <a:off x="7425107" y="1557338"/>
            <a:ext cx="3108080" cy="4392612"/>
          </a:xfrm>
          <a:noFill/>
          <a:ln/>
        </p:spPr>
      </p:pic>
      <p:sp>
        <p:nvSpPr>
          <p:cNvPr id="6" name="Slide Number Placeholder 4">
            <a:extLst>
              <a:ext uri="{FF2B5EF4-FFF2-40B4-BE49-F238E27FC236}">
                <a16:creationId xmlns:a16="http://schemas.microsoft.com/office/drawing/2014/main" id="{55D9A99C-0C7D-435E-BA1C-E8C30FCF0FAC}"/>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57</a:t>
            </a:fld>
            <a:r>
              <a:rPr lang="en-US" dirty="0"/>
              <a:t>/111</a:t>
            </a:r>
          </a:p>
        </p:txBody>
      </p:sp>
    </p:spTree>
    <p:custDataLst>
      <p:tags r:id="rId1"/>
    </p:custDataLst>
    <p:extLst>
      <p:ext uri="{BB962C8B-B14F-4D97-AF65-F5344CB8AC3E}">
        <p14:creationId xmlns:p14="http://schemas.microsoft.com/office/powerpoint/2010/main" val="3036009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custDataLst>
              <p:tags r:id="rId2"/>
            </p:custDataLst>
          </p:nvPr>
        </p:nvSpPr>
        <p:spPr>
          <a:xfrm>
            <a:off x="1919536" y="188640"/>
            <a:ext cx="8229600" cy="634082"/>
          </a:xfrm>
        </p:spPr>
        <p:txBody>
          <a:bodyPr>
            <a:normAutofit/>
          </a:bodyPr>
          <a:lstStyle/>
          <a:p>
            <a:r>
              <a:rPr lang="nb-NO" dirty="0"/>
              <a:t>Video-</a:t>
            </a:r>
            <a:r>
              <a:rPr lang="nb-NO" dirty="0" err="1"/>
              <a:t>card</a:t>
            </a:r>
            <a:endParaRPr lang="nb-NO" dirty="0"/>
          </a:p>
        </p:txBody>
      </p:sp>
      <p:sp>
        <p:nvSpPr>
          <p:cNvPr id="202755" name="Rectangle 3"/>
          <p:cNvSpPr>
            <a:spLocks noGrp="1" noChangeArrowheads="1"/>
          </p:cNvSpPr>
          <p:nvPr>
            <p:ph idx="1"/>
            <p:custDataLst>
              <p:tags r:id="rId3"/>
            </p:custDataLst>
          </p:nvPr>
        </p:nvSpPr>
        <p:spPr>
          <a:xfrm>
            <a:off x="1907934" y="1485900"/>
            <a:ext cx="8760069" cy="1150938"/>
          </a:xfrm>
        </p:spPr>
        <p:txBody>
          <a:bodyPr>
            <a:normAutofit lnSpcReduction="10000"/>
          </a:bodyPr>
          <a:lstStyle/>
          <a:p>
            <a:r>
              <a:rPr lang="nb-NO" dirty="0"/>
              <a:t>Interprets and </a:t>
            </a:r>
            <a:r>
              <a:rPr lang="nb-NO" dirty="0" err="1"/>
              <a:t>controls</a:t>
            </a:r>
            <a:r>
              <a:rPr lang="nb-NO" dirty="0"/>
              <a:t> </a:t>
            </a:r>
            <a:r>
              <a:rPr lang="nb-NO" dirty="0" err="1"/>
              <a:t>what</a:t>
            </a:r>
            <a:r>
              <a:rPr lang="nb-NO" dirty="0"/>
              <a:t> is to </a:t>
            </a:r>
            <a:r>
              <a:rPr lang="nb-NO" dirty="0" err="1"/>
              <a:t>appear</a:t>
            </a:r>
            <a:r>
              <a:rPr lang="nb-NO" dirty="0"/>
              <a:t> </a:t>
            </a:r>
            <a:r>
              <a:rPr lang="nb-NO" dirty="0" err="1"/>
              <a:t>on</a:t>
            </a:r>
            <a:r>
              <a:rPr lang="nb-NO" dirty="0"/>
              <a:t> </a:t>
            </a:r>
            <a:r>
              <a:rPr lang="nb-NO" dirty="0" err="1"/>
              <a:t>the</a:t>
            </a:r>
            <a:r>
              <a:rPr lang="nb-NO" dirty="0"/>
              <a:t> screen</a:t>
            </a:r>
          </a:p>
          <a:p>
            <a:r>
              <a:rPr lang="nb-NO" dirty="0" err="1"/>
              <a:t>Own</a:t>
            </a:r>
            <a:r>
              <a:rPr lang="nb-NO" dirty="0"/>
              <a:t> </a:t>
            </a:r>
            <a:r>
              <a:rPr lang="nb-NO" dirty="0" err="1"/>
              <a:t>memory</a:t>
            </a:r>
            <a:r>
              <a:rPr lang="nb-NO" dirty="0"/>
              <a:t>, </a:t>
            </a:r>
            <a:r>
              <a:rPr lang="nb-NO" dirty="0" err="1"/>
              <a:t>determines</a:t>
            </a:r>
            <a:r>
              <a:rPr lang="nb-NO" dirty="0"/>
              <a:t> </a:t>
            </a:r>
            <a:r>
              <a:rPr lang="nb-NO" dirty="0" err="1"/>
              <a:t>the</a:t>
            </a:r>
            <a:r>
              <a:rPr lang="nb-NO" dirty="0"/>
              <a:t> </a:t>
            </a:r>
            <a:r>
              <a:rPr lang="nb-NO" dirty="0" err="1"/>
              <a:t>maximum</a:t>
            </a:r>
            <a:r>
              <a:rPr lang="nb-NO" dirty="0"/>
              <a:t> </a:t>
            </a:r>
            <a:r>
              <a:rPr lang="nb-NO" dirty="0" err="1"/>
              <a:t>resolution</a:t>
            </a:r>
            <a:r>
              <a:rPr lang="nb-NO" dirty="0"/>
              <a:t> and </a:t>
            </a:r>
            <a:r>
              <a:rPr lang="nb-NO" dirty="0" err="1"/>
              <a:t>color</a:t>
            </a:r>
            <a:r>
              <a:rPr lang="nb-NO" dirty="0"/>
              <a:t> </a:t>
            </a:r>
            <a:r>
              <a:rPr lang="nb-NO" dirty="0" err="1"/>
              <a:t>depth</a:t>
            </a:r>
            <a:endParaRPr lang="nb-NO" dirty="0"/>
          </a:p>
        </p:txBody>
      </p:sp>
      <p:pic>
        <p:nvPicPr>
          <p:cNvPr id="202756" name="Picture 4"/>
          <p:cNvPicPr>
            <a:picLocks noChangeAspect="1" noChangeArrowheads="1"/>
          </p:cNvPicPr>
          <p:nvPr>
            <p:custDataLst>
              <p:tags r:id="rId4"/>
            </p:custDataLst>
          </p:nvPr>
        </p:nvPicPr>
        <p:blipFill>
          <a:blip r:embed="rId9" cstate="print"/>
          <a:srcRect/>
          <a:stretch>
            <a:fillRect/>
          </a:stretch>
        </p:blipFill>
        <p:spPr bwMode="auto">
          <a:xfrm>
            <a:off x="2971803" y="3540131"/>
            <a:ext cx="4676043" cy="2265363"/>
          </a:xfrm>
          <a:prstGeom prst="rect">
            <a:avLst/>
          </a:prstGeom>
          <a:noFill/>
          <a:ln w="9525">
            <a:noFill/>
            <a:miter lim="800000"/>
            <a:headEnd/>
            <a:tailEnd/>
          </a:ln>
          <a:effectLst/>
        </p:spPr>
      </p:pic>
      <p:sp>
        <p:nvSpPr>
          <p:cNvPr id="202757" name="Text Box 5"/>
          <p:cNvSpPr txBox="1">
            <a:spLocks noChangeArrowheads="1"/>
          </p:cNvSpPr>
          <p:nvPr>
            <p:custDataLst>
              <p:tags r:id="rId5"/>
            </p:custDataLst>
          </p:nvPr>
        </p:nvSpPr>
        <p:spPr bwMode="auto">
          <a:xfrm>
            <a:off x="1938704" y="2924181"/>
            <a:ext cx="8610600" cy="461665"/>
          </a:xfrm>
          <a:prstGeom prst="rect">
            <a:avLst/>
          </a:prstGeom>
          <a:noFill/>
          <a:ln w="9525">
            <a:noFill/>
            <a:miter lim="800000"/>
            <a:headEnd/>
            <a:tailEnd/>
          </a:ln>
          <a:effectLst/>
        </p:spPr>
        <p:txBody>
          <a:bodyPr>
            <a:spAutoFit/>
          </a:bodyPr>
          <a:lstStyle/>
          <a:p>
            <a:pPr>
              <a:spcBef>
                <a:spcPct val="50000"/>
              </a:spcBef>
            </a:pPr>
            <a:r>
              <a:rPr lang="nb-NO" sz="2400" dirty="0">
                <a:latin typeface="Times New Roman" pitchFamily="18" charset="0"/>
              </a:rPr>
              <a:t>    </a:t>
            </a:r>
            <a:r>
              <a:rPr lang="nb-NO" sz="2400" dirty="0" err="1">
                <a:solidFill>
                  <a:srgbClr val="FF0000"/>
                </a:solidFill>
                <a:latin typeface="Times New Roman" pitchFamily="18" charset="0"/>
              </a:rPr>
              <a:t>Dot</a:t>
            </a:r>
            <a:r>
              <a:rPr lang="nb-NO" sz="2400" dirty="0">
                <a:solidFill>
                  <a:srgbClr val="FF0000"/>
                </a:solidFill>
                <a:latin typeface="Times New Roman" pitchFamily="18" charset="0"/>
              </a:rPr>
              <a:t> pitch</a:t>
            </a:r>
            <a:r>
              <a:rPr lang="nb-NO" sz="2400" dirty="0">
                <a:latin typeface="Times New Roman" pitchFamily="18" charset="0"/>
              </a:rPr>
              <a:t>; </a:t>
            </a:r>
            <a:r>
              <a:rPr lang="nb-NO" sz="2400" dirty="0" err="1">
                <a:latin typeface="Times New Roman" pitchFamily="18" charset="0"/>
              </a:rPr>
              <a:t>the</a:t>
            </a:r>
            <a:r>
              <a:rPr lang="nb-NO" sz="2400" dirty="0">
                <a:latin typeface="Times New Roman" pitchFamily="18" charset="0"/>
              </a:rPr>
              <a:t> </a:t>
            </a:r>
            <a:r>
              <a:rPr lang="nb-NO" sz="2400" dirty="0" err="1">
                <a:latin typeface="Times New Roman" pitchFamily="18" charset="0"/>
              </a:rPr>
              <a:t>distance</a:t>
            </a:r>
            <a:r>
              <a:rPr lang="nb-NO" sz="2400" dirty="0">
                <a:latin typeface="Times New Roman" pitchFamily="18" charset="0"/>
              </a:rPr>
              <a:t> </a:t>
            </a:r>
            <a:r>
              <a:rPr lang="nb-NO" sz="2400" dirty="0" err="1">
                <a:latin typeface="Times New Roman" pitchFamily="18" charset="0"/>
              </a:rPr>
              <a:t>between</a:t>
            </a:r>
            <a:r>
              <a:rPr lang="nb-NO" sz="2400" dirty="0">
                <a:latin typeface="Times New Roman" pitchFamily="18" charset="0"/>
              </a:rPr>
              <a:t> </a:t>
            </a:r>
            <a:r>
              <a:rPr lang="nb-NO" sz="2400" dirty="0" err="1">
                <a:latin typeface="Times New Roman" pitchFamily="18" charset="0"/>
              </a:rPr>
              <a:t>two</a:t>
            </a:r>
            <a:r>
              <a:rPr lang="nb-NO" sz="2400" dirty="0">
                <a:latin typeface="Times New Roman" pitchFamily="18" charset="0"/>
              </a:rPr>
              <a:t> </a:t>
            </a:r>
            <a:r>
              <a:rPr lang="nb-NO" sz="2400" dirty="0" err="1">
                <a:latin typeface="Times New Roman" pitchFamily="18" charset="0"/>
              </a:rPr>
              <a:t>pixels</a:t>
            </a:r>
            <a:r>
              <a:rPr lang="nb-NO" sz="2400" dirty="0">
                <a:latin typeface="Times New Roman" pitchFamily="18" charset="0"/>
              </a:rPr>
              <a:t>(0,25 </a:t>
            </a:r>
            <a:r>
              <a:rPr lang="nb-NO" dirty="0">
                <a:latin typeface="Times New Roman" pitchFamily="18" charset="0"/>
              </a:rPr>
              <a:t>mm)</a:t>
            </a:r>
          </a:p>
        </p:txBody>
      </p:sp>
      <p:sp>
        <p:nvSpPr>
          <p:cNvPr id="7" name="Slide Number Placeholder 4">
            <a:extLst>
              <a:ext uri="{FF2B5EF4-FFF2-40B4-BE49-F238E27FC236}">
                <a16:creationId xmlns:a16="http://schemas.microsoft.com/office/drawing/2014/main" id="{0549FCDA-DA14-462F-94FB-9FCD8611F86C}"/>
              </a:ext>
            </a:extLst>
          </p:cNvPr>
          <p:cNvSpPr>
            <a:spLocks noGrp="1"/>
          </p:cNvSpPr>
          <p:nvPr>
            <p:ph type="sldNum" sz="quarter" idx="4294967295"/>
            <p:custDataLst>
              <p:tags r:id="rId6"/>
            </p:custDataLst>
          </p:nvPr>
        </p:nvSpPr>
        <p:spPr>
          <a:xfrm>
            <a:off x="0" y="-7859"/>
            <a:ext cx="1262407" cy="457200"/>
          </a:xfrm>
          <a:prstGeom prst="rect">
            <a:avLst/>
          </a:prstGeom>
        </p:spPr>
        <p:txBody>
          <a:bodyPr/>
          <a:lstStyle/>
          <a:p>
            <a:pPr>
              <a:defRPr/>
            </a:pPr>
            <a:fld id="{6AF1C8AE-2CDD-414F-82E2-A8C08F8C4BDB}" type="slidenum">
              <a:rPr lang="en-US" smtClean="0"/>
              <a:pPr>
                <a:defRPr/>
              </a:pPr>
              <a:t>58</a:t>
            </a:fld>
            <a:r>
              <a:rPr lang="en-US" dirty="0"/>
              <a:t>/111</a:t>
            </a:r>
          </a:p>
        </p:txBody>
      </p:sp>
    </p:spTree>
    <p:custDataLst>
      <p:tags r:id="rId1"/>
    </p:custDataLst>
    <p:extLst>
      <p:ext uri="{BB962C8B-B14F-4D97-AF65-F5344CB8AC3E}">
        <p14:creationId xmlns:p14="http://schemas.microsoft.com/office/powerpoint/2010/main" val="27748972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custDataLst>
              <p:tags r:id="rId2"/>
            </p:custDataLst>
          </p:nvPr>
        </p:nvSpPr>
        <p:spPr>
          <a:xfrm>
            <a:off x="1919536" y="188640"/>
            <a:ext cx="8229600" cy="634082"/>
          </a:xfrm>
        </p:spPr>
        <p:txBody>
          <a:bodyPr>
            <a:normAutofit/>
          </a:bodyPr>
          <a:lstStyle/>
          <a:p>
            <a:r>
              <a:rPr lang="nb-NO" dirty="0"/>
              <a:t>Graphics</a:t>
            </a:r>
            <a:endParaRPr lang="en-US" dirty="0"/>
          </a:p>
        </p:txBody>
      </p:sp>
      <p:sp>
        <p:nvSpPr>
          <p:cNvPr id="203779" name="Rectangle 3"/>
          <p:cNvSpPr>
            <a:spLocks noGrp="1" noChangeArrowheads="1"/>
          </p:cNvSpPr>
          <p:nvPr>
            <p:ph idx="1"/>
            <p:custDataLst>
              <p:tags r:id="rId3"/>
            </p:custDataLst>
          </p:nvPr>
        </p:nvSpPr>
        <p:spPr/>
        <p:txBody>
          <a:bodyPr>
            <a:normAutofit/>
          </a:bodyPr>
          <a:lstStyle/>
          <a:p>
            <a:r>
              <a:rPr lang="nb-NO" dirty="0" err="1"/>
              <a:t>There</a:t>
            </a:r>
            <a:r>
              <a:rPr lang="nb-NO" dirty="0"/>
              <a:t> </a:t>
            </a:r>
            <a:r>
              <a:rPr lang="nb-NO" dirty="0" err="1"/>
              <a:t>are</a:t>
            </a:r>
            <a:r>
              <a:rPr lang="nb-NO" dirty="0"/>
              <a:t> </a:t>
            </a:r>
            <a:r>
              <a:rPr lang="nb-NO" dirty="0" err="1"/>
              <a:t>many</a:t>
            </a:r>
            <a:r>
              <a:rPr lang="nb-NO" dirty="0"/>
              <a:t> standards for on-screen </a:t>
            </a:r>
            <a:r>
              <a:rPr lang="nb-NO" dirty="0" err="1"/>
              <a:t>graphics</a:t>
            </a:r>
            <a:r>
              <a:rPr lang="nb-NO" dirty="0"/>
              <a:t>.</a:t>
            </a:r>
          </a:p>
          <a:p>
            <a:r>
              <a:rPr lang="nb-NO" dirty="0" err="1"/>
              <a:t>Mostly</a:t>
            </a:r>
            <a:r>
              <a:rPr lang="nb-NO" dirty="0"/>
              <a:t>, </a:t>
            </a:r>
            <a:r>
              <a:rPr lang="nb-NO" dirty="0" err="1"/>
              <a:t>the</a:t>
            </a:r>
            <a:r>
              <a:rPr lang="nb-NO" dirty="0"/>
              <a:t> standards </a:t>
            </a:r>
            <a:r>
              <a:rPr lang="nb-NO" dirty="0" err="1"/>
              <a:t>evolve</a:t>
            </a:r>
            <a:r>
              <a:rPr lang="nb-NO" dirty="0"/>
              <a:t> </a:t>
            </a:r>
            <a:r>
              <a:rPr lang="nb-NO" dirty="0" err="1"/>
              <a:t>after</a:t>
            </a:r>
            <a:r>
              <a:rPr lang="nb-NO" dirty="0"/>
              <a:t> </a:t>
            </a:r>
            <a:r>
              <a:rPr lang="nb-NO" dirty="0" err="1"/>
              <a:t>the</a:t>
            </a:r>
            <a:r>
              <a:rPr lang="nb-NO" dirty="0"/>
              <a:t> </a:t>
            </a:r>
            <a:r>
              <a:rPr lang="nb-NO" dirty="0" err="1"/>
              <a:t>development</a:t>
            </a:r>
            <a:r>
              <a:rPr lang="nb-NO" dirty="0"/>
              <a:t> </a:t>
            </a:r>
            <a:r>
              <a:rPr lang="nb-NO" dirty="0" err="1"/>
              <a:t>of</a:t>
            </a:r>
            <a:r>
              <a:rPr lang="nb-NO" dirty="0"/>
              <a:t> screen </a:t>
            </a:r>
            <a:r>
              <a:rPr lang="nb-NO" dirty="0" err="1"/>
              <a:t>technology</a:t>
            </a:r>
            <a:r>
              <a:rPr lang="nb-NO" dirty="0"/>
              <a:t>.</a:t>
            </a:r>
          </a:p>
          <a:p>
            <a:r>
              <a:rPr lang="nb-NO" dirty="0" err="1"/>
              <a:t>Example</a:t>
            </a:r>
            <a:r>
              <a:rPr lang="nb-NO" dirty="0"/>
              <a:t>: SVGA (</a:t>
            </a:r>
            <a:r>
              <a:rPr lang="nb-NO" b="1" i="1" dirty="0">
                <a:solidFill>
                  <a:srgbClr val="FF5050"/>
                </a:solidFill>
              </a:rPr>
              <a:t>S</a:t>
            </a:r>
            <a:r>
              <a:rPr lang="nb-NO" dirty="0"/>
              <a:t>uper </a:t>
            </a:r>
            <a:r>
              <a:rPr lang="nb-NO" b="1" i="1" dirty="0">
                <a:solidFill>
                  <a:srgbClr val="FF5050"/>
                </a:solidFill>
              </a:rPr>
              <a:t>V</a:t>
            </a:r>
            <a:r>
              <a:rPr lang="nb-NO" dirty="0"/>
              <a:t>ideo </a:t>
            </a:r>
            <a:r>
              <a:rPr lang="nb-NO" b="1" i="1" dirty="0">
                <a:solidFill>
                  <a:srgbClr val="FF5050"/>
                </a:solidFill>
              </a:rPr>
              <a:t>G</a:t>
            </a:r>
            <a:r>
              <a:rPr lang="nb-NO" dirty="0"/>
              <a:t>raphics </a:t>
            </a:r>
            <a:r>
              <a:rPr lang="nb-NO" b="1" i="1" dirty="0" err="1">
                <a:solidFill>
                  <a:srgbClr val="FF5050"/>
                </a:solidFill>
              </a:rPr>
              <a:t>A</a:t>
            </a:r>
            <a:r>
              <a:rPr lang="nb-NO" dirty="0" err="1"/>
              <a:t>rray</a:t>
            </a:r>
            <a:r>
              <a:rPr lang="nb-NO" dirty="0"/>
              <a:t>)</a:t>
            </a:r>
          </a:p>
          <a:p>
            <a:pPr lvl="1"/>
            <a:r>
              <a:rPr lang="nb-NO" dirty="0">
                <a:solidFill>
                  <a:schemeClr val="accent6"/>
                </a:solidFill>
              </a:rPr>
              <a:t>Resolution </a:t>
            </a:r>
            <a:r>
              <a:rPr lang="nb-NO" dirty="0"/>
              <a:t>: 800*600 </a:t>
            </a:r>
            <a:r>
              <a:rPr lang="nb-NO" dirty="0">
                <a:sym typeface="Wingdings" pitchFamily="2" charset="2"/>
              </a:rPr>
              <a:t></a:t>
            </a:r>
            <a:r>
              <a:rPr lang="nb-NO" dirty="0"/>
              <a:t> 1600*1200 </a:t>
            </a:r>
            <a:r>
              <a:rPr lang="nb-NO" dirty="0" err="1"/>
              <a:t>pixler</a:t>
            </a:r>
            <a:endParaRPr lang="nb-NO" dirty="0"/>
          </a:p>
          <a:p>
            <a:pPr lvl="1"/>
            <a:r>
              <a:rPr lang="nb-NO" dirty="0" err="1">
                <a:solidFill>
                  <a:schemeClr val="accent6"/>
                </a:solidFill>
              </a:rPr>
              <a:t>Color</a:t>
            </a:r>
            <a:r>
              <a:rPr lang="nb-NO" dirty="0">
                <a:solidFill>
                  <a:schemeClr val="accent6"/>
                </a:solidFill>
              </a:rPr>
              <a:t> </a:t>
            </a:r>
            <a:r>
              <a:rPr lang="nb-NO" dirty="0" err="1">
                <a:solidFill>
                  <a:schemeClr val="accent6"/>
                </a:solidFill>
              </a:rPr>
              <a:t>depth</a:t>
            </a:r>
            <a:r>
              <a:rPr lang="nb-NO" dirty="0">
                <a:solidFill>
                  <a:schemeClr val="accent6"/>
                </a:solidFill>
              </a:rPr>
              <a:t> </a:t>
            </a:r>
            <a:r>
              <a:rPr lang="nb-NO" dirty="0"/>
              <a:t>: 256( 8 bit) </a:t>
            </a:r>
            <a:r>
              <a:rPr lang="nb-NO" dirty="0">
                <a:sym typeface="Wingdings" pitchFamily="2" charset="2"/>
              </a:rPr>
              <a:t> ca. 16 millioner (24 bit)</a:t>
            </a:r>
          </a:p>
          <a:p>
            <a:pPr lvl="1"/>
            <a:r>
              <a:rPr lang="nb-NO" dirty="0" err="1">
                <a:solidFill>
                  <a:schemeClr val="accent6"/>
                </a:solidFill>
                <a:sym typeface="Wingdings" pitchFamily="2" charset="2"/>
              </a:rPr>
              <a:t>Refreshment</a:t>
            </a:r>
            <a:r>
              <a:rPr lang="nb-NO" dirty="0">
                <a:solidFill>
                  <a:schemeClr val="accent6"/>
                </a:solidFill>
                <a:sym typeface="Wingdings" pitchFamily="2" charset="2"/>
              </a:rPr>
              <a:t> rate </a:t>
            </a:r>
            <a:r>
              <a:rPr lang="nb-NO" dirty="0">
                <a:sym typeface="Wingdings" pitchFamily="2" charset="2"/>
              </a:rPr>
              <a:t>: 50  100 Hz</a:t>
            </a:r>
          </a:p>
          <a:p>
            <a:r>
              <a:rPr lang="nb-NO" dirty="0"/>
              <a:t>The </a:t>
            </a:r>
            <a:r>
              <a:rPr lang="nb-NO" dirty="0" err="1"/>
              <a:t>number</a:t>
            </a:r>
            <a:r>
              <a:rPr lang="nb-NO" dirty="0"/>
              <a:t> </a:t>
            </a:r>
            <a:r>
              <a:rPr lang="nb-NO" dirty="0" err="1"/>
              <a:t>of</a:t>
            </a:r>
            <a:r>
              <a:rPr lang="nb-NO" dirty="0"/>
              <a:t> </a:t>
            </a:r>
            <a:r>
              <a:rPr lang="nb-NO" dirty="0" err="1"/>
              <a:t>possible</a:t>
            </a:r>
            <a:r>
              <a:rPr lang="nb-NO" dirty="0"/>
              <a:t> </a:t>
            </a:r>
            <a:r>
              <a:rPr lang="nb-NO" dirty="0" err="1"/>
              <a:t>simultaneous</a:t>
            </a:r>
            <a:r>
              <a:rPr lang="nb-NO" dirty="0"/>
              <a:t> </a:t>
            </a:r>
            <a:r>
              <a:rPr lang="nb-NO" dirty="0" err="1"/>
              <a:t>colors</a:t>
            </a:r>
            <a:r>
              <a:rPr lang="nb-NO" dirty="0"/>
              <a:t> </a:t>
            </a:r>
            <a:r>
              <a:rPr lang="nb-NO" dirty="0" err="1"/>
              <a:t>depends</a:t>
            </a:r>
            <a:r>
              <a:rPr lang="nb-NO" dirty="0"/>
              <a:t> </a:t>
            </a:r>
            <a:r>
              <a:rPr lang="nb-NO" dirty="0" err="1"/>
              <a:t>on</a:t>
            </a:r>
            <a:r>
              <a:rPr lang="nb-NO" dirty="0"/>
              <a:t> </a:t>
            </a:r>
            <a:r>
              <a:rPr lang="nb-NO" dirty="0" err="1"/>
              <a:t>the</a:t>
            </a:r>
            <a:r>
              <a:rPr lang="nb-NO" dirty="0"/>
              <a:t> </a:t>
            </a:r>
            <a:r>
              <a:rPr lang="nb-NO" dirty="0" err="1"/>
              <a:t>size</a:t>
            </a:r>
            <a:r>
              <a:rPr lang="nb-NO" dirty="0"/>
              <a:t> </a:t>
            </a:r>
            <a:r>
              <a:rPr lang="nb-NO" dirty="0" err="1"/>
              <a:t>of</a:t>
            </a:r>
            <a:r>
              <a:rPr lang="nb-NO" dirty="0"/>
              <a:t> </a:t>
            </a:r>
            <a:r>
              <a:rPr lang="nb-NO" dirty="0" err="1"/>
              <a:t>the</a:t>
            </a:r>
            <a:r>
              <a:rPr lang="nb-NO" dirty="0"/>
              <a:t> video </a:t>
            </a:r>
            <a:r>
              <a:rPr lang="nb-NO" dirty="0" err="1"/>
              <a:t>memory</a:t>
            </a:r>
            <a:r>
              <a:rPr lang="nb-NO" dirty="0"/>
              <a:t>. </a:t>
            </a:r>
            <a:endParaRPr lang="en-US" dirty="0"/>
          </a:p>
        </p:txBody>
      </p:sp>
      <p:sp>
        <p:nvSpPr>
          <p:cNvPr id="5" name="Slide Number Placeholder 4">
            <a:extLst>
              <a:ext uri="{FF2B5EF4-FFF2-40B4-BE49-F238E27FC236}">
                <a16:creationId xmlns:a16="http://schemas.microsoft.com/office/drawing/2014/main" id="{95932FC6-492E-4073-A87D-00C40CC83C88}"/>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59</a:t>
            </a:fld>
            <a:r>
              <a:rPr lang="en-US" dirty="0"/>
              <a:t>/111</a:t>
            </a:r>
          </a:p>
        </p:txBody>
      </p:sp>
    </p:spTree>
    <p:custDataLst>
      <p:tags r:id="rId1"/>
    </p:custDataLst>
    <p:extLst>
      <p:ext uri="{BB962C8B-B14F-4D97-AF65-F5344CB8AC3E}">
        <p14:creationId xmlns:p14="http://schemas.microsoft.com/office/powerpoint/2010/main" val="34200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3779">
                                            <p:txEl>
                                              <p:pRg st="0" end="0"/>
                                            </p:txEl>
                                          </p:spTgt>
                                        </p:tgtEl>
                                        <p:attrNameLst>
                                          <p:attrName>style.visibility</p:attrName>
                                        </p:attrNameLst>
                                      </p:cBhvr>
                                      <p:to>
                                        <p:strVal val="visible"/>
                                      </p:to>
                                    </p:set>
                                    <p:anim calcmode="lin" valueType="num">
                                      <p:cBhvr additive="base">
                                        <p:cTn id="7" dur="500" fill="hold"/>
                                        <p:tgtEl>
                                          <p:spTgt spid="2037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37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3779">
                                            <p:txEl>
                                              <p:pRg st="1" end="1"/>
                                            </p:txEl>
                                          </p:spTgt>
                                        </p:tgtEl>
                                        <p:attrNameLst>
                                          <p:attrName>style.visibility</p:attrName>
                                        </p:attrNameLst>
                                      </p:cBhvr>
                                      <p:to>
                                        <p:strVal val="visible"/>
                                      </p:to>
                                    </p:set>
                                    <p:anim calcmode="lin" valueType="num">
                                      <p:cBhvr additive="base">
                                        <p:cTn id="13" dur="500" fill="hold"/>
                                        <p:tgtEl>
                                          <p:spTgt spid="2037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37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3779">
                                            <p:txEl>
                                              <p:pRg st="2" end="2"/>
                                            </p:txEl>
                                          </p:spTgt>
                                        </p:tgtEl>
                                        <p:attrNameLst>
                                          <p:attrName>style.visibility</p:attrName>
                                        </p:attrNameLst>
                                      </p:cBhvr>
                                      <p:to>
                                        <p:strVal val="visible"/>
                                      </p:to>
                                    </p:set>
                                    <p:anim calcmode="lin" valueType="num">
                                      <p:cBhvr additive="base">
                                        <p:cTn id="19" dur="500" fill="hold"/>
                                        <p:tgtEl>
                                          <p:spTgt spid="20377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3779">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3779">
                                            <p:txEl>
                                              <p:pRg st="3" end="3"/>
                                            </p:txEl>
                                          </p:spTgt>
                                        </p:tgtEl>
                                        <p:attrNameLst>
                                          <p:attrName>style.visibility</p:attrName>
                                        </p:attrNameLst>
                                      </p:cBhvr>
                                      <p:to>
                                        <p:strVal val="visible"/>
                                      </p:to>
                                    </p:set>
                                    <p:anim calcmode="lin" valueType="num">
                                      <p:cBhvr additive="base">
                                        <p:cTn id="23" dur="500" fill="hold"/>
                                        <p:tgtEl>
                                          <p:spTgt spid="203779">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03779">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3779">
                                            <p:txEl>
                                              <p:pRg st="4" end="4"/>
                                            </p:txEl>
                                          </p:spTgt>
                                        </p:tgtEl>
                                        <p:attrNameLst>
                                          <p:attrName>style.visibility</p:attrName>
                                        </p:attrNameLst>
                                      </p:cBhvr>
                                      <p:to>
                                        <p:strVal val="visible"/>
                                      </p:to>
                                    </p:set>
                                    <p:anim calcmode="lin" valueType="num">
                                      <p:cBhvr additive="base">
                                        <p:cTn id="27" dur="500" fill="hold"/>
                                        <p:tgtEl>
                                          <p:spTgt spid="20377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3779">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3779">
                                            <p:txEl>
                                              <p:pRg st="5" end="5"/>
                                            </p:txEl>
                                          </p:spTgt>
                                        </p:tgtEl>
                                        <p:attrNameLst>
                                          <p:attrName>style.visibility</p:attrName>
                                        </p:attrNameLst>
                                      </p:cBhvr>
                                      <p:to>
                                        <p:strVal val="visible"/>
                                      </p:to>
                                    </p:set>
                                    <p:anim calcmode="lin" valueType="num">
                                      <p:cBhvr additive="base">
                                        <p:cTn id="31" dur="500" fill="hold"/>
                                        <p:tgtEl>
                                          <p:spTgt spid="20377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377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3779">
                                            <p:txEl>
                                              <p:pRg st="6" end="6"/>
                                            </p:txEl>
                                          </p:spTgt>
                                        </p:tgtEl>
                                        <p:attrNameLst>
                                          <p:attrName>style.visibility</p:attrName>
                                        </p:attrNameLst>
                                      </p:cBhvr>
                                      <p:to>
                                        <p:strVal val="visible"/>
                                      </p:to>
                                    </p:set>
                                    <p:anim calcmode="lin" valueType="num">
                                      <p:cBhvr additive="base">
                                        <p:cTn id="37" dur="500" fill="hold"/>
                                        <p:tgtEl>
                                          <p:spTgt spid="20377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377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b-NO" dirty="0"/>
              <a:t>The </a:t>
            </a:r>
            <a:r>
              <a:rPr lang="nb-NO" dirty="0" err="1"/>
              <a:t>motherboard</a:t>
            </a:r>
            <a:endParaRPr lang="nb-NO" dirty="0"/>
          </a:p>
        </p:txBody>
      </p:sp>
      <p:sp>
        <p:nvSpPr>
          <p:cNvPr id="7" name="Subtitle 6">
            <a:extLst>
              <a:ext uri="{FF2B5EF4-FFF2-40B4-BE49-F238E27FC236}">
                <a16:creationId xmlns:a16="http://schemas.microsoft.com/office/drawing/2014/main" id="{D14C682A-AD3E-4267-BC0C-7F72E325CB10}"/>
              </a:ext>
            </a:extLst>
          </p:cNvPr>
          <p:cNvSpPr>
            <a:spLocks noGrp="1"/>
          </p:cNvSpPr>
          <p:nvPr>
            <p:ph type="subTitle" idx="1"/>
          </p:nvPr>
        </p:nvSpPr>
        <p:spPr/>
        <p:txBody>
          <a:bodyPr/>
          <a:lstStyle/>
          <a:p>
            <a:endParaRPr lang="nb-NO"/>
          </a:p>
        </p:txBody>
      </p:sp>
    </p:spTree>
    <p:custDataLst>
      <p:tags r:id="rId1"/>
    </p:custDataLst>
    <p:extLst>
      <p:ext uri="{BB962C8B-B14F-4D97-AF65-F5344CB8AC3E}">
        <p14:creationId xmlns:p14="http://schemas.microsoft.com/office/powerpoint/2010/main" val="314925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a:t>
            </a:r>
            <a:r>
              <a:rPr lang="nb-NO" dirty="0" err="1"/>
              <a:t>Countless</a:t>
            </a:r>
            <a:r>
              <a:rPr lang="nb-NO" dirty="0"/>
              <a:t> »standards (</a:t>
            </a:r>
            <a:r>
              <a:rPr lang="nb-NO" dirty="0" err="1"/>
              <a:t>px</a:t>
            </a:r>
            <a:r>
              <a:rPr lang="nb-NO" dirty="0"/>
              <a:t>, </a:t>
            </a:r>
            <a:r>
              <a:rPr lang="nb-NO" dirty="0" err="1"/>
              <a:t>colors</a:t>
            </a:r>
            <a:r>
              <a:rPr lang="nb-NO" dirty="0"/>
              <a:t>)</a:t>
            </a:r>
          </a:p>
        </p:txBody>
      </p:sp>
      <p:pic>
        <p:nvPicPr>
          <p:cNvPr id="14338" name="Picture 2" descr="http://upload.wikimedia.org/wikipedia/commons/thumb/e/e5/Vector_Video_Standards2.svg/1000px-Vector_Video_Standards2.svg.png"/>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2351584" y="982148"/>
            <a:ext cx="7344816" cy="587585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Slide Number Placeholder 4">
            <a:extLst>
              <a:ext uri="{FF2B5EF4-FFF2-40B4-BE49-F238E27FC236}">
                <a16:creationId xmlns:a16="http://schemas.microsoft.com/office/drawing/2014/main" id="{1BB40845-2307-4A8E-ACBC-E36F2A696F0A}"/>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60</a:t>
            </a:fld>
            <a:r>
              <a:rPr lang="en-US" dirty="0"/>
              <a:t>/111</a:t>
            </a:r>
          </a:p>
        </p:txBody>
      </p:sp>
    </p:spTree>
    <p:custDataLst>
      <p:tags r:id="rId1"/>
    </p:custDataLst>
    <p:extLst>
      <p:ext uri="{BB962C8B-B14F-4D97-AF65-F5344CB8AC3E}">
        <p14:creationId xmlns:p14="http://schemas.microsoft.com/office/powerpoint/2010/main" val="21283318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custDataLst>
              <p:tags r:id="rId2"/>
            </p:custDataLst>
          </p:nvPr>
        </p:nvSpPr>
        <p:spPr>
          <a:xfrm>
            <a:off x="2135560" y="188640"/>
            <a:ext cx="8013576" cy="634082"/>
          </a:xfrm>
        </p:spPr>
        <p:txBody>
          <a:bodyPr>
            <a:normAutofit/>
          </a:bodyPr>
          <a:lstStyle/>
          <a:p>
            <a:r>
              <a:rPr lang="nb-NO" dirty="0"/>
              <a:t>Flat panel (LCD)</a:t>
            </a:r>
            <a:endParaRPr lang="en-US" dirty="0"/>
          </a:p>
        </p:txBody>
      </p:sp>
      <p:sp>
        <p:nvSpPr>
          <p:cNvPr id="205827" name="Rectangle 3"/>
          <p:cNvSpPr>
            <a:spLocks noGrp="1" noChangeArrowheads="1"/>
          </p:cNvSpPr>
          <p:nvPr>
            <p:ph idx="1"/>
            <p:custDataLst>
              <p:tags r:id="rId3"/>
            </p:custDataLst>
          </p:nvPr>
        </p:nvSpPr>
        <p:spPr>
          <a:xfrm>
            <a:off x="1981200" y="1124744"/>
            <a:ext cx="5554960" cy="5256584"/>
          </a:xfrm>
        </p:spPr>
        <p:txBody>
          <a:bodyPr>
            <a:normAutofit/>
          </a:bodyPr>
          <a:lstStyle/>
          <a:p>
            <a:pPr marL="0" indent="0">
              <a:buNone/>
            </a:pPr>
            <a:endParaRPr lang="nb-NO" dirty="0"/>
          </a:p>
          <a:p>
            <a:r>
              <a:rPr lang="nb-NO" dirty="0" err="1"/>
              <a:t>Each</a:t>
            </a:r>
            <a:r>
              <a:rPr lang="nb-NO" dirty="0"/>
              <a:t> </a:t>
            </a:r>
            <a:r>
              <a:rPr lang="nb-NO" dirty="0" err="1"/>
              <a:t>pixel</a:t>
            </a:r>
            <a:r>
              <a:rPr lang="nb-NO" dirty="0"/>
              <a:t> has an </a:t>
            </a:r>
            <a:r>
              <a:rPr lang="nb-NO" dirty="0" err="1"/>
              <a:t>address</a:t>
            </a:r>
            <a:endParaRPr lang="nb-NO" dirty="0"/>
          </a:p>
          <a:p>
            <a:r>
              <a:rPr lang="nb-NO" dirty="0" err="1"/>
              <a:t>Only</a:t>
            </a:r>
            <a:r>
              <a:rPr lang="nb-NO" dirty="0"/>
              <a:t> </a:t>
            </a:r>
            <a:r>
              <a:rPr lang="nb-NO" dirty="0" err="1"/>
              <a:t>changed</a:t>
            </a:r>
            <a:r>
              <a:rPr lang="nb-NO" dirty="0"/>
              <a:t> </a:t>
            </a:r>
            <a:r>
              <a:rPr lang="nb-NO" dirty="0" err="1"/>
              <a:t>pixels</a:t>
            </a:r>
            <a:r>
              <a:rPr lang="nb-NO" dirty="0"/>
              <a:t> </a:t>
            </a:r>
            <a:r>
              <a:rPr lang="nb-NO" dirty="0" err="1"/>
              <a:t>are</a:t>
            </a:r>
            <a:r>
              <a:rPr lang="nb-NO" dirty="0"/>
              <a:t> </a:t>
            </a:r>
            <a:r>
              <a:rPr lang="nb-NO" dirty="0" err="1"/>
              <a:t>updated</a:t>
            </a:r>
            <a:endParaRPr lang="nb-NO" dirty="0"/>
          </a:p>
          <a:p>
            <a:r>
              <a:rPr lang="nb-NO" dirty="0" err="1"/>
              <a:t>Very</a:t>
            </a:r>
            <a:r>
              <a:rPr lang="nb-NO" dirty="0"/>
              <a:t> stable image </a:t>
            </a:r>
            <a:r>
              <a:rPr lang="nb-NO" dirty="0" err="1"/>
              <a:t>of</a:t>
            </a:r>
            <a:r>
              <a:rPr lang="nb-NO" dirty="0"/>
              <a:t> </a:t>
            </a:r>
            <a:r>
              <a:rPr lang="nb-NO" dirty="0" err="1"/>
              <a:t>good</a:t>
            </a:r>
            <a:r>
              <a:rPr lang="nb-NO" dirty="0"/>
              <a:t> </a:t>
            </a:r>
            <a:r>
              <a:rPr lang="nb-NO" dirty="0" err="1"/>
              <a:t>quality</a:t>
            </a:r>
            <a:endParaRPr lang="nb-NO" dirty="0"/>
          </a:p>
          <a:p>
            <a:r>
              <a:rPr lang="nb-NO" dirty="0" err="1"/>
              <a:t>Problematic</a:t>
            </a:r>
            <a:r>
              <a:rPr lang="nb-NO" dirty="0"/>
              <a:t> in </a:t>
            </a:r>
            <a:r>
              <a:rPr lang="nb-NO" dirty="0" err="1"/>
              <a:t>sunlight</a:t>
            </a:r>
            <a:endParaRPr lang="en-US" dirty="0"/>
          </a:p>
        </p:txBody>
      </p:sp>
      <p:pic>
        <p:nvPicPr>
          <p:cNvPr id="205829" name="Picture 5"/>
          <p:cNvPicPr>
            <a:picLocks noChangeAspect="1" noChangeArrowheads="1"/>
          </p:cNvPicPr>
          <p:nvPr>
            <p:custDataLst>
              <p:tags r:id="rId4"/>
            </p:custDataLst>
          </p:nvPr>
        </p:nvPicPr>
        <p:blipFill>
          <a:blip r:embed="rId9" cstate="print"/>
          <a:srcRect/>
          <a:stretch>
            <a:fillRect/>
          </a:stretch>
        </p:blipFill>
        <p:spPr bwMode="auto">
          <a:xfrm>
            <a:off x="7891097" y="260350"/>
            <a:ext cx="2533650" cy="2687638"/>
          </a:xfrm>
          <a:prstGeom prst="rect">
            <a:avLst/>
          </a:prstGeom>
          <a:noFill/>
          <a:ln w="9525" algn="ctr">
            <a:noFill/>
            <a:miter lim="800000"/>
            <a:headEnd/>
            <a:tailEnd/>
          </a:ln>
          <a:effectLst/>
        </p:spPr>
      </p:pic>
      <p:pic>
        <p:nvPicPr>
          <p:cNvPr id="205828" name="Picture 4" descr="p05_19"/>
          <p:cNvPicPr>
            <a:picLocks noChangeAspect="1" noChangeArrowheads="1"/>
          </p:cNvPicPr>
          <p:nvPr>
            <p:custDataLst>
              <p:tags r:id="rId5"/>
            </p:custDataLst>
          </p:nvPr>
        </p:nvPicPr>
        <p:blipFill>
          <a:blip r:embed="rId10" cstate="print"/>
          <a:srcRect/>
          <a:stretch>
            <a:fillRect/>
          </a:stretch>
        </p:blipFill>
        <p:spPr bwMode="auto">
          <a:xfrm>
            <a:off x="8084527" y="3284538"/>
            <a:ext cx="2132134" cy="2665412"/>
          </a:xfrm>
          <a:prstGeom prst="rect">
            <a:avLst/>
          </a:prstGeom>
          <a:noFill/>
        </p:spPr>
      </p:pic>
      <p:sp>
        <p:nvSpPr>
          <p:cNvPr id="7" name="Slide Number Placeholder 4">
            <a:extLst>
              <a:ext uri="{FF2B5EF4-FFF2-40B4-BE49-F238E27FC236}">
                <a16:creationId xmlns:a16="http://schemas.microsoft.com/office/drawing/2014/main" id="{B2108701-0797-4BE0-A89C-EAED5E4FEF28}"/>
              </a:ext>
            </a:extLst>
          </p:cNvPr>
          <p:cNvSpPr>
            <a:spLocks noGrp="1"/>
          </p:cNvSpPr>
          <p:nvPr>
            <p:ph type="sldNum" sz="quarter" idx="4294967295"/>
            <p:custDataLst>
              <p:tags r:id="rId6"/>
            </p:custDataLst>
          </p:nvPr>
        </p:nvSpPr>
        <p:spPr>
          <a:xfrm>
            <a:off x="0" y="-7859"/>
            <a:ext cx="1262407" cy="457200"/>
          </a:xfrm>
          <a:prstGeom prst="rect">
            <a:avLst/>
          </a:prstGeom>
        </p:spPr>
        <p:txBody>
          <a:bodyPr/>
          <a:lstStyle/>
          <a:p>
            <a:pPr>
              <a:defRPr/>
            </a:pPr>
            <a:fld id="{6AF1C8AE-2CDD-414F-82E2-A8C08F8C4BDB}" type="slidenum">
              <a:rPr lang="en-US" smtClean="0"/>
              <a:pPr>
                <a:defRPr/>
              </a:pPr>
              <a:t>61</a:t>
            </a:fld>
            <a:r>
              <a:rPr lang="en-US" dirty="0"/>
              <a:t>/111</a:t>
            </a:r>
          </a:p>
        </p:txBody>
      </p:sp>
    </p:spTree>
    <p:custDataLst>
      <p:tags r:id="rId1"/>
    </p:custDataLst>
    <p:extLst>
      <p:ext uri="{BB962C8B-B14F-4D97-AF65-F5344CB8AC3E}">
        <p14:creationId xmlns:p14="http://schemas.microsoft.com/office/powerpoint/2010/main" val="163612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05828"/>
                                        </p:tgtEl>
                                        <p:attrNameLst>
                                          <p:attrName>style.visibility</p:attrName>
                                        </p:attrNameLst>
                                      </p:cBhvr>
                                      <p:to>
                                        <p:strVal val="visible"/>
                                      </p:to>
                                    </p:set>
                                    <p:animEffect transition="in" filter="checkerboard(across)">
                                      <p:cBhvr>
                                        <p:cTn id="7" dur="500"/>
                                        <p:tgtEl>
                                          <p:spTgt spid="205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919536" y="188640"/>
            <a:ext cx="8229600" cy="634082"/>
          </a:xfrm>
        </p:spPr>
        <p:txBody>
          <a:bodyPr>
            <a:normAutofit/>
          </a:bodyPr>
          <a:lstStyle/>
          <a:p>
            <a:r>
              <a:rPr lang="nb-NO" dirty="0" err="1"/>
              <a:t>Example</a:t>
            </a:r>
            <a:r>
              <a:rPr lang="nb-NO" dirty="0"/>
              <a:t>: An LCD </a:t>
            </a:r>
            <a:r>
              <a:rPr lang="nb-NO" dirty="0" err="1"/>
              <a:t>subpixel</a:t>
            </a:r>
            <a:endParaRPr lang="nb-NO" dirty="0"/>
          </a:p>
        </p:txBody>
      </p:sp>
      <p:sp>
        <p:nvSpPr>
          <p:cNvPr id="3" name="Content Placeholder 2"/>
          <p:cNvSpPr>
            <a:spLocks noGrp="1"/>
          </p:cNvSpPr>
          <p:nvPr>
            <p:ph idx="1"/>
            <p:custDataLst>
              <p:tags r:id="rId3"/>
            </p:custDataLst>
          </p:nvPr>
        </p:nvSpPr>
        <p:spPr>
          <a:xfrm>
            <a:off x="6557600" y="1124744"/>
            <a:ext cx="3858881" cy="5184576"/>
          </a:xfrm>
        </p:spPr>
        <p:txBody>
          <a:bodyPr>
            <a:normAutofit/>
          </a:bodyPr>
          <a:lstStyle/>
          <a:p>
            <a:r>
              <a:rPr lang="nb-NO" dirty="0" err="1"/>
              <a:t>Light</a:t>
            </a:r>
            <a:r>
              <a:rPr lang="nb-NO" dirty="0"/>
              <a:t> from </a:t>
            </a:r>
            <a:r>
              <a:rPr lang="nb-NO" dirty="0" err="1"/>
              <a:t>background</a:t>
            </a:r>
            <a:r>
              <a:rPr lang="nb-NO" dirty="0"/>
              <a:t> </a:t>
            </a:r>
            <a:r>
              <a:rPr lang="nb-NO" dirty="0" err="1"/>
              <a:t>board</a:t>
            </a:r>
            <a:endParaRPr lang="nb-NO" dirty="0"/>
          </a:p>
          <a:p>
            <a:r>
              <a:rPr lang="nb-NO" dirty="0" err="1"/>
              <a:t>Polarizing</a:t>
            </a:r>
            <a:r>
              <a:rPr lang="nb-NO" dirty="0"/>
              <a:t> filter (</a:t>
            </a:r>
            <a:r>
              <a:rPr lang="nb-NO" dirty="0" err="1"/>
              <a:t>vertical</a:t>
            </a:r>
            <a:r>
              <a:rPr lang="nb-NO" dirty="0"/>
              <a:t>)</a:t>
            </a:r>
          </a:p>
          <a:p>
            <a:r>
              <a:rPr lang="nb-NO" dirty="0"/>
              <a:t>Liquid </a:t>
            </a:r>
            <a:r>
              <a:rPr lang="nb-NO" dirty="0" err="1"/>
              <a:t>crystal</a:t>
            </a:r>
            <a:r>
              <a:rPr lang="nb-NO" dirty="0"/>
              <a:t> </a:t>
            </a:r>
            <a:r>
              <a:rPr lang="nb-NO" dirty="0" err="1"/>
              <a:t>that</a:t>
            </a:r>
            <a:r>
              <a:rPr lang="nb-NO" dirty="0"/>
              <a:t> "twists" </a:t>
            </a:r>
            <a:r>
              <a:rPr lang="nb-NO" dirty="0" err="1"/>
              <a:t>the</a:t>
            </a:r>
            <a:r>
              <a:rPr lang="nb-NO" dirty="0"/>
              <a:t> </a:t>
            </a:r>
            <a:r>
              <a:rPr lang="nb-NO" dirty="0" err="1"/>
              <a:t>polarization</a:t>
            </a:r>
            <a:r>
              <a:rPr lang="nb-NO" dirty="0"/>
              <a:t> </a:t>
            </a:r>
            <a:r>
              <a:rPr lang="nb-NO" dirty="0" err="1"/>
              <a:t>when</a:t>
            </a:r>
            <a:r>
              <a:rPr lang="nb-NO" dirty="0"/>
              <a:t> </a:t>
            </a:r>
            <a:r>
              <a:rPr lang="nb-NO" dirty="0" err="1"/>
              <a:t>you</a:t>
            </a:r>
            <a:r>
              <a:rPr lang="nb-NO" dirty="0"/>
              <a:t> "turn </a:t>
            </a:r>
            <a:r>
              <a:rPr lang="nb-NO" dirty="0" err="1"/>
              <a:t>on</a:t>
            </a:r>
            <a:r>
              <a:rPr lang="nb-NO" dirty="0"/>
              <a:t> </a:t>
            </a:r>
            <a:r>
              <a:rPr lang="nb-NO" dirty="0" err="1"/>
              <a:t>power</a:t>
            </a:r>
            <a:r>
              <a:rPr lang="nb-NO" dirty="0"/>
              <a:t>"</a:t>
            </a:r>
          </a:p>
          <a:p>
            <a:r>
              <a:rPr lang="nb-NO" dirty="0" err="1"/>
              <a:t>Polarizing</a:t>
            </a:r>
            <a:r>
              <a:rPr lang="nb-NO" dirty="0"/>
              <a:t> filter (</a:t>
            </a:r>
            <a:r>
              <a:rPr lang="nb-NO" dirty="0" err="1"/>
              <a:t>horizontal</a:t>
            </a:r>
            <a:r>
              <a:rPr lang="nb-NO" dirty="0"/>
              <a:t>)</a:t>
            </a:r>
          </a:p>
          <a:p>
            <a:r>
              <a:rPr lang="nb-NO" dirty="0" err="1"/>
              <a:t>Colour</a:t>
            </a:r>
            <a:endParaRPr lang="nb-NO" dirty="0"/>
          </a:p>
        </p:txBody>
      </p:sp>
      <p:pic>
        <p:nvPicPr>
          <p:cNvPr id="292866" name="Picture 2" descr="A subpixel of a color LCD">
            <a:hlinkClick r:id="rId7" tooltip="A subpixel of a color LCD"/>
          </p:cNvPr>
          <p:cNvPicPr>
            <a:picLocks noChangeAspect="1" noChangeArrowheads="1"/>
          </p:cNvPicPr>
          <p:nvPr>
            <p:custDataLst>
              <p:tags r:id="rId4"/>
            </p:custDataLst>
          </p:nvPr>
        </p:nvPicPr>
        <p:blipFill>
          <a:blip r:embed="rId8" cstate="print"/>
          <a:srcRect/>
          <a:stretch>
            <a:fillRect/>
          </a:stretch>
        </p:blipFill>
        <p:spPr bwMode="auto">
          <a:xfrm>
            <a:off x="1524000" y="1571612"/>
            <a:ext cx="4780849" cy="4143404"/>
          </a:xfrm>
          <a:prstGeom prst="rect">
            <a:avLst/>
          </a:prstGeom>
          <a:noFill/>
        </p:spPr>
      </p:pic>
      <p:sp>
        <p:nvSpPr>
          <p:cNvPr id="7" name="Slide Number Placeholder 4">
            <a:extLst>
              <a:ext uri="{FF2B5EF4-FFF2-40B4-BE49-F238E27FC236}">
                <a16:creationId xmlns:a16="http://schemas.microsoft.com/office/drawing/2014/main" id="{2B9AD8D3-7705-4E46-A568-9D771C407035}"/>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62</a:t>
            </a:fld>
            <a:r>
              <a:rPr lang="en-US" dirty="0"/>
              <a:t>/111</a:t>
            </a:r>
          </a:p>
        </p:txBody>
      </p:sp>
    </p:spTree>
    <p:custDataLst>
      <p:tags r:id="rId1"/>
    </p:custDataLst>
    <p:extLst>
      <p:ext uri="{BB962C8B-B14F-4D97-AF65-F5344CB8AC3E}">
        <p14:creationId xmlns:p14="http://schemas.microsoft.com/office/powerpoint/2010/main" val="296029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custDataLst>
              <p:tags r:id="rId2"/>
            </p:custDataLst>
          </p:nvPr>
        </p:nvSpPr>
        <p:spPr/>
        <p:txBody>
          <a:bodyPr>
            <a:normAutofit/>
          </a:bodyPr>
          <a:lstStyle/>
          <a:p>
            <a:r>
              <a:rPr lang="nb-NO" dirty="0"/>
              <a:t>So far</a:t>
            </a:r>
          </a:p>
        </p:txBody>
      </p:sp>
      <p:sp>
        <p:nvSpPr>
          <p:cNvPr id="8" name="Content Placeholder 7"/>
          <p:cNvSpPr>
            <a:spLocks noGrp="1"/>
          </p:cNvSpPr>
          <p:nvPr>
            <p:ph idx="1"/>
            <p:custDataLst>
              <p:tags r:id="rId3"/>
            </p:custDataLst>
          </p:nvPr>
        </p:nvSpPr>
        <p:spPr/>
        <p:txBody>
          <a:bodyPr/>
          <a:lstStyle/>
          <a:p>
            <a:r>
              <a:rPr lang="nb-NO" dirty="0" err="1"/>
              <a:t>Generally</a:t>
            </a:r>
            <a:endParaRPr lang="nb-NO" dirty="0"/>
          </a:p>
          <a:p>
            <a:pPr lvl="1"/>
            <a:r>
              <a:rPr lang="nb-NO" dirty="0"/>
              <a:t>Digital </a:t>
            </a:r>
            <a:r>
              <a:rPr lang="nb-NO" dirty="0" err="1"/>
              <a:t>vs</a:t>
            </a:r>
            <a:r>
              <a:rPr lang="nb-NO" dirty="0"/>
              <a:t> analog, </a:t>
            </a:r>
            <a:r>
              <a:rPr lang="nb-NO" dirty="0" err="1"/>
              <a:t>def</a:t>
            </a:r>
            <a:r>
              <a:rPr lang="nb-NO" dirty="0"/>
              <a:t> computer</a:t>
            </a:r>
          </a:p>
          <a:p>
            <a:r>
              <a:rPr lang="nb-NO" dirty="0"/>
              <a:t>Data types</a:t>
            </a:r>
          </a:p>
          <a:p>
            <a:pPr lvl="1"/>
            <a:r>
              <a:rPr lang="nb-NO" dirty="0"/>
              <a:t>Tall, </a:t>
            </a:r>
            <a:r>
              <a:rPr lang="nb-NO" dirty="0" err="1"/>
              <a:t>text</a:t>
            </a:r>
            <a:r>
              <a:rPr lang="nb-NO" dirty="0"/>
              <a:t>, images, sound</a:t>
            </a:r>
          </a:p>
          <a:p>
            <a:r>
              <a:rPr lang="nb-NO" dirty="0"/>
              <a:t>CPU</a:t>
            </a:r>
          </a:p>
          <a:p>
            <a:pPr lvl="1"/>
            <a:r>
              <a:rPr lang="nb-NO" dirty="0" err="1"/>
              <a:t>Structure</a:t>
            </a:r>
            <a:endParaRPr lang="nb-NO" dirty="0"/>
          </a:p>
          <a:p>
            <a:pPr lvl="1"/>
            <a:r>
              <a:rPr lang="nb-NO" dirty="0"/>
              <a:t>Register</a:t>
            </a:r>
          </a:p>
          <a:p>
            <a:pPr lvl="1"/>
            <a:r>
              <a:rPr lang="nb-NO" dirty="0" err="1"/>
              <a:t>Instructions</a:t>
            </a:r>
            <a:endParaRPr lang="nb-NO" dirty="0"/>
          </a:p>
        </p:txBody>
      </p:sp>
      <p:sp>
        <p:nvSpPr>
          <p:cNvPr id="5" name="Slide Number Placeholder 4">
            <a:extLst>
              <a:ext uri="{FF2B5EF4-FFF2-40B4-BE49-F238E27FC236}">
                <a16:creationId xmlns:a16="http://schemas.microsoft.com/office/drawing/2014/main" id="{D0842F1F-1CCC-4785-B6EF-36039751BFA8}"/>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63</a:t>
            </a:fld>
            <a:r>
              <a:rPr lang="en-US" dirty="0"/>
              <a:t>/111</a:t>
            </a:r>
          </a:p>
        </p:txBody>
      </p:sp>
    </p:spTree>
    <p:custDataLst>
      <p:tags r:id="rId1"/>
    </p:custDataLst>
    <p:extLst>
      <p:ext uri="{BB962C8B-B14F-4D97-AF65-F5344CB8AC3E}">
        <p14:creationId xmlns:p14="http://schemas.microsoft.com/office/powerpoint/2010/main" val="1215176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5106" name="Rectangle 2"/>
          <p:cNvSpPr>
            <a:spLocks noGrp="1" noChangeArrowheads="1"/>
          </p:cNvSpPr>
          <p:nvPr>
            <p:ph type="title"/>
            <p:custDataLst>
              <p:tags r:id="rId2"/>
            </p:custDataLst>
          </p:nvPr>
        </p:nvSpPr>
        <p:spPr>
          <a:xfrm>
            <a:off x="2192500" y="32957"/>
            <a:ext cx="7315200" cy="914400"/>
          </a:xfrm>
        </p:spPr>
        <p:txBody>
          <a:bodyPr/>
          <a:lstStyle/>
          <a:p>
            <a:r>
              <a:rPr lang="nb-NO" dirty="0" err="1"/>
              <a:t>Addressing</a:t>
            </a:r>
            <a:r>
              <a:rPr lang="nb-NO" dirty="0"/>
              <a:t> </a:t>
            </a:r>
            <a:r>
              <a:rPr lang="nb-NO" dirty="0" err="1"/>
              <a:t>binary</a:t>
            </a:r>
            <a:endParaRPr lang="nb-NO" dirty="0"/>
          </a:p>
        </p:txBody>
      </p:sp>
      <p:sp>
        <p:nvSpPr>
          <p:cNvPr id="175107" name="Rectangle 3"/>
          <p:cNvSpPr>
            <a:spLocks noGrp="1" noChangeArrowheads="1"/>
          </p:cNvSpPr>
          <p:nvPr>
            <p:ph type="body" idx="1"/>
            <p:custDataLst>
              <p:tags r:id="rId3"/>
            </p:custDataLst>
          </p:nvPr>
        </p:nvSpPr>
        <p:spPr>
          <a:xfrm>
            <a:off x="1946031" y="4648200"/>
            <a:ext cx="8487508" cy="1517104"/>
          </a:xfrm>
        </p:spPr>
        <p:txBody>
          <a:bodyPr>
            <a:normAutofit/>
          </a:bodyPr>
          <a:lstStyle/>
          <a:p>
            <a:pPr>
              <a:buFontTx/>
              <a:buNone/>
            </a:pPr>
            <a:r>
              <a:rPr lang="nb-NO" dirty="0"/>
              <a:t>With 7 </a:t>
            </a:r>
            <a:r>
              <a:rPr lang="nb-NO" dirty="0" err="1"/>
              <a:t>binary</a:t>
            </a:r>
            <a:r>
              <a:rPr lang="nb-NO" dirty="0"/>
              <a:t> </a:t>
            </a:r>
            <a:r>
              <a:rPr lang="nb-NO" dirty="0" err="1"/>
              <a:t>digits</a:t>
            </a:r>
            <a:r>
              <a:rPr lang="nb-NO" dirty="0"/>
              <a:t> (bits), 27 = 127 + 1 = 128 = «house» </a:t>
            </a:r>
            <a:r>
              <a:rPr lang="nb-NO" dirty="0" err="1"/>
              <a:t>can</a:t>
            </a:r>
            <a:r>
              <a:rPr lang="nb-NO" dirty="0"/>
              <a:t> be </a:t>
            </a:r>
            <a:r>
              <a:rPr lang="nb-NO" dirty="0" err="1"/>
              <a:t>addressed</a:t>
            </a:r>
            <a:r>
              <a:rPr lang="nb-NO" dirty="0"/>
              <a:t>.</a:t>
            </a:r>
          </a:p>
          <a:p>
            <a:pPr>
              <a:buFontTx/>
              <a:buNone/>
            </a:pPr>
            <a:r>
              <a:rPr lang="nb-NO" dirty="0"/>
              <a:t>At </a:t>
            </a:r>
            <a:r>
              <a:rPr lang="nb-NO" dirty="0" err="1"/>
              <a:t>each</a:t>
            </a:r>
            <a:r>
              <a:rPr lang="nb-NO" dirty="0"/>
              <a:t> </a:t>
            </a:r>
            <a:r>
              <a:rPr lang="nb-NO" dirty="0" err="1"/>
              <a:t>address</a:t>
            </a:r>
            <a:r>
              <a:rPr lang="nb-NO" dirty="0"/>
              <a:t> "lives" a byte.</a:t>
            </a:r>
          </a:p>
        </p:txBody>
      </p:sp>
      <p:grpSp>
        <p:nvGrpSpPr>
          <p:cNvPr id="175108" name="Group 4"/>
          <p:cNvGrpSpPr>
            <a:grpSpLocks/>
          </p:cNvGrpSpPr>
          <p:nvPr>
            <p:custDataLst>
              <p:tags r:id="rId4"/>
            </p:custDataLst>
          </p:nvPr>
        </p:nvGrpSpPr>
        <p:grpSpPr bwMode="auto">
          <a:xfrm>
            <a:off x="2790092" y="1981200"/>
            <a:ext cx="6752492" cy="1905000"/>
            <a:chOff x="864" y="1248"/>
            <a:chExt cx="4608" cy="1200"/>
          </a:xfrm>
        </p:grpSpPr>
        <p:grpSp>
          <p:nvGrpSpPr>
            <p:cNvPr id="175109" name="Group 5"/>
            <p:cNvGrpSpPr>
              <a:grpSpLocks/>
            </p:cNvGrpSpPr>
            <p:nvPr/>
          </p:nvGrpSpPr>
          <p:grpSpPr bwMode="auto">
            <a:xfrm>
              <a:off x="864" y="1632"/>
              <a:ext cx="4560" cy="0"/>
              <a:chOff x="864" y="1632"/>
              <a:chExt cx="4560" cy="0"/>
            </a:xfrm>
          </p:grpSpPr>
          <p:sp>
            <p:nvSpPr>
              <p:cNvPr id="175110" name="Line 6"/>
              <p:cNvSpPr>
                <a:spLocks noChangeShapeType="1"/>
              </p:cNvSpPr>
              <p:nvPr/>
            </p:nvSpPr>
            <p:spPr bwMode="auto">
              <a:xfrm>
                <a:off x="864" y="1632"/>
                <a:ext cx="960" cy="0"/>
              </a:xfrm>
              <a:prstGeom prst="line">
                <a:avLst/>
              </a:prstGeom>
              <a:noFill/>
              <a:ln w="9525">
                <a:solidFill>
                  <a:schemeClr val="tx1"/>
                </a:solidFill>
                <a:round/>
                <a:headEnd/>
                <a:tailEnd/>
              </a:ln>
              <a:effectLst/>
            </p:spPr>
            <p:txBody>
              <a:bodyPr wrap="none" anchor="ctr"/>
              <a:lstStyle/>
              <a:p>
                <a:endParaRPr lang="nb-NO"/>
              </a:p>
            </p:txBody>
          </p:sp>
          <p:sp>
            <p:nvSpPr>
              <p:cNvPr id="175111" name="Line 7"/>
              <p:cNvSpPr>
                <a:spLocks noChangeShapeType="1"/>
              </p:cNvSpPr>
              <p:nvPr/>
            </p:nvSpPr>
            <p:spPr bwMode="auto">
              <a:xfrm>
                <a:off x="1824" y="1632"/>
                <a:ext cx="816" cy="0"/>
              </a:xfrm>
              <a:prstGeom prst="line">
                <a:avLst/>
              </a:prstGeom>
              <a:noFill/>
              <a:ln w="9525">
                <a:solidFill>
                  <a:schemeClr val="tx1"/>
                </a:solidFill>
                <a:prstDash val="dash"/>
                <a:round/>
                <a:headEnd/>
                <a:tailEnd/>
              </a:ln>
              <a:effectLst/>
            </p:spPr>
            <p:txBody>
              <a:bodyPr wrap="none" anchor="ctr"/>
              <a:lstStyle/>
              <a:p>
                <a:endParaRPr lang="nb-NO"/>
              </a:p>
            </p:txBody>
          </p:sp>
          <p:sp>
            <p:nvSpPr>
              <p:cNvPr id="175112" name="Line 8"/>
              <p:cNvSpPr>
                <a:spLocks noChangeShapeType="1"/>
              </p:cNvSpPr>
              <p:nvPr/>
            </p:nvSpPr>
            <p:spPr bwMode="auto">
              <a:xfrm>
                <a:off x="2640" y="1632"/>
                <a:ext cx="2784" cy="0"/>
              </a:xfrm>
              <a:prstGeom prst="line">
                <a:avLst/>
              </a:prstGeom>
              <a:noFill/>
              <a:ln w="9525">
                <a:solidFill>
                  <a:schemeClr val="tx1"/>
                </a:solidFill>
                <a:round/>
                <a:headEnd/>
                <a:tailEnd/>
              </a:ln>
              <a:effectLst/>
            </p:spPr>
            <p:txBody>
              <a:bodyPr wrap="none" anchor="ctr"/>
              <a:lstStyle/>
              <a:p>
                <a:endParaRPr lang="nb-NO"/>
              </a:p>
            </p:txBody>
          </p:sp>
        </p:grpSp>
        <p:grpSp>
          <p:nvGrpSpPr>
            <p:cNvPr id="175113" name="Group 9"/>
            <p:cNvGrpSpPr>
              <a:grpSpLocks/>
            </p:cNvGrpSpPr>
            <p:nvPr/>
          </p:nvGrpSpPr>
          <p:grpSpPr bwMode="auto">
            <a:xfrm>
              <a:off x="864" y="2064"/>
              <a:ext cx="4560" cy="0"/>
              <a:chOff x="864" y="1632"/>
              <a:chExt cx="4560" cy="0"/>
            </a:xfrm>
          </p:grpSpPr>
          <p:sp>
            <p:nvSpPr>
              <p:cNvPr id="175114" name="Line 10"/>
              <p:cNvSpPr>
                <a:spLocks noChangeShapeType="1"/>
              </p:cNvSpPr>
              <p:nvPr/>
            </p:nvSpPr>
            <p:spPr bwMode="auto">
              <a:xfrm>
                <a:off x="864" y="1632"/>
                <a:ext cx="960" cy="0"/>
              </a:xfrm>
              <a:prstGeom prst="line">
                <a:avLst/>
              </a:prstGeom>
              <a:noFill/>
              <a:ln w="9525">
                <a:solidFill>
                  <a:schemeClr val="tx1"/>
                </a:solidFill>
                <a:round/>
                <a:headEnd/>
                <a:tailEnd/>
              </a:ln>
              <a:effectLst/>
            </p:spPr>
            <p:txBody>
              <a:bodyPr wrap="none" anchor="ctr"/>
              <a:lstStyle/>
              <a:p>
                <a:endParaRPr lang="nb-NO"/>
              </a:p>
            </p:txBody>
          </p:sp>
          <p:sp>
            <p:nvSpPr>
              <p:cNvPr id="175115" name="Line 11"/>
              <p:cNvSpPr>
                <a:spLocks noChangeShapeType="1"/>
              </p:cNvSpPr>
              <p:nvPr/>
            </p:nvSpPr>
            <p:spPr bwMode="auto">
              <a:xfrm>
                <a:off x="1824" y="1632"/>
                <a:ext cx="816" cy="0"/>
              </a:xfrm>
              <a:prstGeom prst="line">
                <a:avLst/>
              </a:prstGeom>
              <a:noFill/>
              <a:ln w="9525">
                <a:solidFill>
                  <a:schemeClr val="tx1"/>
                </a:solidFill>
                <a:prstDash val="dash"/>
                <a:round/>
                <a:headEnd/>
                <a:tailEnd/>
              </a:ln>
              <a:effectLst/>
            </p:spPr>
            <p:txBody>
              <a:bodyPr wrap="none" anchor="ctr"/>
              <a:lstStyle/>
              <a:p>
                <a:endParaRPr lang="nb-NO"/>
              </a:p>
            </p:txBody>
          </p:sp>
          <p:sp>
            <p:nvSpPr>
              <p:cNvPr id="175116" name="Line 12"/>
              <p:cNvSpPr>
                <a:spLocks noChangeShapeType="1"/>
              </p:cNvSpPr>
              <p:nvPr/>
            </p:nvSpPr>
            <p:spPr bwMode="auto">
              <a:xfrm>
                <a:off x="2640" y="1632"/>
                <a:ext cx="2784" cy="0"/>
              </a:xfrm>
              <a:prstGeom prst="line">
                <a:avLst/>
              </a:prstGeom>
              <a:noFill/>
              <a:ln w="9525">
                <a:solidFill>
                  <a:schemeClr val="tx1"/>
                </a:solidFill>
                <a:round/>
                <a:headEnd/>
                <a:tailEnd/>
              </a:ln>
              <a:effectLst/>
            </p:spPr>
            <p:txBody>
              <a:bodyPr wrap="none" anchor="ctr"/>
              <a:lstStyle/>
              <a:p>
                <a:endParaRPr lang="nb-NO"/>
              </a:p>
            </p:txBody>
          </p:sp>
        </p:grpSp>
        <p:grpSp>
          <p:nvGrpSpPr>
            <p:cNvPr id="175117" name="Group 13"/>
            <p:cNvGrpSpPr>
              <a:grpSpLocks/>
            </p:cNvGrpSpPr>
            <p:nvPr/>
          </p:nvGrpSpPr>
          <p:grpSpPr bwMode="auto">
            <a:xfrm>
              <a:off x="960" y="1248"/>
              <a:ext cx="4512" cy="336"/>
              <a:chOff x="960" y="1248"/>
              <a:chExt cx="4512" cy="336"/>
            </a:xfrm>
          </p:grpSpPr>
          <p:sp>
            <p:nvSpPr>
              <p:cNvPr id="175118" name="Rectangle 14"/>
              <p:cNvSpPr>
                <a:spLocks noChangeArrowheads="1"/>
              </p:cNvSpPr>
              <p:nvPr/>
            </p:nvSpPr>
            <p:spPr bwMode="auto">
              <a:xfrm>
                <a:off x="960" y="1248"/>
                <a:ext cx="720" cy="288"/>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175119" name="Rectangle 15"/>
              <p:cNvSpPr>
                <a:spLocks noChangeArrowheads="1"/>
              </p:cNvSpPr>
              <p:nvPr/>
            </p:nvSpPr>
            <p:spPr bwMode="auto">
              <a:xfrm>
                <a:off x="2736" y="1248"/>
                <a:ext cx="576" cy="336"/>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175120" name="Rectangle 16"/>
              <p:cNvSpPr>
                <a:spLocks noChangeArrowheads="1"/>
              </p:cNvSpPr>
              <p:nvPr/>
            </p:nvSpPr>
            <p:spPr bwMode="auto">
              <a:xfrm>
                <a:off x="3552" y="1248"/>
                <a:ext cx="576" cy="336"/>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175121" name="Rectangle 17"/>
              <p:cNvSpPr>
                <a:spLocks noChangeArrowheads="1"/>
              </p:cNvSpPr>
              <p:nvPr/>
            </p:nvSpPr>
            <p:spPr bwMode="auto">
              <a:xfrm>
                <a:off x="4368" y="1248"/>
                <a:ext cx="480" cy="336"/>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175122" name="Rectangle 18"/>
              <p:cNvSpPr>
                <a:spLocks noChangeArrowheads="1"/>
              </p:cNvSpPr>
              <p:nvPr/>
            </p:nvSpPr>
            <p:spPr bwMode="auto">
              <a:xfrm>
                <a:off x="5088" y="1248"/>
                <a:ext cx="384" cy="336"/>
              </a:xfrm>
              <a:prstGeom prst="rect">
                <a:avLst/>
              </a:prstGeom>
              <a:solidFill>
                <a:schemeClr val="accent1"/>
              </a:solidFill>
              <a:ln w="9525">
                <a:solidFill>
                  <a:schemeClr val="tx1"/>
                </a:solidFill>
                <a:miter lim="800000"/>
                <a:headEnd/>
                <a:tailEnd/>
              </a:ln>
              <a:effectLst/>
            </p:spPr>
            <p:txBody>
              <a:bodyPr wrap="none" anchor="ctr"/>
              <a:lstStyle/>
              <a:p>
                <a:endParaRPr lang="nb-NO"/>
              </a:p>
            </p:txBody>
          </p:sp>
        </p:grpSp>
        <p:grpSp>
          <p:nvGrpSpPr>
            <p:cNvPr id="175123" name="Group 19"/>
            <p:cNvGrpSpPr>
              <a:grpSpLocks/>
            </p:cNvGrpSpPr>
            <p:nvPr/>
          </p:nvGrpSpPr>
          <p:grpSpPr bwMode="auto">
            <a:xfrm>
              <a:off x="960" y="2112"/>
              <a:ext cx="4512" cy="336"/>
              <a:chOff x="960" y="1248"/>
              <a:chExt cx="4512" cy="336"/>
            </a:xfrm>
          </p:grpSpPr>
          <p:sp>
            <p:nvSpPr>
              <p:cNvPr id="175124" name="Rectangle 20"/>
              <p:cNvSpPr>
                <a:spLocks noChangeArrowheads="1"/>
              </p:cNvSpPr>
              <p:nvPr/>
            </p:nvSpPr>
            <p:spPr bwMode="auto">
              <a:xfrm>
                <a:off x="960" y="1248"/>
                <a:ext cx="720" cy="288"/>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175125" name="Rectangle 21"/>
              <p:cNvSpPr>
                <a:spLocks noChangeArrowheads="1"/>
              </p:cNvSpPr>
              <p:nvPr/>
            </p:nvSpPr>
            <p:spPr bwMode="auto">
              <a:xfrm>
                <a:off x="2736" y="1248"/>
                <a:ext cx="576" cy="336"/>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175126" name="Rectangle 22"/>
              <p:cNvSpPr>
                <a:spLocks noChangeArrowheads="1"/>
              </p:cNvSpPr>
              <p:nvPr/>
            </p:nvSpPr>
            <p:spPr bwMode="auto">
              <a:xfrm>
                <a:off x="3552" y="1248"/>
                <a:ext cx="576" cy="336"/>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175127" name="Rectangle 23"/>
              <p:cNvSpPr>
                <a:spLocks noChangeArrowheads="1"/>
              </p:cNvSpPr>
              <p:nvPr/>
            </p:nvSpPr>
            <p:spPr bwMode="auto">
              <a:xfrm>
                <a:off x="4368" y="1248"/>
                <a:ext cx="480" cy="336"/>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175128" name="Rectangle 24"/>
              <p:cNvSpPr>
                <a:spLocks noChangeArrowheads="1"/>
              </p:cNvSpPr>
              <p:nvPr/>
            </p:nvSpPr>
            <p:spPr bwMode="auto">
              <a:xfrm>
                <a:off x="5088" y="1248"/>
                <a:ext cx="384" cy="336"/>
              </a:xfrm>
              <a:prstGeom prst="rect">
                <a:avLst/>
              </a:prstGeom>
              <a:solidFill>
                <a:schemeClr val="accent1"/>
              </a:solidFill>
              <a:ln w="9525">
                <a:solidFill>
                  <a:schemeClr val="tx1"/>
                </a:solidFill>
                <a:miter lim="800000"/>
                <a:headEnd/>
                <a:tailEnd/>
              </a:ln>
              <a:effectLst/>
            </p:spPr>
            <p:txBody>
              <a:bodyPr wrap="none" anchor="ctr"/>
              <a:lstStyle/>
              <a:p>
                <a:endParaRPr lang="nb-NO"/>
              </a:p>
            </p:txBody>
          </p:sp>
        </p:grpSp>
      </p:grpSp>
      <p:grpSp>
        <p:nvGrpSpPr>
          <p:cNvPr id="175129" name="Group 25"/>
          <p:cNvGrpSpPr>
            <a:grpSpLocks/>
          </p:cNvGrpSpPr>
          <p:nvPr>
            <p:custDataLst>
              <p:tags r:id="rId5"/>
            </p:custDataLst>
          </p:nvPr>
        </p:nvGrpSpPr>
        <p:grpSpPr bwMode="auto">
          <a:xfrm>
            <a:off x="3141785" y="2133602"/>
            <a:ext cx="6471138" cy="1616075"/>
            <a:chOff x="1104" y="1344"/>
            <a:chExt cx="4416" cy="1018"/>
          </a:xfrm>
        </p:grpSpPr>
        <p:grpSp>
          <p:nvGrpSpPr>
            <p:cNvPr id="175130" name="Group 26"/>
            <p:cNvGrpSpPr>
              <a:grpSpLocks/>
            </p:cNvGrpSpPr>
            <p:nvPr/>
          </p:nvGrpSpPr>
          <p:grpSpPr bwMode="auto">
            <a:xfrm>
              <a:off x="1104" y="1344"/>
              <a:ext cx="4416" cy="154"/>
              <a:chOff x="1104" y="1344"/>
              <a:chExt cx="4416" cy="154"/>
            </a:xfrm>
          </p:grpSpPr>
          <p:sp>
            <p:nvSpPr>
              <p:cNvPr id="175131" name="Text Box 27"/>
              <p:cNvSpPr txBox="1">
                <a:spLocks noChangeArrowheads="1"/>
              </p:cNvSpPr>
              <p:nvPr/>
            </p:nvSpPr>
            <p:spPr bwMode="auto">
              <a:xfrm>
                <a:off x="5088" y="1344"/>
                <a:ext cx="432" cy="154"/>
              </a:xfrm>
              <a:prstGeom prst="rect">
                <a:avLst/>
              </a:prstGeom>
              <a:noFill/>
              <a:ln w="9525">
                <a:noFill/>
                <a:miter lim="800000"/>
                <a:headEnd/>
                <a:tailEnd/>
              </a:ln>
              <a:effectLst/>
            </p:spPr>
            <p:txBody>
              <a:bodyPr>
                <a:spAutoFit/>
              </a:bodyPr>
              <a:lstStyle/>
              <a:p>
                <a:pPr>
                  <a:spcBef>
                    <a:spcPct val="50000"/>
                  </a:spcBef>
                  <a:buFontTx/>
                  <a:buNone/>
                </a:pPr>
                <a:r>
                  <a:rPr lang="nb-NO" sz="1000">
                    <a:latin typeface="Times New Roman" pitchFamily="18" charset="0"/>
                  </a:rPr>
                  <a:t>0000001</a:t>
                </a:r>
                <a:endParaRPr lang="nb-NO" sz="1400">
                  <a:latin typeface="Times New Roman" pitchFamily="18" charset="0"/>
                </a:endParaRPr>
              </a:p>
            </p:txBody>
          </p:sp>
          <p:sp>
            <p:nvSpPr>
              <p:cNvPr id="175132" name="Text Box 28"/>
              <p:cNvSpPr txBox="1">
                <a:spLocks noChangeArrowheads="1"/>
              </p:cNvSpPr>
              <p:nvPr/>
            </p:nvSpPr>
            <p:spPr bwMode="auto">
              <a:xfrm>
                <a:off x="4416" y="1344"/>
                <a:ext cx="576" cy="154"/>
              </a:xfrm>
              <a:prstGeom prst="rect">
                <a:avLst/>
              </a:prstGeom>
              <a:noFill/>
              <a:ln w="9525">
                <a:noFill/>
                <a:miter lim="800000"/>
                <a:headEnd/>
                <a:tailEnd/>
              </a:ln>
              <a:effectLst/>
            </p:spPr>
            <p:txBody>
              <a:bodyPr>
                <a:spAutoFit/>
              </a:bodyPr>
              <a:lstStyle/>
              <a:p>
                <a:pPr>
                  <a:spcBef>
                    <a:spcPct val="50000"/>
                  </a:spcBef>
                  <a:buFontTx/>
                  <a:buNone/>
                </a:pPr>
                <a:r>
                  <a:rPr lang="nb-NO" sz="1000">
                    <a:latin typeface="Times New Roman" pitchFamily="18" charset="0"/>
                  </a:rPr>
                  <a:t>0000011</a:t>
                </a:r>
              </a:p>
            </p:txBody>
          </p:sp>
          <p:sp>
            <p:nvSpPr>
              <p:cNvPr id="175133" name="Text Box 29"/>
              <p:cNvSpPr txBox="1">
                <a:spLocks noChangeArrowheads="1"/>
              </p:cNvSpPr>
              <p:nvPr/>
            </p:nvSpPr>
            <p:spPr bwMode="auto">
              <a:xfrm>
                <a:off x="3600" y="1344"/>
                <a:ext cx="576" cy="154"/>
              </a:xfrm>
              <a:prstGeom prst="rect">
                <a:avLst/>
              </a:prstGeom>
              <a:noFill/>
              <a:ln w="9525">
                <a:noFill/>
                <a:miter lim="800000"/>
                <a:headEnd/>
                <a:tailEnd/>
              </a:ln>
              <a:effectLst/>
            </p:spPr>
            <p:txBody>
              <a:bodyPr>
                <a:spAutoFit/>
              </a:bodyPr>
              <a:lstStyle/>
              <a:p>
                <a:pPr>
                  <a:spcBef>
                    <a:spcPct val="50000"/>
                  </a:spcBef>
                  <a:buFontTx/>
                  <a:buNone/>
                </a:pPr>
                <a:r>
                  <a:rPr lang="nb-NO" sz="1000">
                    <a:latin typeface="Times New Roman" pitchFamily="18" charset="0"/>
                  </a:rPr>
                  <a:t>0000101</a:t>
                </a:r>
              </a:p>
            </p:txBody>
          </p:sp>
          <p:sp>
            <p:nvSpPr>
              <p:cNvPr id="175134" name="Text Box 30"/>
              <p:cNvSpPr txBox="1">
                <a:spLocks noChangeArrowheads="1"/>
              </p:cNvSpPr>
              <p:nvPr/>
            </p:nvSpPr>
            <p:spPr bwMode="auto">
              <a:xfrm>
                <a:off x="2784" y="1344"/>
                <a:ext cx="480" cy="154"/>
              </a:xfrm>
              <a:prstGeom prst="rect">
                <a:avLst/>
              </a:prstGeom>
              <a:noFill/>
              <a:ln w="9525">
                <a:noFill/>
                <a:miter lim="800000"/>
                <a:headEnd/>
                <a:tailEnd/>
              </a:ln>
              <a:effectLst/>
            </p:spPr>
            <p:txBody>
              <a:bodyPr>
                <a:spAutoFit/>
              </a:bodyPr>
              <a:lstStyle/>
              <a:p>
                <a:pPr>
                  <a:spcBef>
                    <a:spcPct val="50000"/>
                  </a:spcBef>
                  <a:buFontTx/>
                  <a:buNone/>
                </a:pPr>
                <a:r>
                  <a:rPr lang="nb-NO" sz="1000">
                    <a:latin typeface="Times New Roman" pitchFamily="18" charset="0"/>
                  </a:rPr>
                  <a:t>0000111</a:t>
                </a:r>
              </a:p>
            </p:txBody>
          </p:sp>
          <p:sp>
            <p:nvSpPr>
              <p:cNvPr id="175135" name="Text Box 31"/>
              <p:cNvSpPr txBox="1">
                <a:spLocks noChangeArrowheads="1"/>
              </p:cNvSpPr>
              <p:nvPr/>
            </p:nvSpPr>
            <p:spPr bwMode="auto">
              <a:xfrm>
                <a:off x="1104" y="1344"/>
                <a:ext cx="576" cy="154"/>
              </a:xfrm>
              <a:prstGeom prst="rect">
                <a:avLst/>
              </a:prstGeom>
              <a:noFill/>
              <a:ln w="9525">
                <a:noFill/>
                <a:miter lim="800000"/>
                <a:headEnd/>
                <a:tailEnd/>
              </a:ln>
              <a:effectLst/>
            </p:spPr>
            <p:txBody>
              <a:bodyPr>
                <a:spAutoFit/>
              </a:bodyPr>
              <a:lstStyle/>
              <a:p>
                <a:pPr>
                  <a:spcBef>
                    <a:spcPct val="50000"/>
                  </a:spcBef>
                  <a:buFontTx/>
                  <a:buNone/>
                </a:pPr>
                <a:r>
                  <a:rPr lang="nb-NO" sz="1000">
                    <a:latin typeface="Times New Roman" pitchFamily="18" charset="0"/>
                  </a:rPr>
                  <a:t>1111111</a:t>
                </a:r>
              </a:p>
            </p:txBody>
          </p:sp>
        </p:grpSp>
        <p:grpSp>
          <p:nvGrpSpPr>
            <p:cNvPr id="175136" name="Group 32"/>
            <p:cNvGrpSpPr>
              <a:grpSpLocks/>
            </p:cNvGrpSpPr>
            <p:nvPr/>
          </p:nvGrpSpPr>
          <p:grpSpPr bwMode="auto">
            <a:xfrm>
              <a:off x="1104" y="2208"/>
              <a:ext cx="4416" cy="154"/>
              <a:chOff x="1104" y="1344"/>
              <a:chExt cx="4416" cy="154"/>
            </a:xfrm>
          </p:grpSpPr>
          <p:sp>
            <p:nvSpPr>
              <p:cNvPr id="175137" name="Text Box 33"/>
              <p:cNvSpPr txBox="1">
                <a:spLocks noChangeArrowheads="1"/>
              </p:cNvSpPr>
              <p:nvPr/>
            </p:nvSpPr>
            <p:spPr bwMode="auto">
              <a:xfrm>
                <a:off x="5088" y="1344"/>
                <a:ext cx="432" cy="154"/>
              </a:xfrm>
              <a:prstGeom prst="rect">
                <a:avLst/>
              </a:prstGeom>
              <a:noFill/>
              <a:ln w="9525">
                <a:noFill/>
                <a:miter lim="800000"/>
                <a:headEnd/>
                <a:tailEnd/>
              </a:ln>
              <a:effectLst/>
            </p:spPr>
            <p:txBody>
              <a:bodyPr>
                <a:spAutoFit/>
              </a:bodyPr>
              <a:lstStyle/>
              <a:p>
                <a:pPr>
                  <a:spcBef>
                    <a:spcPct val="50000"/>
                  </a:spcBef>
                  <a:buFontTx/>
                  <a:buNone/>
                </a:pPr>
                <a:r>
                  <a:rPr lang="nb-NO" sz="1000">
                    <a:latin typeface="Times New Roman" pitchFamily="18" charset="0"/>
                  </a:rPr>
                  <a:t>0000000</a:t>
                </a:r>
                <a:endParaRPr lang="nb-NO" sz="1400">
                  <a:latin typeface="Times New Roman" pitchFamily="18" charset="0"/>
                </a:endParaRPr>
              </a:p>
            </p:txBody>
          </p:sp>
          <p:sp>
            <p:nvSpPr>
              <p:cNvPr id="175138" name="Text Box 34"/>
              <p:cNvSpPr txBox="1">
                <a:spLocks noChangeArrowheads="1"/>
              </p:cNvSpPr>
              <p:nvPr/>
            </p:nvSpPr>
            <p:spPr bwMode="auto">
              <a:xfrm>
                <a:off x="4416" y="1344"/>
                <a:ext cx="576" cy="154"/>
              </a:xfrm>
              <a:prstGeom prst="rect">
                <a:avLst/>
              </a:prstGeom>
              <a:noFill/>
              <a:ln w="9525">
                <a:noFill/>
                <a:miter lim="800000"/>
                <a:headEnd/>
                <a:tailEnd/>
              </a:ln>
              <a:effectLst/>
            </p:spPr>
            <p:txBody>
              <a:bodyPr>
                <a:spAutoFit/>
              </a:bodyPr>
              <a:lstStyle/>
              <a:p>
                <a:pPr>
                  <a:spcBef>
                    <a:spcPct val="50000"/>
                  </a:spcBef>
                  <a:buFontTx/>
                  <a:buNone/>
                </a:pPr>
                <a:r>
                  <a:rPr lang="nb-NO" sz="1000">
                    <a:latin typeface="Times New Roman" pitchFamily="18" charset="0"/>
                  </a:rPr>
                  <a:t>0000010</a:t>
                </a:r>
              </a:p>
            </p:txBody>
          </p:sp>
          <p:sp>
            <p:nvSpPr>
              <p:cNvPr id="175139" name="Text Box 35"/>
              <p:cNvSpPr txBox="1">
                <a:spLocks noChangeArrowheads="1"/>
              </p:cNvSpPr>
              <p:nvPr/>
            </p:nvSpPr>
            <p:spPr bwMode="auto">
              <a:xfrm>
                <a:off x="3600" y="1344"/>
                <a:ext cx="576" cy="154"/>
              </a:xfrm>
              <a:prstGeom prst="rect">
                <a:avLst/>
              </a:prstGeom>
              <a:noFill/>
              <a:ln w="9525">
                <a:noFill/>
                <a:miter lim="800000"/>
                <a:headEnd/>
                <a:tailEnd/>
              </a:ln>
              <a:effectLst/>
            </p:spPr>
            <p:txBody>
              <a:bodyPr>
                <a:spAutoFit/>
              </a:bodyPr>
              <a:lstStyle/>
              <a:p>
                <a:pPr>
                  <a:spcBef>
                    <a:spcPct val="50000"/>
                  </a:spcBef>
                  <a:buFontTx/>
                  <a:buNone/>
                </a:pPr>
                <a:r>
                  <a:rPr lang="nb-NO" sz="1000">
                    <a:latin typeface="Times New Roman" pitchFamily="18" charset="0"/>
                  </a:rPr>
                  <a:t>0000100</a:t>
                </a:r>
              </a:p>
            </p:txBody>
          </p:sp>
          <p:sp>
            <p:nvSpPr>
              <p:cNvPr id="175140" name="Text Box 36"/>
              <p:cNvSpPr txBox="1">
                <a:spLocks noChangeArrowheads="1"/>
              </p:cNvSpPr>
              <p:nvPr/>
            </p:nvSpPr>
            <p:spPr bwMode="auto">
              <a:xfrm>
                <a:off x="2784" y="1344"/>
                <a:ext cx="480" cy="154"/>
              </a:xfrm>
              <a:prstGeom prst="rect">
                <a:avLst/>
              </a:prstGeom>
              <a:noFill/>
              <a:ln w="9525">
                <a:noFill/>
                <a:miter lim="800000"/>
                <a:headEnd/>
                <a:tailEnd/>
              </a:ln>
              <a:effectLst/>
            </p:spPr>
            <p:txBody>
              <a:bodyPr>
                <a:spAutoFit/>
              </a:bodyPr>
              <a:lstStyle/>
              <a:p>
                <a:pPr>
                  <a:spcBef>
                    <a:spcPct val="50000"/>
                  </a:spcBef>
                  <a:buFontTx/>
                  <a:buNone/>
                </a:pPr>
                <a:r>
                  <a:rPr lang="nb-NO" sz="1000">
                    <a:latin typeface="Times New Roman" pitchFamily="18" charset="0"/>
                  </a:rPr>
                  <a:t>0000110</a:t>
                </a:r>
              </a:p>
            </p:txBody>
          </p:sp>
          <p:sp>
            <p:nvSpPr>
              <p:cNvPr id="175141" name="Text Box 37"/>
              <p:cNvSpPr txBox="1">
                <a:spLocks noChangeArrowheads="1"/>
              </p:cNvSpPr>
              <p:nvPr/>
            </p:nvSpPr>
            <p:spPr bwMode="auto">
              <a:xfrm>
                <a:off x="1104" y="1344"/>
                <a:ext cx="576" cy="154"/>
              </a:xfrm>
              <a:prstGeom prst="rect">
                <a:avLst/>
              </a:prstGeom>
              <a:noFill/>
              <a:ln w="9525">
                <a:noFill/>
                <a:miter lim="800000"/>
                <a:headEnd/>
                <a:tailEnd/>
              </a:ln>
              <a:effectLst/>
            </p:spPr>
            <p:txBody>
              <a:bodyPr>
                <a:spAutoFit/>
              </a:bodyPr>
              <a:lstStyle/>
              <a:p>
                <a:pPr>
                  <a:spcBef>
                    <a:spcPct val="50000"/>
                  </a:spcBef>
                  <a:buFontTx/>
                  <a:buNone/>
                </a:pPr>
                <a:r>
                  <a:rPr lang="nb-NO" sz="1000">
                    <a:latin typeface="Times New Roman" pitchFamily="18" charset="0"/>
                  </a:rPr>
                  <a:t>1111110</a:t>
                </a:r>
              </a:p>
            </p:txBody>
          </p:sp>
        </p:grpSp>
      </p:grpSp>
      <p:sp>
        <p:nvSpPr>
          <p:cNvPr id="175142" name="Text Box 38"/>
          <p:cNvSpPr txBox="1">
            <a:spLocks noChangeArrowheads="1"/>
          </p:cNvSpPr>
          <p:nvPr>
            <p:custDataLst>
              <p:tags r:id="rId6"/>
            </p:custDataLst>
          </p:nvPr>
        </p:nvSpPr>
        <p:spPr bwMode="auto">
          <a:xfrm>
            <a:off x="5181600" y="2819400"/>
            <a:ext cx="3376246" cy="336550"/>
          </a:xfrm>
          <a:prstGeom prst="rect">
            <a:avLst/>
          </a:prstGeom>
          <a:noFill/>
          <a:ln w="9525">
            <a:noFill/>
            <a:miter lim="800000"/>
            <a:headEnd/>
            <a:tailEnd/>
          </a:ln>
          <a:effectLst/>
        </p:spPr>
        <p:txBody>
          <a:bodyPr>
            <a:spAutoFit/>
          </a:bodyPr>
          <a:lstStyle/>
          <a:p>
            <a:pPr>
              <a:spcBef>
                <a:spcPct val="50000"/>
              </a:spcBef>
              <a:buFontTx/>
              <a:buNone/>
            </a:pPr>
            <a:r>
              <a:rPr lang="nb-NO" sz="1600">
                <a:latin typeface="Times New Roman" pitchFamily="18" charset="0"/>
              </a:rPr>
              <a:t>Binærgaten</a:t>
            </a:r>
          </a:p>
        </p:txBody>
      </p:sp>
      <p:sp>
        <p:nvSpPr>
          <p:cNvPr id="40" name="Slide Number Placeholder 4">
            <a:extLst>
              <a:ext uri="{FF2B5EF4-FFF2-40B4-BE49-F238E27FC236}">
                <a16:creationId xmlns:a16="http://schemas.microsoft.com/office/drawing/2014/main" id="{9B416DCF-8634-481F-926C-5CD1FDB8A779}"/>
              </a:ext>
            </a:extLst>
          </p:cNvPr>
          <p:cNvSpPr>
            <a:spLocks noGrp="1"/>
          </p:cNvSpPr>
          <p:nvPr>
            <p:ph type="sldNum" sz="quarter" idx="4294967295"/>
            <p:custDataLst>
              <p:tags r:id="rId7"/>
            </p:custDataLst>
          </p:nvPr>
        </p:nvSpPr>
        <p:spPr>
          <a:xfrm>
            <a:off x="0" y="-7859"/>
            <a:ext cx="1262407" cy="457200"/>
          </a:xfrm>
          <a:prstGeom prst="rect">
            <a:avLst/>
          </a:prstGeom>
        </p:spPr>
        <p:txBody>
          <a:bodyPr/>
          <a:lstStyle/>
          <a:p>
            <a:pPr>
              <a:defRPr/>
            </a:pPr>
            <a:fld id="{6AF1C8AE-2CDD-414F-82E2-A8C08F8C4BDB}" type="slidenum">
              <a:rPr lang="en-US" smtClean="0"/>
              <a:pPr>
                <a:defRPr/>
              </a:pPr>
              <a:t>64</a:t>
            </a:fld>
            <a:r>
              <a:rPr lang="en-US" dirty="0"/>
              <a:t>/111</a:t>
            </a:r>
          </a:p>
        </p:txBody>
      </p:sp>
    </p:spTree>
    <p:custDataLst>
      <p:tags r:id="rId1"/>
    </p:custDataLst>
    <p:extLst>
      <p:ext uri="{BB962C8B-B14F-4D97-AF65-F5344CB8AC3E}">
        <p14:creationId xmlns:p14="http://schemas.microsoft.com/office/powerpoint/2010/main" val="40361912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75129"/>
                                        </p:tgtEl>
                                        <p:attrNameLst>
                                          <p:attrName>style.visibility</p:attrName>
                                        </p:attrNameLst>
                                      </p:cBhvr>
                                      <p:to>
                                        <p:strVal val="visible"/>
                                      </p:to>
                                    </p:set>
                                    <p:anim calcmode="lin" valueType="num">
                                      <p:cBhvr>
                                        <p:cTn id="7" dur="500" fill="hold"/>
                                        <p:tgtEl>
                                          <p:spTgt spid="175129"/>
                                        </p:tgtEl>
                                        <p:attrNameLst>
                                          <p:attrName>ppt_w</p:attrName>
                                        </p:attrNameLst>
                                      </p:cBhvr>
                                      <p:tavLst>
                                        <p:tav tm="0">
                                          <p:val>
                                            <p:fltVal val="0"/>
                                          </p:val>
                                        </p:tav>
                                        <p:tav tm="100000">
                                          <p:val>
                                            <p:strVal val="#ppt_w"/>
                                          </p:val>
                                        </p:tav>
                                      </p:tavLst>
                                    </p:anim>
                                    <p:anim calcmode="lin" valueType="num">
                                      <p:cBhvr>
                                        <p:cTn id="8" dur="500" fill="hold"/>
                                        <p:tgtEl>
                                          <p:spTgt spid="17512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75107">
                                            <p:txEl>
                                              <p:pRg st="0" end="0"/>
                                            </p:txEl>
                                          </p:spTgt>
                                        </p:tgtEl>
                                        <p:attrNameLst>
                                          <p:attrName>style.visibility</p:attrName>
                                        </p:attrNameLst>
                                      </p:cBhvr>
                                      <p:to>
                                        <p:strVal val="visible"/>
                                      </p:to>
                                    </p:set>
                                    <p:anim calcmode="lin" valueType="num">
                                      <p:cBhvr>
                                        <p:cTn id="13" dur="500" fill="hold"/>
                                        <p:tgtEl>
                                          <p:spTgt spid="175107">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17510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75107">
                                            <p:txEl>
                                              <p:pRg st="1" end="1"/>
                                            </p:txEl>
                                          </p:spTgt>
                                        </p:tgtEl>
                                        <p:attrNameLst>
                                          <p:attrName>style.visibility</p:attrName>
                                        </p:attrNameLst>
                                      </p:cBhvr>
                                      <p:to>
                                        <p:strVal val="visible"/>
                                      </p:to>
                                    </p:set>
                                    <p:anim calcmode="lin" valueType="num">
                                      <p:cBhvr>
                                        <p:cTn id="19" dur="500" fill="hold"/>
                                        <p:tgtEl>
                                          <p:spTgt spid="175107">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175107">
                                            <p:txEl>
                                              <p:pRg st="1" end="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System </a:t>
            </a:r>
            <a:r>
              <a:rPr lang="nb-NO" dirty="0" err="1"/>
              <a:t>resources</a:t>
            </a:r>
            <a:endParaRPr lang="nb-NO" dirty="0"/>
          </a:p>
        </p:txBody>
      </p:sp>
      <p:sp>
        <p:nvSpPr>
          <p:cNvPr id="3" name="Content Placeholder 2"/>
          <p:cNvSpPr>
            <a:spLocks noGrp="1"/>
          </p:cNvSpPr>
          <p:nvPr>
            <p:ph idx="1"/>
            <p:custDataLst>
              <p:tags r:id="rId3"/>
            </p:custDataLst>
          </p:nvPr>
        </p:nvSpPr>
        <p:spPr/>
        <p:txBody>
          <a:bodyPr>
            <a:normAutofit/>
          </a:bodyPr>
          <a:lstStyle/>
          <a:p>
            <a:r>
              <a:rPr lang="nb-NO" dirty="0"/>
              <a:t>The buses </a:t>
            </a:r>
            <a:r>
              <a:rPr lang="nb-NO" dirty="0" err="1"/>
              <a:t>use</a:t>
            </a:r>
            <a:r>
              <a:rPr lang="nb-NO" dirty="0"/>
              <a:t> </a:t>
            </a:r>
            <a:r>
              <a:rPr lang="nb-NO" dirty="0" err="1"/>
              <a:t>one</a:t>
            </a:r>
            <a:r>
              <a:rPr lang="nb-NO" dirty="0"/>
              <a:t> or more types </a:t>
            </a:r>
            <a:r>
              <a:rPr lang="nb-NO" dirty="0" err="1"/>
              <a:t>of</a:t>
            </a:r>
            <a:r>
              <a:rPr lang="nb-NO" dirty="0"/>
              <a:t> system </a:t>
            </a:r>
            <a:r>
              <a:rPr lang="nb-NO" dirty="0" err="1"/>
              <a:t>resources</a:t>
            </a:r>
            <a:endParaRPr lang="nb-NO" dirty="0"/>
          </a:p>
          <a:p>
            <a:pPr lvl="1"/>
            <a:r>
              <a:rPr lang="nb-NO" dirty="0"/>
              <a:t>I / O port </a:t>
            </a:r>
            <a:r>
              <a:rPr lang="nb-NO" dirty="0" err="1"/>
              <a:t>addresses</a:t>
            </a:r>
            <a:endParaRPr lang="nb-NO" dirty="0"/>
          </a:p>
          <a:p>
            <a:pPr lvl="1"/>
            <a:r>
              <a:rPr lang="nb-NO" dirty="0"/>
              <a:t>IRQ= </a:t>
            </a:r>
            <a:r>
              <a:rPr lang="nb-NO" u="sng" dirty="0">
                <a:solidFill>
                  <a:srgbClr val="FF0000"/>
                </a:solidFill>
              </a:rPr>
              <a:t>I</a:t>
            </a:r>
            <a:r>
              <a:rPr lang="nb-NO" dirty="0"/>
              <a:t>nterrupt </a:t>
            </a:r>
            <a:r>
              <a:rPr lang="nb-NO" u="sng" dirty="0">
                <a:solidFill>
                  <a:srgbClr val="FF0000"/>
                </a:solidFill>
              </a:rPr>
              <a:t>R</a:t>
            </a:r>
            <a:r>
              <a:rPr lang="nb-NO" dirty="0"/>
              <a:t>e</a:t>
            </a:r>
            <a:r>
              <a:rPr lang="nb-NO" u="sng" dirty="0">
                <a:solidFill>
                  <a:srgbClr val="FF0000"/>
                </a:solidFill>
              </a:rPr>
              <a:t>q</a:t>
            </a:r>
            <a:r>
              <a:rPr lang="nb-NO" dirty="0"/>
              <a:t>uest</a:t>
            </a:r>
          </a:p>
          <a:p>
            <a:pPr lvl="1"/>
            <a:r>
              <a:rPr lang="nb-NO" dirty="0"/>
              <a:t>DMA channels=</a:t>
            </a:r>
            <a:r>
              <a:rPr lang="en-US" u="sng" dirty="0">
                <a:hlinkClick r:id="rId6"/>
              </a:rPr>
              <a:t>Direct Memory Access (DMA)</a:t>
            </a:r>
          </a:p>
          <a:p>
            <a:pPr marL="457197" lvl="1" indent="0">
              <a:buNone/>
            </a:pPr>
            <a:endParaRPr lang="nb-NO" dirty="0">
              <a:highlight>
                <a:srgbClr val="FFFF00"/>
              </a:highlight>
            </a:endParaRPr>
          </a:p>
          <a:p>
            <a:r>
              <a:rPr lang="nb-NO" dirty="0"/>
              <a:t>Resource conflicts can arise when two different subjects try to use the same Object (resource)</a:t>
            </a:r>
          </a:p>
          <a:p>
            <a:r>
              <a:rPr lang="nb-NO" dirty="0"/>
              <a:t>Plug-and-Play (</a:t>
            </a:r>
            <a:r>
              <a:rPr lang="nb-NO" dirty="0" err="1"/>
              <a:t>PnP</a:t>
            </a:r>
            <a:r>
              <a:rPr lang="nb-NO" dirty="0"/>
              <a:t>): </a:t>
            </a:r>
            <a:r>
              <a:rPr lang="nb-NO" dirty="0" err="1"/>
              <a:t>Configuration</a:t>
            </a:r>
            <a:r>
              <a:rPr lang="nb-NO" dirty="0"/>
              <a:t> standard </a:t>
            </a:r>
            <a:r>
              <a:rPr lang="nb-NO" dirty="0" err="1"/>
              <a:t>that</a:t>
            </a:r>
            <a:r>
              <a:rPr lang="nb-NO" dirty="0"/>
              <a:t> </a:t>
            </a:r>
            <a:r>
              <a:rPr lang="nb-NO" dirty="0" err="1"/>
              <a:t>automatically</a:t>
            </a:r>
            <a:r>
              <a:rPr lang="nb-NO" dirty="0"/>
              <a:t> </a:t>
            </a:r>
            <a:r>
              <a:rPr lang="nb-NO" dirty="0" err="1"/>
              <a:t>allocates</a:t>
            </a:r>
            <a:r>
              <a:rPr lang="nb-NO" dirty="0"/>
              <a:t> system </a:t>
            </a:r>
            <a:r>
              <a:rPr lang="nb-NO" dirty="0" err="1"/>
              <a:t>resources</a:t>
            </a:r>
            <a:r>
              <a:rPr lang="nb-NO" dirty="0"/>
              <a:t> to </a:t>
            </a:r>
            <a:r>
              <a:rPr lang="nb-NO" dirty="0" err="1"/>
              <a:t>expansion</a:t>
            </a:r>
            <a:r>
              <a:rPr lang="nb-NO" dirty="0"/>
              <a:t> </a:t>
            </a:r>
            <a:r>
              <a:rPr lang="nb-NO" dirty="0" err="1"/>
              <a:t>cards</a:t>
            </a:r>
            <a:r>
              <a:rPr lang="nb-NO" dirty="0"/>
              <a:t> and </a:t>
            </a:r>
            <a:r>
              <a:rPr lang="nb-NO" dirty="0" err="1"/>
              <a:t>equipment</a:t>
            </a:r>
            <a:endParaRPr lang="nb-NO" dirty="0"/>
          </a:p>
        </p:txBody>
      </p:sp>
      <p:sp>
        <p:nvSpPr>
          <p:cNvPr id="5" name="Slide Number Placeholder 4">
            <a:extLst>
              <a:ext uri="{FF2B5EF4-FFF2-40B4-BE49-F238E27FC236}">
                <a16:creationId xmlns:a16="http://schemas.microsoft.com/office/drawing/2014/main" id="{1893EF04-4CE1-4078-9569-77DDB5A2A3B2}"/>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65</a:t>
            </a:fld>
            <a:r>
              <a:rPr lang="en-US" dirty="0"/>
              <a:t>/111</a:t>
            </a:r>
          </a:p>
        </p:txBody>
      </p:sp>
    </p:spTree>
    <p:custDataLst>
      <p:tags r:id="rId1"/>
    </p:custDataLst>
    <p:extLst>
      <p:ext uri="{BB962C8B-B14F-4D97-AF65-F5344CB8AC3E}">
        <p14:creationId xmlns:p14="http://schemas.microsoft.com/office/powerpoint/2010/main" val="309892444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custDataLst>
              <p:tags r:id="rId2"/>
            </p:custDataLst>
          </p:nvPr>
        </p:nvSpPr>
        <p:spPr>
          <a:xfrm>
            <a:off x="1919536" y="188640"/>
            <a:ext cx="8229600" cy="634082"/>
          </a:xfrm>
        </p:spPr>
        <p:txBody>
          <a:bodyPr>
            <a:normAutofit/>
          </a:bodyPr>
          <a:lstStyle/>
          <a:p>
            <a:r>
              <a:rPr lang="nb-NO" dirty="0" err="1">
                <a:highlight>
                  <a:srgbClr val="FFFF00"/>
                </a:highlight>
              </a:rPr>
              <a:t>Magnetic</a:t>
            </a:r>
            <a:r>
              <a:rPr lang="nb-NO" dirty="0">
                <a:highlight>
                  <a:srgbClr val="FFFF00"/>
                </a:highlight>
              </a:rPr>
              <a:t> </a:t>
            </a:r>
            <a:r>
              <a:rPr lang="nb-NO" dirty="0" err="1">
                <a:highlight>
                  <a:srgbClr val="FFFF00"/>
                </a:highlight>
              </a:rPr>
              <a:t>storage</a:t>
            </a:r>
            <a:r>
              <a:rPr lang="nb-NO" dirty="0">
                <a:highlight>
                  <a:srgbClr val="FFFF00"/>
                </a:highlight>
              </a:rPr>
              <a:t> / </a:t>
            </a:r>
            <a:r>
              <a:rPr lang="nb-NO" dirty="0" err="1">
                <a:highlight>
                  <a:srgbClr val="FFFF00"/>
                </a:highlight>
              </a:rPr>
              <a:t>reading</a:t>
            </a:r>
            <a:endParaRPr lang="nb-NO" dirty="0">
              <a:highlight>
                <a:srgbClr val="FFFF00"/>
              </a:highlight>
            </a:endParaRPr>
          </a:p>
        </p:txBody>
      </p:sp>
      <p:sp>
        <p:nvSpPr>
          <p:cNvPr id="214019" name="Rectangle 3"/>
          <p:cNvSpPr>
            <a:spLocks noGrp="1" noChangeArrowheads="1"/>
          </p:cNvSpPr>
          <p:nvPr>
            <p:ph idx="1"/>
            <p:custDataLst>
              <p:tags r:id="rId3"/>
            </p:custDataLst>
          </p:nvPr>
        </p:nvSpPr>
        <p:spPr>
          <a:xfrm>
            <a:off x="1875693" y="1600200"/>
            <a:ext cx="5216769" cy="4637088"/>
          </a:xfrm>
        </p:spPr>
        <p:txBody>
          <a:bodyPr>
            <a:normAutofit/>
          </a:bodyPr>
          <a:lstStyle/>
          <a:p>
            <a:r>
              <a:rPr lang="nb-NO" dirty="0"/>
              <a:t>Storage</a:t>
            </a:r>
          </a:p>
          <a:p>
            <a:pPr lvl="1"/>
            <a:r>
              <a:rPr lang="nb-NO" dirty="0" err="1"/>
              <a:t>When</a:t>
            </a:r>
            <a:r>
              <a:rPr lang="nb-NO" dirty="0"/>
              <a:t> </a:t>
            </a:r>
            <a:r>
              <a:rPr lang="nb-NO" dirty="0" err="1"/>
              <a:t>the</a:t>
            </a:r>
            <a:r>
              <a:rPr lang="nb-NO" dirty="0"/>
              <a:t> </a:t>
            </a:r>
            <a:r>
              <a:rPr lang="nb-NO" dirty="0" err="1"/>
              <a:t>electromagnet</a:t>
            </a:r>
            <a:r>
              <a:rPr lang="nb-NO" dirty="0"/>
              <a:t> is </a:t>
            </a:r>
            <a:r>
              <a:rPr lang="nb-NO" dirty="0" err="1"/>
              <a:t>supplied</a:t>
            </a:r>
            <a:r>
              <a:rPr lang="nb-NO" dirty="0"/>
              <a:t> </a:t>
            </a:r>
            <a:r>
              <a:rPr lang="nb-NO" dirty="0" err="1"/>
              <a:t>with</a:t>
            </a:r>
            <a:r>
              <a:rPr lang="nb-NO" dirty="0"/>
              <a:t> </a:t>
            </a:r>
            <a:r>
              <a:rPr lang="nb-NO" dirty="0" err="1"/>
              <a:t>power</a:t>
            </a:r>
            <a:r>
              <a:rPr lang="nb-NO" dirty="0"/>
              <a:t>, </a:t>
            </a:r>
            <a:r>
              <a:rPr lang="nb-NO" dirty="0" err="1"/>
              <a:t>the</a:t>
            </a:r>
            <a:r>
              <a:rPr lang="nb-NO" dirty="0"/>
              <a:t> </a:t>
            </a:r>
            <a:r>
              <a:rPr lang="nb-NO" dirty="0" err="1"/>
              <a:t>surface</a:t>
            </a:r>
            <a:r>
              <a:rPr lang="nb-NO" dirty="0"/>
              <a:t> under </a:t>
            </a:r>
            <a:r>
              <a:rPr lang="nb-NO" dirty="0" err="1"/>
              <a:t>the</a:t>
            </a:r>
            <a:r>
              <a:rPr lang="nb-NO" dirty="0"/>
              <a:t> magnet is </a:t>
            </a:r>
            <a:r>
              <a:rPr lang="nb-NO" dirty="0" err="1"/>
              <a:t>magnetized</a:t>
            </a:r>
            <a:r>
              <a:rPr lang="nb-NO" dirty="0"/>
              <a:t>.</a:t>
            </a:r>
          </a:p>
          <a:p>
            <a:r>
              <a:rPr lang="nb-NO" dirty="0"/>
              <a:t>Reading</a:t>
            </a:r>
          </a:p>
          <a:p>
            <a:pPr lvl="1"/>
            <a:r>
              <a:rPr lang="nb-NO" dirty="0" err="1"/>
              <a:t>When</a:t>
            </a:r>
            <a:r>
              <a:rPr lang="nb-NO" dirty="0"/>
              <a:t> </a:t>
            </a:r>
            <a:r>
              <a:rPr lang="nb-NO" dirty="0" err="1"/>
              <a:t>the</a:t>
            </a:r>
            <a:r>
              <a:rPr lang="nb-NO" dirty="0"/>
              <a:t> </a:t>
            </a:r>
            <a:r>
              <a:rPr lang="nb-NO" dirty="0" err="1"/>
              <a:t>surface</a:t>
            </a:r>
            <a:r>
              <a:rPr lang="nb-NO" dirty="0"/>
              <a:t> under </a:t>
            </a:r>
            <a:r>
              <a:rPr lang="nb-NO" dirty="0" err="1"/>
              <a:t>the</a:t>
            </a:r>
            <a:r>
              <a:rPr lang="nb-NO" dirty="0"/>
              <a:t> magnet is </a:t>
            </a:r>
            <a:r>
              <a:rPr lang="nb-NO" dirty="0" err="1"/>
              <a:t>magnetized</a:t>
            </a:r>
            <a:r>
              <a:rPr lang="nb-NO" dirty="0"/>
              <a:t> and passes </a:t>
            </a:r>
            <a:r>
              <a:rPr lang="nb-NO" dirty="0" err="1"/>
              <a:t>the</a:t>
            </a:r>
            <a:r>
              <a:rPr lang="nb-NO" dirty="0"/>
              <a:t> magnet, </a:t>
            </a:r>
            <a:r>
              <a:rPr lang="nb-NO" dirty="0" err="1"/>
              <a:t>power</a:t>
            </a:r>
            <a:r>
              <a:rPr lang="nb-NO" dirty="0"/>
              <a:t> </a:t>
            </a:r>
            <a:r>
              <a:rPr lang="nb-NO" dirty="0" err="1"/>
              <a:t>will</a:t>
            </a:r>
            <a:r>
              <a:rPr lang="nb-NO" dirty="0"/>
              <a:t> be </a:t>
            </a:r>
            <a:r>
              <a:rPr lang="nb-NO" dirty="0" err="1"/>
              <a:t>generated</a:t>
            </a:r>
            <a:r>
              <a:rPr lang="nb-NO" dirty="0"/>
              <a:t> (</a:t>
            </a:r>
            <a:r>
              <a:rPr lang="nb-NO" dirty="0" err="1"/>
              <a:t>induced</a:t>
            </a:r>
            <a:r>
              <a:rPr lang="nb-NO" dirty="0"/>
              <a:t>).</a:t>
            </a:r>
          </a:p>
          <a:p>
            <a:r>
              <a:rPr lang="nb-NO" dirty="0" err="1"/>
              <a:t>Magnetized</a:t>
            </a:r>
            <a:r>
              <a:rPr lang="nb-NO" dirty="0"/>
              <a:t> area = 1</a:t>
            </a:r>
          </a:p>
          <a:p>
            <a:r>
              <a:rPr lang="nb-NO" dirty="0"/>
              <a:t>Not </a:t>
            </a:r>
            <a:r>
              <a:rPr lang="nb-NO" dirty="0" err="1"/>
              <a:t>magnetized</a:t>
            </a:r>
            <a:r>
              <a:rPr lang="nb-NO" dirty="0"/>
              <a:t> = 0</a:t>
            </a:r>
          </a:p>
        </p:txBody>
      </p:sp>
      <p:pic>
        <p:nvPicPr>
          <p:cNvPr id="214020" name="Picture 4"/>
          <p:cNvPicPr>
            <a:picLocks noChangeAspect="1" noChangeArrowheads="1"/>
          </p:cNvPicPr>
          <p:nvPr>
            <p:custDataLst>
              <p:tags r:id="rId4"/>
            </p:custDataLst>
          </p:nvPr>
        </p:nvPicPr>
        <p:blipFill>
          <a:blip r:embed="rId8" cstate="print"/>
          <a:srcRect/>
          <a:stretch>
            <a:fillRect/>
          </a:stretch>
        </p:blipFill>
        <p:spPr bwMode="auto">
          <a:xfrm>
            <a:off x="6729049" y="2057400"/>
            <a:ext cx="3446585" cy="2940050"/>
          </a:xfrm>
          <a:prstGeom prst="rect">
            <a:avLst/>
          </a:prstGeom>
          <a:noFill/>
          <a:ln w="9525">
            <a:noFill/>
            <a:miter lim="800000"/>
            <a:headEnd/>
            <a:tailEnd/>
          </a:ln>
          <a:effectLst/>
        </p:spPr>
      </p:pic>
      <p:sp>
        <p:nvSpPr>
          <p:cNvPr id="6" name="Slide Number Placeholder 4">
            <a:extLst>
              <a:ext uri="{FF2B5EF4-FFF2-40B4-BE49-F238E27FC236}">
                <a16:creationId xmlns:a16="http://schemas.microsoft.com/office/drawing/2014/main" id="{E0F0B38F-C10C-4421-9EE0-6BF84681189D}"/>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66</a:t>
            </a:fld>
            <a:r>
              <a:rPr lang="en-US" dirty="0"/>
              <a:t>/111</a:t>
            </a:r>
          </a:p>
        </p:txBody>
      </p:sp>
    </p:spTree>
    <p:custDataLst>
      <p:tags r:id="rId1"/>
    </p:custDataLst>
    <p:extLst>
      <p:ext uri="{BB962C8B-B14F-4D97-AF65-F5344CB8AC3E}">
        <p14:creationId xmlns:p14="http://schemas.microsoft.com/office/powerpoint/2010/main" val="174445349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4019">
                                            <p:txEl>
                                              <p:pRg st="0" end="0"/>
                                            </p:txEl>
                                          </p:spTgt>
                                        </p:tgtEl>
                                        <p:attrNameLst>
                                          <p:attrName>style.visibility</p:attrName>
                                        </p:attrNameLst>
                                      </p:cBhvr>
                                      <p:to>
                                        <p:strVal val="visible"/>
                                      </p:to>
                                    </p:set>
                                    <p:anim calcmode="lin" valueType="num">
                                      <p:cBhvr additive="base">
                                        <p:cTn id="7" dur="500" fill="hold"/>
                                        <p:tgtEl>
                                          <p:spTgt spid="2140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40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4019">
                                            <p:txEl>
                                              <p:pRg st="1" end="1"/>
                                            </p:txEl>
                                          </p:spTgt>
                                        </p:tgtEl>
                                        <p:attrNameLst>
                                          <p:attrName>style.visibility</p:attrName>
                                        </p:attrNameLst>
                                      </p:cBhvr>
                                      <p:to>
                                        <p:strVal val="visible"/>
                                      </p:to>
                                    </p:set>
                                    <p:anim calcmode="lin" valueType="num">
                                      <p:cBhvr additive="base">
                                        <p:cTn id="11" dur="500" fill="hold"/>
                                        <p:tgtEl>
                                          <p:spTgt spid="2140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40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4019">
                                            <p:txEl>
                                              <p:pRg st="2" end="2"/>
                                            </p:txEl>
                                          </p:spTgt>
                                        </p:tgtEl>
                                        <p:attrNameLst>
                                          <p:attrName>style.visibility</p:attrName>
                                        </p:attrNameLst>
                                      </p:cBhvr>
                                      <p:to>
                                        <p:strVal val="visible"/>
                                      </p:to>
                                    </p:set>
                                    <p:anim calcmode="lin" valueType="num">
                                      <p:cBhvr additive="base">
                                        <p:cTn id="17" dur="500" fill="hold"/>
                                        <p:tgtEl>
                                          <p:spTgt spid="21401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401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14019">
                                            <p:txEl>
                                              <p:pRg st="3" end="3"/>
                                            </p:txEl>
                                          </p:spTgt>
                                        </p:tgtEl>
                                        <p:attrNameLst>
                                          <p:attrName>style.visibility</p:attrName>
                                        </p:attrNameLst>
                                      </p:cBhvr>
                                      <p:to>
                                        <p:strVal val="visible"/>
                                      </p:to>
                                    </p:set>
                                    <p:anim calcmode="lin" valueType="num">
                                      <p:cBhvr additive="base">
                                        <p:cTn id="21" dur="500" fill="hold"/>
                                        <p:tgtEl>
                                          <p:spTgt spid="21401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1401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custDataLst>
              <p:tags r:id="rId2"/>
            </p:custDataLst>
          </p:nvPr>
        </p:nvSpPr>
        <p:spPr>
          <a:xfrm>
            <a:off x="2351584" y="188640"/>
            <a:ext cx="7797552" cy="634082"/>
          </a:xfrm>
        </p:spPr>
        <p:txBody>
          <a:bodyPr>
            <a:normAutofit/>
          </a:bodyPr>
          <a:lstStyle/>
          <a:p>
            <a:r>
              <a:rPr lang="nb-NO" dirty="0" err="1">
                <a:highlight>
                  <a:srgbClr val="FFFF00"/>
                </a:highlight>
              </a:rPr>
              <a:t>Magnetic</a:t>
            </a:r>
            <a:r>
              <a:rPr lang="nb-NO" dirty="0">
                <a:highlight>
                  <a:srgbClr val="FFFF00"/>
                </a:highlight>
              </a:rPr>
              <a:t> tape</a:t>
            </a:r>
          </a:p>
        </p:txBody>
      </p:sp>
      <p:pic>
        <p:nvPicPr>
          <p:cNvPr id="229381" name="Picture 5"/>
          <p:cNvPicPr>
            <a:picLocks noGrp="1" noChangeAspect="1" noChangeArrowheads="1"/>
          </p:cNvPicPr>
          <p:nvPr>
            <p:ph idx="1"/>
            <p:custDataLst>
              <p:tags r:id="rId3"/>
            </p:custDataLst>
          </p:nvPr>
        </p:nvPicPr>
        <p:blipFill>
          <a:blip r:embed="rId9" cstate="print"/>
          <a:srcRect/>
          <a:stretch>
            <a:fillRect/>
          </a:stretch>
        </p:blipFill>
        <p:spPr>
          <a:xfrm>
            <a:off x="6775941" y="-26988"/>
            <a:ext cx="3773366" cy="2303463"/>
          </a:xfrm>
          <a:noFill/>
          <a:ln/>
        </p:spPr>
      </p:pic>
      <p:pic>
        <p:nvPicPr>
          <p:cNvPr id="229379" name="Picture 3"/>
          <p:cNvPicPr>
            <a:picLocks noChangeAspect="1" noChangeArrowheads="1"/>
          </p:cNvPicPr>
          <p:nvPr>
            <p:custDataLst>
              <p:tags r:id="rId4"/>
            </p:custDataLst>
          </p:nvPr>
        </p:nvPicPr>
        <p:blipFill>
          <a:blip r:embed="rId10" cstate="print"/>
          <a:srcRect/>
          <a:stretch>
            <a:fillRect/>
          </a:stretch>
        </p:blipFill>
        <p:spPr bwMode="auto">
          <a:xfrm>
            <a:off x="6236680" y="2452694"/>
            <a:ext cx="4431323" cy="3424237"/>
          </a:xfrm>
          <a:prstGeom prst="rect">
            <a:avLst/>
          </a:prstGeom>
          <a:noFill/>
          <a:ln w="9525">
            <a:noFill/>
            <a:miter lim="800000"/>
            <a:headEnd/>
            <a:tailEnd/>
          </a:ln>
          <a:effectLst/>
        </p:spPr>
      </p:pic>
      <p:pic>
        <p:nvPicPr>
          <p:cNvPr id="229380" name="Picture 4"/>
          <p:cNvPicPr>
            <a:picLocks noChangeAspect="1" noChangeArrowheads="1"/>
          </p:cNvPicPr>
          <p:nvPr>
            <p:custDataLst>
              <p:tags r:id="rId5"/>
            </p:custDataLst>
          </p:nvPr>
        </p:nvPicPr>
        <p:blipFill>
          <a:blip r:embed="rId11" cstate="print"/>
          <a:srcRect/>
          <a:stretch>
            <a:fillRect/>
          </a:stretch>
        </p:blipFill>
        <p:spPr bwMode="auto">
          <a:xfrm>
            <a:off x="1805357" y="2346325"/>
            <a:ext cx="4689231" cy="3314700"/>
          </a:xfrm>
          <a:prstGeom prst="rect">
            <a:avLst/>
          </a:prstGeom>
          <a:noFill/>
          <a:ln w="9525">
            <a:noFill/>
            <a:miter lim="800000"/>
            <a:headEnd/>
            <a:tailEnd/>
          </a:ln>
          <a:effectLst/>
        </p:spPr>
      </p:pic>
      <p:sp>
        <p:nvSpPr>
          <p:cNvPr id="7" name="Slide Number Placeholder 4">
            <a:extLst>
              <a:ext uri="{FF2B5EF4-FFF2-40B4-BE49-F238E27FC236}">
                <a16:creationId xmlns:a16="http://schemas.microsoft.com/office/drawing/2014/main" id="{473F5440-7568-4D40-B181-A4903C553D6A}"/>
              </a:ext>
            </a:extLst>
          </p:cNvPr>
          <p:cNvSpPr>
            <a:spLocks noGrp="1"/>
          </p:cNvSpPr>
          <p:nvPr>
            <p:ph type="sldNum" sz="quarter" idx="4294967295"/>
            <p:custDataLst>
              <p:tags r:id="rId6"/>
            </p:custDataLst>
          </p:nvPr>
        </p:nvSpPr>
        <p:spPr>
          <a:xfrm>
            <a:off x="0" y="-7859"/>
            <a:ext cx="1262407" cy="457200"/>
          </a:xfrm>
          <a:prstGeom prst="rect">
            <a:avLst/>
          </a:prstGeom>
        </p:spPr>
        <p:txBody>
          <a:bodyPr/>
          <a:lstStyle/>
          <a:p>
            <a:pPr>
              <a:defRPr/>
            </a:pPr>
            <a:fld id="{6AF1C8AE-2CDD-414F-82E2-A8C08F8C4BDB}" type="slidenum">
              <a:rPr lang="en-US" smtClean="0"/>
              <a:pPr>
                <a:defRPr/>
              </a:pPr>
              <a:t>67</a:t>
            </a:fld>
            <a:r>
              <a:rPr lang="en-US" dirty="0"/>
              <a:t>/111</a:t>
            </a:r>
          </a:p>
        </p:txBody>
      </p:sp>
    </p:spTree>
    <p:custDataLst>
      <p:tags r:id="rId1"/>
    </p:custDataLst>
    <p:extLst>
      <p:ext uri="{BB962C8B-B14F-4D97-AF65-F5344CB8AC3E}">
        <p14:creationId xmlns:p14="http://schemas.microsoft.com/office/powerpoint/2010/main" val="406376557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2" name="Picture 4"/>
          <p:cNvPicPr>
            <a:picLocks noChangeAspect="1" noChangeArrowheads="1"/>
          </p:cNvPicPr>
          <p:nvPr>
            <p:custDataLst>
              <p:tags r:id="rId2"/>
            </p:custDataLst>
          </p:nvPr>
        </p:nvPicPr>
        <p:blipFill>
          <a:blip r:embed="rId7" cstate="print"/>
          <a:srcRect/>
          <a:stretch>
            <a:fillRect/>
          </a:stretch>
        </p:blipFill>
        <p:spPr bwMode="auto">
          <a:xfrm>
            <a:off x="6899582" y="1052736"/>
            <a:ext cx="3756682" cy="4536504"/>
          </a:xfrm>
          <a:prstGeom prst="rect">
            <a:avLst/>
          </a:prstGeom>
          <a:noFill/>
          <a:ln w="9525">
            <a:noFill/>
            <a:miter lim="800000"/>
            <a:headEnd/>
            <a:tailEnd/>
          </a:ln>
          <a:effectLst/>
        </p:spPr>
      </p:pic>
      <p:sp>
        <p:nvSpPr>
          <p:cNvPr id="176130" name="Rectangle 2"/>
          <p:cNvSpPr>
            <a:spLocks noGrp="1" noChangeArrowheads="1"/>
          </p:cNvSpPr>
          <p:nvPr>
            <p:ph type="title"/>
            <p:custDataLst>
              <p:tags r:id="rId3"/>
            </p:custDataLst>
          </p:nvPr>
        </p:nvSpPr>
        <p:spPr>
          <a:xfrm>
            <a:off x="2135560" y="0"/>
            <a:ext cx="7099176" cy="914400"/>
          </a:xfrm>
        </p:spPr>
        <p:txBody>
          <a:bodyPr/>
          <a:lstStyle/>
          <a:p>
            <a:r>
              <a:rPr lang="nb-NO" dirty="0"/>
              <a:t>RAM for PC</a:t>
            </a:r>
          </a:p>
        </p:txBody>
      </p:sp>
      <p:sp>
        <p:nvSpPr>
          <p:cNvPr id="176131" name="Rectangle 3"/>
          <p:cNvSpPr>
            <a:spLocks noGrp="1" noChangeArrowheads="1"/>
          </p:cNvSpPr>
          <p:nvPr>
            <p:ph type="body" idx="1"/>
            <p:custDataLst>
              <p:tags r:id="rId4"/>
            </p:custDataLst>
          </p:nvPr>
        </p:nvSpPr>
        <p:spPr>
          <a:xfrm>
            <a:off x="1875693" y="980728"/>
            <a:ext cx="6066705" cy="4962872"/>
          </a:xfrm>
        </p:spPr>
        <p:txBody>
          <a:bodyPr>
            <a:normAutofit/>
          </a:bodyPr>
          <a:lstStyle/>
          <a:p>
            <a:r>
              <a:rPr lang="nb-NO" dirty="0" err="1"/>
              <a:t>Addresses</a:t>
            </a:r>
            <a:endParaRPr lang="nb-NO" dirty="0"/>
          </a:p>
          <a:p>
            <a:pPr lvl="1"/>
            <a:r>
              <a:rPr lang="nb-NO" dirty="0"/>
              <a:t>16 bit = 65536 = 64 </a:t>
            </a:r>
            <a:r>
              <a:rPr lang="nb-NO" dirty="0" err="1"/>
              <a:t>KiB</a:t>
            </a:r>
            <a:endParaRPr lang="nb-NO" dirty="0"/>
          </a:p>
          <a:p>
            <a:pPr lvl="1"/>
            <a:r>
              <a:rPr lang="nb-NO" dirty="0"/>
              <a:t>20 bit = 1MiB</a:t>
            </a:r>
          </a:p>
          <a:p>
            <a:pPr lvl="1"/>
            <a:r>
              <a:rPr lang="nb-NO" dirty="0"/>
              <a:t>32 bit = 4 </a:t>
            </a:r>
            <a:r>
              <a:rPr lang="nb-NO" dirty="0" err="1"/>
              <a:t>GiB</a:t>
            </a:r>
            <a:endParaRPr lang="nb-NO" dirty="0"/>
          </a:p>
          <a:p>
            <a:pPr lvl="1"/>
            <a:r>
              <a:rPr lang="nb-NO" dirty="0"/>
              <a:t>64 bit = 16 </a:t>
            </a:r>
            <a:r>
              <a:rPr lang="nb-NO" dirty="0" err="1"/>
              <a:t>EiB</a:t>
            </a:r>
            <a:endParaRPr lang="nb-NO" dirty="0"/>
          </a:p>
          <a:p>
            <a:r>
              <a:rPr lang="nb-NO" dirty="0">
                <a:solidFill>
                  <a:srgbClr val="FF0000"/>
                </a:solidFill>
              </a:rPr>
              <a:t>DRAM</a:t>
            </a:r>
            <a:r>
              <a:rPr lang="nb-NO" dirty="0"/>
              <a:t> - </a:t>
            </a:r>
            <a:r>
              <a:rPr lang="nb-NO" dirty="0" err="1"/>
              <a:t>Dynamic</a:t>
            </a:r>
            <a:r>
              <a:rPr lang="nb-NO" dirty="0"/>
              <a:t> RAM</a:t>
            </a:r>
          </a:p>
          <a:p>
            <a:pPr lvl="1"/>
            <a:r>
              <a:rPr lang="nb-NO" dirty="0"/>
              <a:t>Must be </a:t>
            </a:r>
            <a:r>
              <a:rPr lang="nb-NO" dirty="0" err="1"/>
              <a:t>refreshed</a:t>
            </a:r>
            <a:r>
              <a:rPr lang="nb-NO" dirty="0"/>
              <a:t>; </a:t>
            </a:r>
            <a:r>
              <a:rPr lang="nb-NO" dirty="0" err="1"/>
              <a:t>read</a:t>
            </a:r>
            <a:r>
              <a:rPr lang="nb-NO" dirty="0"/>
              <a:t> / </a:t>
            </a:r>
            <a:r>
              <a:rPr lang="nb-NO" dirty="0" err="1"/>
              <a:t>rewrite</a:t>
            </a:r>
            <a:r>
              <a:rPr lang="nb-NO" dirty="0"/>
              <a:t>.</a:t>
            </a:r>
          </a:p>
          <a:p>
            <a:r>
              <a:rPr lang="nb-NO" b="1" dirty="0"/>
              <a:t>SD</a:t>
            </a:r>
            <a:r>
              <a:rPr lang="nb-NO" dirty="0"/>
              <a:t>RAM - </a:t>
            </a:r>
            <a:r>
              <a:rPr lang="nb-NO" dirty="0" err="1"/>
              <a:t>Synchronous</a:t>
            </a:r>
            <a:r>
              <a:rPr lang="nb-NO" dirty="0"/>
              <a:t> DRAM</a:t>
            </a:r>
          </a:p>
          <a:p>
            <a:pPr lvl="1"/>
            <a:r>
              <a:rPr lang="nb-NO" dirty="0"/>
              <a:t>In </a:t>
            </a:r>
            <a:r>
              <a:rPr lang="nb-NO" dirty="0" err="1"/>
              <a:t>step</a:t>
            </a:r>
            <a:r>
              <a:rPr lang="nb-NO" dirty="0"/>
              <a:t> </a:t>
            </a:r>
            <a:r>
              <a:rPr lang="nb-NO" dirty="0" err="1"/>
              <a:t>with</a:t>
            </a:r>
            <a:r>
              <a:rPr lang="nb-NO" dirty="0"/>
              <a:t> </a:t>
            </a:r>
            <a:r>
              <a:rPr lang="nb-NO" dirty="0" err="1"/>
              <a:t>the</a:t>
            </a:r>
            <a:r>
              <a:rPr lang="nb-NO" dirty="0"/>
              <a:t> CPU.</a:t>
            </a:r>
          </a:p>
          <a:p>
            <a:r>
              <a:rPr lang="nb-NO" dirty="0">
                <a:solidFill>
                  <a:srgbClr val="FF0000"/>
                </a:solidFill>
              </a:rPr>
              <a:t>SRAM</a:t>
            </a:r>
            <a:r>
              <a:rPr lang="nb-NO" dirty="0"/>
              <a:t> - </a:t>
            </a:r>
            <a:r>
              <a:rPr lang="nb-NO" dirty="0" err="1"/>
              <a:t>Static</a:t>
            </a:r>
            <a:r>
              <a:rPr lang="nb-NO" dirty="0"/>
              <a:t> RAM</a:t>
            </a:r>
          </a:p>
          <a:p>
            <a:pPr lvl="1"/>
            <a:r>
              <a:rPr lang="nb-NO" dirty="0" err="1"/>
              <a:t>Does</a:t>
            </a:r>
            <a:r>
              <a:rPr lang="nb-NO" dirty="0"/>
              <a:t> NOT </a:t>
            </a:r>
            <a:r>
              <a:rPr lang="nb-NO" dirty="0" err="1"/>
              <a:t>need</a:t>
            </a:r>
            <a:r>
              <a:rPr lang="nb-NO" dirty="0"/>
              <a:t> to be </a:t>
            </a:r>
            <a:r>
              <a:rPr lang="nb-NO" dirty="0" err="1"/>
              <a:t>refreshed</a:t>
            </a:r>
            <a:r>
              <a:rPr lang="nb-NO" dirty="0"/>
              <a:t>, faster a DRAM, </a:t>
            </a:r>
            <a:r>
              <a:rPr lang="nb-NO" dirty="0" err="1"/>
              <a:t>but</a:t>
            </a:r>
            <a:r>
              <a:rPr lang="nb-NO" dirty="0"/>
              <a:t> more </a:t>
            </a:r>
            <a:r>
              <a:rPr lang="nb-NO" dirty="0" err="1"/>
              <a:t>expensive</a:t>
            </a:r>
            <a:r>
              <a:rPr lang="nb-NO" dirty="0"/>
              <a:t> to </a:t>
            </a:r>
            <a:r>
              <a:rPr lang="nb-NO" dirty="0" err="1"/>
              <a:t>produce</a:t>
            </a:r>
            <a:r>
              <a:rPr lang="nb-NO" dirty="0"/>
              <a:t> and </a:t>
            </a:r>
            <a:r>
              <a:rPr lang="nb-NO" dirty="0" err="1"/>
              <a:t>needs</a:t>
            </a:r>
            <a:r>
              <a:rPr lang="nb-NO" dirty="0"/>
              <a:t> more transistors per bit </a:t>
            </a:r>
            <a:r>
              <a:rPr lang="nb-NO" dirty="0" err="1"/>
              <a:t>stored</a:t>
            </a:r>
            <a:endParaRPr lang="nb-NO" dirty="0"/>
          </a:p>
        </p:txBody>
      </p:sp>
      <p:sp>
        <p:nvSpPr>
          <p:cNvPr id="6" name="Slide Number Placeholder 4">
            <a:extLst>
              <a:ext uri="{FF2B5EF4-FFF2-40B4-BE49-F238E27FC236}">
                <a16:creationId xmlns:a16="http://schemas.microsoft.com/office/drawing/2014/main" id="{55D7EC76-2B81-4F73-9647-4C89117AC20F}"/>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68</a:t>
            </a:fld>
            <a:r>
              <a:rPr lang="en-US" dirty="0"/>
              <a:t>/111</a:t>
            </a:r>
          </a:p>
        </p:txBody>
      </p:sp>
    </p:spTree>
    <p:custDataLst>
      <p:tags r:id="rId1"/>
    </p:custDataLst>
    <p:extLst>
      <p:ext uri="{BB962C8B-B14F-4D97-AF65-F5344CB8AC3E}">
        <p14:creationId xmlns:p14="http://schemas.microsoft.com/office/powerpoint/2010/main" val="356235826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6132"/>
                                        </p:tgtEl>
                                        <p:attrNameLst>
                                          <p:attrName>style.visibility</p:attrName>
                                        </p:attrNameLst>
                                      </p:cBhvr>
                                      <p:to>
                                        <p:strVal val="visible"/>
                                      </p:to>
                                    </p:set>
                                    <p:anim calcmode="lin" valueType="num">
                                      <p:cBhvr additive="base">
                                        <p:cTn id="7" dur="500" fill="hold"/>
                                        <p:tgtEl>
                                          <p:spTgt spid="176132"/>
                                        </p:tgtEl>
                                        <p:attrNameLst>
                                          <p:attrName>ppt_x</p:attrName>
                                        </p:attrNameLst>
                                      </p:cBhvr>
                                      <p:tavLst>
                                        <p:tav tm="0">
                                          <p:val>
                                            <p:strVal val="#ppt_x"/>
                                          </p:val>
                                        </p:tav>
                                        <p:tav tm="100000">
                                          <p:val>
                                            <p:strVal val="#ppt_x"/>
                                          </p:val>
                                        </p:tav>
                                      </p:tavLst>
                                    </p:anim>
                                    <p:anim calcmode="lin" valueType="num">
                                      <p:cBhvr additive="base">
                                        <p:cTn id="8" dur="500" fill="hold"/>
                                        <p:tgtEl>
                                          <p:spTgt spid="1761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6131">
                                            <p:txEl>
                                              <p:pRg st="0" end="0"/>
                                            </p:txEl>
                                          </p:spTgt>
                                        </p:tgtEl>
                                        <p:attrNameLst>
                                          <p:attrName>style.visibility</p:attrName>
                                        </p:attrNameLst>
                                      </p:cBhvr>
                                      <p:to>
                                        <p:strVal val="visible"/>
                                      </p:to>
                                    </p:set>
                                    <p:anim calcmode="lin" valueType="num">
                                      <p:cBhvr additive="base">
                                        <p:cTn id="13" dur="500" fill="hold"/>
                                        <p:tgtEl>
                                          <p:spTgt spid="17613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6131">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76131">
                                            <p:txEl>
                                              <p:pRg st="1" end="1"/>
                                            </p:txEl>
                                          </p:spTgt>
                                        </p:tgtEl>
                                        <p:attrNameLst>
                                          <p:attrName>style.visibility</p:attrName>
                                        </p:attrNameLst>
                                      </p:cBhvr>
                                      <p:to>
                                        <p:strVal val="visible"/>
                                      </p:to>
                                    </p:set>
                                    <p:anim calcmode="lin" valueType="num">
                                      <p:cBhvr additive="base">
                                        <p:cTn id="17" dur="500" fill="hold"/>
                                        <p:tgtEl>
                                          <p:spTgt spid="17613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6131">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6131">
                                            <p:txEl>
                                              <p:pRg st="2" end="2"/>
                                            </p:txEl>
                                          </p:spTgt>
                                        </p:tgtEl>
                                        <p:attrNameLst>
                                          <p:attrName>style.visibility</p:attrName>
                                        </p:attrNameLst>
                                      </p:cBhvr>
                                      <p:to>
                                        <p:strVal val="visible"/>
                                      </p:to>
                                    </p:set>
                                    <p:anim calcmode="lin" valueType="num">
                                      <p:cBhvr additive="base">
                                        <p:cTn id="21" dur="500" fill="hold"/>
                                        <p:tgtEl>
                                          <p:spTgt spid="17613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76131">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76131">
                                            <p:txEl>
                                              <p:pRg st="3" end="3"/>
                                            </p:txEl>
                                          </p:spTgt>
                                        </p:tgtEl>
                                        <p:attrNameLst>
                                          <p:attrName>style.visibility</p:attrName>
                                        </p:attrNameLst>
                                      </p:cBhvr>
                                      <p:to>
                                        <p:strVal val="visible"/>
                                      </p:to>
                                    </p:set>
                                    <p:anim calcmode="lin" valueType="num">
                                      <p:cBhvr additive="base">
                                        <p:cTn id="25" dur="500" fill="hold"/>
                                        <p:tgtEl>
                                          <p:spTgt spid="17613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6131">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76131">
                                            <p:txEl>
                                              <p:pRg st="4" end="4"/>
                                            </p:txEl>
                                          </p:spTgt>
                                        </p:tgtEl>
                                        <p:attrNameLst>
                                          <p:attrName>style.visibility</p:attrName>
                                        </p:attrNameLst>
                                      </p:cBhvr>
                                      <p:to>
                                        <p:strVal val="visible"/>
                                      </p:to>
                                    </p:set>
                                    <p:anim calcmode="lin" valueType="num">
                                      <p:cBhvr additive="base">
                                        <p:cTn id="29" dur="500" fill="hold"/>
                                        <p:tgtEl>
                                          <p:spTgt spid="176131">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7613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76131">
                                            <p:txEl>
                                              <p:pRg st="5" end="5"/>
                                            </p:txEl>
                                          </p:spTgt>
                                        </p:tgtEl>
                                        <p:attrNameLst>
                                          <p:attrName>style.visibility</p:attrName>
                                        </p:attrNameLst>
                                      </p:cBhvr>
                                      <p:to>
                                        <p:strVal val="visible"/>
                                      </p:to>
                                    </p:set>
                                    <p:anim calcmode="lin" valueType="num">
                                      <p:cBhvr additive="base">
                                        <p:cTn id="35" dur="500" fill="hold"/>
                                        <p:tgtEl>
                                          <p:spTgt spid="176131">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76131">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6131">
                                            <p:txEl>
                                              <p:pRg st="6" end="6"/>
                                            </p:txEl>
                                          </p:spTgt>
                                        </p:tgtEl>
                                        <p:attrNameLst>
                                          <p:attrName>style.visibility</p:attrName>
                                        </p:attrNameLst>
                                      </p:cBhvr>
                                      <p:to>
                                        <p:strVal val="visible"/>
                                      </p:to>
                                    </p:set>
                                    <p:anim calcmode="lin" valueType="num">
                                      <p:cBhvr additive="base">
                                        <p:cTn id="39" dur="500" fill="hold"/>
                                        <p:tgtEl>
                                          <p:spTgt spid="176131">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7613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76131">
                                            <p:txEl>
                                              <p:pRg st="7" end="7"/>
                                            </p:txEl>
                                          </p:spTgt>
                                        </p:tgtEl>
                                        <p:attrNameLst>
                                          <p:attrName>style.visibility</p:attrName>
                                        </p:attrNameLst>
                                      </p:cBhvr>
                                      <p:to>
                                        <p:strVal val="visible"/>
                                      </p:to>
                                    </p:set>
                                    <p:anim calcmode="lin" valueType="num">
                                      <p:cBhvr additive="base">
                                        <p:cTn id="45" dur="500" fill="hold"/>
                                        <p:tgtEl>
                                          <p:spTgt spid="176131">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76131">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76131">
                                            <p:txEl>
                                              <p:pRg st="8" end="8"/>
                                            </p:txEl>
                                          </p:spTgt>
                                        </p:tgtEl>
                                        <p:attrNameLst>
                                          <p:attrName>style.visibility</p:attrName>
                                        </p:attrNameLst>
                                      </p:cBhvr>
                                      <p:to>
                                        <p:strVal val="visible"/>
                                      </p:to>
                                    </p:set>
                                    <p:anim calcmode="lin" valueType="num">
                                      <p:cBhvr additive="base">
                                        <p:cTn id="49" dur="500" fill="hold"/>
                                        <p:tgtEl>
                                          <p:spTgt spid="176131">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613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6131">
                                            <p:txEl>
                                              <p:pRg st="9" end="9"/>
                                            </p:txEl>
                                          </p:spTgt>
                                        </p:tgtEl>
                                        <p:attrNameLst>
                                          <p:attrName>style.visibility</p:attrName>
                                        </p:attrNameLst>
                                      </p:cBhvr>
                                      <p:to>
                                        <p:strVal val="visible"/>
                                      </p:to>
                                    </p:set>
                                    <p:anim calcmode="lin" valueType="num">
                                      <p:cBhvr additive="base">
                                        <p:cTn id="55" dur="500" fill="hold"/>
                                        <p:tgtEl>
                                          <p:spTgt spid="176131">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7613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custDataLst>
              <p:tags r:id="rId2"/>
            </p:custDataLst>
          </p:nvPr>
        </p:nvSpPr>
        <p:spPr>
          <a:xfrm>
            <a:off x="2351584" y="25523"/>
            <a:ext cx="6934887" cy="914400"/>
          </a:xfrm>
        </p:spPr>
        <p:txBody>
          <a:bodyPr/>
          <a:lstStyle/>
          <a:p>
            <a:r>
              <a:rPr lang="nb-NO" dirty="0" err="1"/>
              <a:t>Physical</a:t>
            </a:r>
            <a:r>
              <a:rPr lang="nb-NO" dirty="0"/>
              <a:t> </a:t>
            </a:r>
            <a:r>
              <a:rPr lang="nb-NO" dirty="0" err="1"/>
              <a:t>organization</a:t>
            </a:r>
            <a:endParaRPr lang="nb-NO" dirty="0"/>
          </a:p>
        </p:txBody>
      </p:sp>
      <p:sp>
        <p:nvSpPr>
          <p:cNvPr id="177155" name="Rectangle 3"/>
          <p:cNvSpPr>
            <a:spLocks noGrp="1" noChangeArrowheads="1"/>
          </p:cNvSpPr>
          <p:nvPr>
            <p:ph type="body" idx="1"/>
            <p:custDataLst>
              <p:tags r:id="rId3"/>
            </p:custDataLst>
          </p:nvPr>
        </p:nvSpPr>
        <p:spPr>
          <a:xfrm>
            <a:off x="1875692" y="1052736"/>
            <a:ext cx="6049108" cy="5328592"/>
          </a:xfrm>
        </p:spPr>
        <p:txBody>
          <a:bodyPr>
            <a:normAutofit fontScale="92500" lnSpcReduction="20000"/>
          </a:bodyPr>
          <a:lstStyle/>
          <a:p>
            <a:r>
              <a:rPr lang="nb-NO" b="1" dirty="0"/>
              <a:t>DIP</a:t>
            </a:r>
            <a:r>
              <a:rPr lang="nb-NO" dirty="0"/>
              <a:t> (Dual In-line Pin) right </a:t>
            </a:r>
            <a:r>
              <a:rPr lang="nb-NO" dirty="0" err="1"/>
              <a:t>on</a:t>
            </a:r>
            <a:r>
              <a:rPr lang="nb-NO" dirty="0"/>
              <a:t> </a:t>
            </a:r>
            <a:r>
              <a:rPr lang="nb-NO" dirty="0" err="1"/>
              <a:t>the</a:t>
            </a:r>
            <a:r>
              <a:rPr lang="nb-NO" dirty="0"/>
              <a:t> </a:t>
            </a:r>
            <a:r>
              <a:rPr lang="nb-NO" dirty="0" err="1"/>
              <a:t>motherboard</a:t>
            </a:r>
            <a:r>
              <a:rPr lang="nb-NO" dirty="0"/>
              <a:t>.</a:t>
            </a:r>
          </a:p>
          <a:p>
            <a:pPr marL="0" indent="0">
              <a:buNone/>
            </a:pPr>
            <a:endParaRPr lang="nb-NO" dirty="0"/>
          </a:p>
          <a:p>
            <a:r>
              <a:rPr lang="nb-NO" b="1" dirty="0"/>
              <a:t>SIMM</a:t>
            </a:r>
            <a:r>
              <a:rPr lang="nb-NO" dirty="0"/>
              <a:t> (Single </a:t>
            </a:r>
            <a:r>
              <a:rPr lang="nb-NO" dirty="0" err="1"/>
              <a:t>In-line</a:t>
            </a:r>
            <a:r>
              <a:rPr lang="nb-NO" dirty="0"/>
              <a:t> </a:t>
            </a:r>
            <a:r>
              <a:rPr lang="nb-NO" dirty="0" err="1"/>
              <a:t>Memory</a:t>
            </a:r>
            <a:r>
              <a:rPr lang="nb-NO" dirty="0"/>
              <a:t> </a:t>
            </a:r>
            <a:r>
              <a:rPr lang="nb-NO" dirty="0" err="1"/>
              <a:t>Module</a:t>
            </a:r>
            <a:r>
              <a:rPr lang="nb-NO" dirty="0"/>
              <a:t>)</a:t>
            </a:r>
          </a:p>
          <a:p>
            <a:pPr lvl="1"/>
            <a:r>
              <a:rPr lang="nb-NO" dirty="0" err="1"/>
              <a:t>Snapped</a:t>
            </a:r>
            <a:r>
              <a:rPr lang="nb-NO" dirty="0"/>
              <a:t> </a:t>
            </a:r>
            <a:r>
              <a:rPr lang="nb-NO" dirty="0" err="1"/>
              <a:t>on</a:t>
            </a:r>
            <a:r>
              <a:rPr lang="nb-NO" dirty="0"/>
              <a:t> </a:t>
            </a:r>
            <a:r>
              <a:rPr lang="nb-NO" dirty="0" err="1"/>
              <a:t>the</a:t>
            </a:r>
            <a:r>
              <a:rPr lang="nb-NO" dirty="0"/>
              <a:t> </a:t>
            </a:r>
            <a:r>
              <a:rPr lang="nb-NO" dirty="0" err="1"/>
              <a:t>motherboard</a:t>
            </a:r>
            <a:endParaRPr lang="nb-NO" dirty="0"/>
          </a:p>
          <a:p>
            <a:pPr lvl="1"/>
            <a:r>
              <a:rPr lang="nb-NO" dirty="0"/>
              <a:t>DRAM; 60 to 120 </a:t>
            </a:r>
            <a:r>
              <a:rPr lang="nb-NO" dirty="0" err="1"/>
              <a:t>ns</a:t>
            </a:r>
            <a:endParaRPr lang="nb-NO" dirty="0"/>
          </a:p>
          <a:p>
            <a:pPr lvl="1"/>
            <a:r>
              <a:rPr lang="nb-NO" dirty="0"/>
              <a:t>SRAM and </a:t>
            </a:r>
            <a:r>
              <a:rPr lang="nb-NO" dirty="0" err="1"/>
              <a:t>cache</a:t>
            </a:r>
            <a:r>
              <a:rPr lang="nb-NO" dirty="0"/>
              <a:t>; 20 </a:t>
            </a:r>
            <a:r>
              <a:rPr lang="nb-NO" dirty="0" err="1"/>
              <a:t>ns</a:t>
            </a:r>
            <a:endParaRPr lang="nb-NO" dirty="0"/>
          </a:p>
          <a:p>
            <a:pPr lvl="1"/>
            <a:r>
              <a:rPr lang="nb-NO" dirty="0"/>
              <a:t>Odd </a:t>
            </a:r>
            <a:r>
              <a:rPr lang="nb-NO" dirty="0" err="1">
                <a:solidFill>
                  <a:srgbClr val="FF0000"/>
                </a:solidFill>
              </a:rPr>
              <a:t>Parity</a:t>
            </a:r>
            <a:endParaRPr lang="nb-NO" dirty="0">
              <a:solidFill>
                <a:srgbClr val="FF0000"/>
              </a:solidFill>
            </a:endParaRPr>
          </a:p>
          <a:p>
            <a:pPr lvl="2"/>
            <a:r>
              <a:rPr lang="nb-NO" b="1" dirty="0">
                <a:solidFill>
                  <a:schemeClr val="accent2"/>
                </a:solidFill>
                <a:effectLst>
                  <a:outerShdw blurRad="38100" dist="38100" dir="2700000" algn="tl">
                    <a:srgbClr val="C0C0C0"/>
                  </a:outerShdw>
                </a:effectLst>
                <a:latin typeface="Comic Sans MS" pitchFamily="66" charset="0"/>
              </a:rPr>
              <a:t>10010110 </a:t>
            </a:r>
            <a:r>
              <a:rPr lang="nb-NO" b="1" dirty="0">
                <a:solidFill>
                  <a:schemeClr val="hlink"/>
                </a:solidFill>
                <a:effectLst>
                  <a:outerShdw blurRad="38100" dist="38100" dir="2700000" algn="tl">
                    <a:srgbClr val="C0C0C0"/>
                  </a:outerShdw>
                </a:effectLst>
                <a:latin typeface="Comic Sans MS" pitchFamily="66" charset="0"/>
              </a:rPr>
              <a:t>1</a:t>
            </a:r>
          </a:p>
          <a:p>
            <a:pPr lvl="2"/>
            <a:r>
              <a:rPr lang="nb-NO" b="1" dirty="0">
                <a:effectLst>
                  <a:outerShdw blurRad="38100" dist="38100" dir="2700000" algn="tl">
                    <a:srgbClr val="C0C0C0"/>
                  </a:outerShdw>
                </a:effectLst>
                <a:latin typeface="Comic Sans MS" pitchFamily="66" charset="0"/>
              </a:rPr>
              <a:t>Used to </a:t>
            </a:r>
            <a:r>
              <a:rPr lang="nb-NO" b="1" dirty="0" err="1">
                <a:effectLst>
                  <a:outerShdw blurRad="38100" dist="38100" dir="2700000" algn="tl">
                    <a:srgbClr val="C0C0C0"/>
                  </a:outerShdw>
                </a:effectLst>
                <a:latin typeface="Comic Sans MS" pitchFamily="66" charset="0"/>
              </a:rPr>
              <a:t>check</a:t>
            </a:r>
            <a:r>
              <a:rPr lang="nb-NO" b="1" dirty="0">
                <a:effectLst>
                  <a:outerShdw blurRad="38100" dist="38100" dir="2700000" algn="tl">
                    <a:srgbClr val="C0C0C0"/>
                  </a:outerShdw>
                </a:effectLst>
                <a:latin typeface="Comic Sans MS" pitchFamily="66" charset="0"/>
              </a:rPr>
              <a:t> </a:t>
            </a:r>
            <a:r>
              <a:rPr lang="nb-NO" b="1" dirty="0" err="1">
                <a:effectLst>
                  <a:outerShdw blurRad="38100" dist="38100" dir="2700000" algn="tl">
                    <a:srgbClr val="C0C0C0"/>
                  </a:outerShdw>
                </a:effectLst>
                <a:latin typeface="Comic Sans MS" pitchFamily="66" charset="0"/>
              </a:rPr>
              <a:t>if</a:t>
            </a:r>
            <a:r>
              <a:rPr lang="nb-NO" b="1" dirty="0">
                <a:effectLst>
                  <a:outerShdw blurRad="38100" dist="38100" dir="2700000" algn="tl">
                    <a:srgbClr val="C0C0C0"/>
                  </a:outerShdw>
                </a:effectLst>
                <a:latin typeface="Comic Sans MS" pitchFamily="66" charset="0"/>
              </a:rPr>
              <a:t> </a:t>
            </a:r>
            <a:r>
              <a:rPr lang="nb-NO" b="1" dirty="0" err="1">
                <a:effectLst>
                  <a:outerShdw blurRad="38100" dist="38100" dir="2700000" algn="tl">
                    <a:srgbClr val="C0C0C0"/>
                  </a:outerShdw>
                </a:effectLst>
                <a:latin typeface="Comic Sans MS" pitchFamily="66" charset="0"/>
              </a:rPr>
              <a:t>errors</a:t>
            </a:r>
            <a:r>
              <a:rPr lang="nb-NO" b="1" dirty="0">
                <a:effectLst>
                  <a:outerShdw blurRad="38100" dist="38100" dir="2700000" algn="tl">
                    <a:srgbClr val="C0C0C0"/>
                  </a:outerShdw>
                </a:effectLst>
                <a:latin typeface="Comic Sans MS" pitchFamily="66" charset="0"/>
              </a:rPr>
              <a:t> have </a:t>
            </a:r>
            <a:r>
              <a:rPr lang="nb-NO" b="1" dirty="0" err="1">
                <a:effectLst>
                  <a:outerShdw blurRad="38100" dist="38100" dir="2700000" algn="tl">
                    <a:srgbClr val="C0C0C0"/>
                  </a:outerShdw>
                </a:effectLst>
                <a:latin typeface="Comic Sans MS" pitchFamily="66" charset="0"/>
              </a:rPr>
              <a:t>occurred</a:t>
            </a:r>
            <a:r>
              <a:rPr lang="nb-NO" b="1" dirty="0">
                <a:effectLst>
                  <a:outerShdw blurRad="38100" dist="38100" dir="2700000" algn="tl">
                    <a:srgbClr val="C0C0C0"/>
                  </a:outerShdw>
                </a:effectLst>
                <a:latin typeface="Comic Sans MS" pitchFamily="66" charset="0"/>
              </a:rPr>
              <a:t>.</a:t>
            </a:r>
            <a:endParaRPr lang="nb-NO" dirty="0"/>
          </a:p>
          <a:p>
            <a:pPr lvl="1"/>
            <a:endParaRPr lang="nb-NO" dirty="0">
              <a:solidFill>
                <a:srgbClr val="FF0000"/>
              </a:solidFill>
            </a:endParaRPr>
          </a:p>
          <a:p>
            <a:r>
              <a:rPr lang="nb-NO" b="1" dirty="0"/>
              <a:t>DIMM</a:t>
            </a:r>
            <a:r>
              <a:rPr lang="nb-NO" dirty="0"/>
              <a:t> (Dual </a:t>
            </a:r>
            <a:r>
              <a:rPr lang="nb-NO" dirty="0" err="1"/>
              <a:t>In-line</a:t>
            </a:r>
            <a:r>
              <a:rPr lang="nb-NO" dirty="0"/>
              <a:t> </a:t>
            </a:r>
            <a:r>
              <a:rPr lang="nb-NO" dirty="0" err="1"/>
              <a:t>Memory</a:t>
            </a:r>
            <a:r>
              <a:rPr lang="nb-NO" dirty="0"/>
              <a:t> </a:t>
            </a:r>
            <a:r>
              <a:rPr lang="nb-NO" dirty="0" err="1"/>
              <a:t>Module</a:t>
            </a:r>
            <a:r>
              <a:rPr lang="nb-NO" dirty="0"/>
              <a:t>)</a:t>
            </a:r>
          </a:p>
          <a:p>
            <a:pPr lvl="1"/>
            <a:r>
              <a:rPr lang="nb-NO" dirty="0" err="1"/>
              <a:t>Contact</a:t>
            </a:r>
            <a:r>
              <a:rPr lang="nb-NO" dirty="0"/>
              <a:t> </a:t>
            </a:r>
            <a:r>
              <a:rPr lang="nb-NO" dirty="0" err="1"/>
              <a:t>points</a:t>
            </a:r>
            <a:r>
              <a:rPr lang="nb-NO" dirty="0"/>
              <a:t> </a:t>
            </a:r>
            <a:r>
              <a:rPr lang="nb-NO" dirty="0" err="1"/>
              <a:t>on</a:t>
            </a:r>
            <a:r>
              <a:rPr lang="nb-NO" dirty="0"/>
              <a:t> </a:t>
            </a:r>
            <a:r>
              <a:rPr lang="nb-NO" dirty="0" err="1"/>
              <a:t>both</a:t>
            </a:r>
            <a:r>
              <a:rPr lang="nb-NO" dirty="0"/>
              <a:t> sides</a:t>
            </a:r>
          </a:p>
          <a:p>
            <a:pPr lvl="1"/>
            <a:r>
              <a:rPr lang="nb-NO" dirty="0"/>
              <a:t>64 bit bus </a:t>
            </a:r>
            <a:r>
              <a:rPr lang="nb-NO" dirty="0" err="1"/>
              <a:t>connection</a:t>
            </a:r>
            <a:r>
              <a:rPr lang="nb-NO" dirty="0"/>
              <a:t>.</a:t>
            </a:r>
          </a:p>
          <a:p>
            <a:pPr lvl="2"/>
            <a:r>
              <a:rPr lang="nb-NO" dirty="0"/>
              <a:t>168, 184, eller 240 bus </a:t>
            </a:r>
            <a:r>
              <a:rPr lang="nb-NO" dirty="0" err="1"/>
              <a:t>connections</a:t>
            </a:r>
            <a:r>
              <a:rPr lang="nb-NO" dirty="0"/>
              <a:t>. </a:t>
            </a:r>
          </a:p>
          <a:p>
            <a:pPr lvl="1"/>
            <a:r>
              <a:rPr lang="nb-NO" dirty="0"/>
              <a:t>RDRAM is a variant</a:t>
            </a:r>
          </a:p>
          <a:p>
            <a:pPr lvl="2"/>
            <a:r>
              <a:rPr lang="nb-NO" dirty="0" err="1"/>
              <a:t>There</a:t>
            </a:r>
            <a:r>
              <a:rPr lang="nb-NO" dirty="0"/>
              <a:t> </a:t>
            </a:r>
            <a:r>
              <a:rPr lang="nb-NO" dirty="0" err="1"/>
              <a:t>are</a:t>
            </a:r>
            <a:r>
              <a:rPr lang="nb-NO" dirty="0"/>
              <a:t> </a:t>
            </a:r>
            <a:r>
              <a:rPr lang="nb-NO" dirty="0" err="1"/>
              <a:t>many</a:t>
            </a:r>
            <a:r>
              <a:rPr lang="nb-NO" dirty="0"/>
              <a:t> variants in terms </a:t>
            </a:r>
            <a:r>
              <a:rPr lang="nb-NO" dirty="0" err="1"/>
              <a:t>of</a:t>
            </a:r>
            <a:r>
              <a:rPr lang="nb-NO" dirty="0"/>
              <a:t> </a:t>
            </a:r>
            <a:r>
              <a:rPr lang="nb-NO" dirty="0" err="1"/>
              <a:t>number</a:t>
            </a:r>
            <a:r>
              <a:rPr lang="nb-NO" dirty="0"/>
              <a:t> </a:t>
            </a:r>
            <a:r>
              <a:rPr lang="nb-NO" dirty="0" err="1"/>
              <a:t>of</a:t>
            </a:r>
            <a:r>
              <a:rPr lang="nb-NO" dirty="0"/>
              <a:t> </a:t>
            </a:r>
            <a:r>
              <a:rPr lang="nb-NO" dirty="0" err="1"/>
              <a:t>connection</a:t>
            </a:r>
            <a:r>
              <a:rPr lang="nb-NO" dirty="0"/>
              <a:t> </a:t>
            </a:r>
            <a:r>
              <a:rPr lang="nb-NO" dirty="0" err="1"/>
              <a:t>points</a:t>
            </a:r>
            <a:r>
              <a:rPr lang="nb-NO" dirty="0"/>
              <a:t>, type </a:t>
            </a:r>
            <a:r>
              <a:rPr lang="nb-NO" dirty="0" err="1"/>
              <a:t>of</a:t>
            </a:r>
            <a:r>
              <a:rPr lang="nb-NO" dirty="0"/>
              <a:t> bus etc.</a:t>
            </a:r>
          </a:p>
          <a:p>
            <a:pPr lvl="1"/>
            <a:endParaRPr lang="nb-NO" dirty="0"/>
          </a:p>
        </p:txBody>
      </p:sp>
      <p:pic>
        <p:nvPicPr>
          <p:cNvPr id="177158" name="Picture 6"/>
          <p:cNvPicPr>
            <a:picLocks noChangeAspect="1" noChangeArrowheads="1"/>
          </p:cNvPicPr>
          <p:nvPr>
            <p:custDataLst>
              <p:tags r:id="rId4"/>
            </p:custDataLst>
          </p:nvPr>
        </p:nvPicPr>
        <p:blipFill>
          <a:blip r:embed="rId9" cstate="print"/>
          <a:srcRect/>
          <a:stretch>
            <a:fillRect/>
          </a:stretch>
        </p:blipFill>
        <p:spPr bwMode="auto">
          <a:xfrm>
            <a:off x="6579577" y="2492896"/>
            <a:ext cx="4088423" cy="1079500"/>
          </a:xfrm>
          <a:prstGeom prst="rect">
            <a:avLst/>
          </a:prstGeom>
          <a:noFill/>
          <a:ln w="9525">
            <a:noFill/>
            <a:miter lim="800000"/>
            <a:headEnd/>
            <a:tailEnd/>
          </a:ln>
          <a:effectLst/>
        </p:spPr>
      </p:pic>
      <p:pic>
        <p:nvPicPr>
          <p:cNvPr id="177159" name="Picture 7"/>
          <p:cNvPicPr>
            <a:picLocks noChangeAspect="1" noChangeArrowheads="1"/>
          </p:cNvPicPr>
          <p:nvPr>
            <p:custDataLst>
              <p:tags r:id="rId5"/>
            </p:custDataLst>
          </p:nvPr>
        </p:nvPicPr>
        <p:blipFill>
          <a:blip r:embed="rId10" cstate="print"/>
          <a:srcRect/>
          <a:stretch>
            <a:fillRect/>
          </a:stretch>
        </p:blipFill>
        <p:spPr bwMode="auto">
          <a:xfrm>
            <a:off x="7536160" y="908721"/>
            <a:ext cx="2400300" cy="1514475"/>
          </a:xfrm>
          <a:prstGeom prst="rect">
            <a:avLst/>
          </a:prstGeom>
          <a:noFill/>
          <a:ln w="9525">
            <a:noFill/>
            <a:miter lim="800000"/>
            <a:headEnd/>
            <a:tailEnd/>
          </a:ln>
          <a:effectLst/>
        </p:spPr>
      </p:pic>
      <p:pic>
        <p:nvPicPr>
          <p:cNvPr id="220161" name="Picture 1"/>
          <p:cNvPicPr>
            <a:picLocks noChangeAspect="1" noChangeArrowheads="1"/>
          </p:cNvPicPr>
          <p:nvPr>
            <p:custDataLst>
              <p:tags r:id="rId6"/>
            </p:custDataLst>
          </p:nvPr>
        </p:nvPicPr>
        <p:blipFill>
          <a:blip r:embed="rId11" cstate="print"/>
          <a:srcRect/>
          <a:stretch>
            <a:fillRect/>
          </a:stretch>
        </p:blipFill>
        <p:spPr bwMode="auto">
          <a:xfrm>
            <a:off x="6374269" y="4437112"/>
            <a:ext cx="4237393" cy="1224136"/>
          </a:xfrm>
          <a:prstGeom prst="rect">
            <a:avLst/>
          </a:prstGeom>
          <a:noFill/>
          <a:ln w="9525">
            <a:noFill/>
            <a:miter lim="800000"/>
            <a:headEnd/>
            <a:tailEnd/>
          </a:ln>
        </p:spPr>
      </p:pic>
      <p:sp>
        <p:nvSpPr>
          <p:cNvPr id="8" name="Slide Number Placeholder 4">
            <a:extLst>
              <a:ext uri="{FF2B5EF4-FFF2-40B4-BE49-F238E27FC236}">
                <a16:creationId xmlns:a16="http://schemas.microsoft.com/office/drawing/2014/main" id="{31F84B32-1327-4624-9160-59B4C2D6C976}"/>
              </a:ext>
            </a:extLst>
          </p:cNvPr>
          <p:cNvSpPr>
            <a:spLocks noGrp="1"/>
          </p:cNvSpPr>
          <p:nvPr>
            <p:ph type="sldNum" sz="quarter" idx="4294967295"/>
            <p:custDataLst>
              <p:tags r:id="rId7"/>
            </p:custDataLst>
          </p:nvPr>
        </p:nvSpPr>
        <p:spPr>
          <a:xfrm>
            <a:off x="0" y="-7859"/>
            <a:ext cx="1262407" cy="457200"/>
          </a:xfrm>
          <a:prstGeom prst="rect">
            <a:avLst/>
          </a:prstGeom>
        </p:spPr>
        <p:txBody>
          <a:bodyPr/>
          <a:lstStyle/>
          <a:p>
            <a:pPr>
              <a:defRPr/>
            </a:pPr>
            <a:fld id="{6AF1C8AE-2CDD-414F-82E2-A8C08F8C4BDB}" type="slidenum">
              <a:rPr lang="en-US" smtClean="0"/>
              <a:pPr>
                <a:defRPr/>
              </a:pPr>
              <a:t>69</a:t>
            </a:fld>
            <a:r>
              <a:rPr lang="en-US" dirty="0"/>
              <a:t>/111</a:t>
            </a:r>
          </a:p>
        </p:txBody>
      </p:sp>
    </p:spTree>
    <p:custDataLst>
      <p:tags r:id="rId1"/>
    </p:custDataLst>
    <p:extLst>
      <p:ext uri="{BB962C8B-B14F-4D97-AF65-F5344CB8AC3E}">
        <p14:creationId xmlns:p14="http://schemas.microsoft.com/office/powerpoint/2010/main" val="128270748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7155">
                                            <p:txEl>
                                              <p:pRg st="0" end="0"/>
                                            </p:txEl>
                                          </p:spTgt>
                                        </p:tgtEl>
                                        <p:attrNameLst>
                                          <p:attrName>style.visibility</p:attrName>
                                        </p:attrNameLst>
                                      </p:cBhvr>
                                      <p:to>
                                        <p:strVal val="visible"/>
                                      </p:to>
                                    </p:set>
                                    <p:anim calcmode="lin" valueType="num">
                                      <p:cBhvr additive="base">
                                        <p:cTn id="7" dur="500" fill="hold"/>
                                        <p:tgtEl>
                                          <p:spTgt spid="1771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71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7159"/>
                                        </p:tgtEl>
                                        <p:attrNameLst>
                                          <p:attrName>style.visibility</p:attrName>
                                        </p:attrNameLst>
                                      </p:cBhvr>
                                      <p:to>
                                        <p:strVal val="visible"/>
                                      </p:to>
                                    </p:set>
                                    <p:anim calcmode="lin" valueType="num">
                                      <p:cBhvr additive="base">
                                        <p:cTn id="13" dur="500" fill="hold"/>
                                        <p:tgtEl>
                                          <p:spTgt spid="177159"/>
                                        </p:tgtEl>
                                        <p:attrNameLst>
                                          <p:attrName>ppt_x</p:attrName>
                                        </p:attrNameLst>
                                      </p:cBhvr>
                                      <p:tavLst>
                                        <p:tav tm="0">
                                          <p:val>
                                            <p:strVal val="#ppt_x"/>
                                          </p:val>
                                        </p:tav>
                                        <p:tav tm="100000">
                                          <p:val>
                                            <p:strVal val="#ppt_x"/>
                                          </p:val>
                                        </p:tav>
                                      </p:tavLst>
                                    </p:anim>
                                    <p:anim calcmode="lin" valueType="num">
                                      <p:cBhvr additive="base">
                                        <p:cTn id="14" dur="500" fill="hold"/>
                                        <p:tgtEl>
                                          <p:spTgt spid="17715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7155">
                                            <p:txEl>
                                              <p:pRg st="2" end="2"/>
                                            </p:txEl>
                                          </p:spTgt>
                                        </p:tgtEl>
                                        <p:attrNameLst>
                                          <p:attrName>style.visibility</p:attrName>
                                        </p:attrNameLst>
                                      </p:cBhvr>
                                      <p:to>
                                        <p:strVal val="visible"/>
                                      </p:to>
                                    </p:set>
                                    <p:anim calcmode="lin" valueType="num">
                                      <p:cBhvr additive="base">
                                        <p:cTn id="19" dur="500" fill="hold"/>
                                        <p:tgtEl>
                                          <p:spTgt spid="17715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715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7155">
                                            <p:txEl>
                                              <p:pRg st="3" end="3"/>
                                            </p:txEl>
                                          </p:spTgt>
                                        </p:tgtEl>
                                        <p:attrNameLst>
                                          <p:attrName>style.visibility</p:attrName>
                                        </p:attrNameLst>
                                      </p:cBhvr>
                                      <p:to>
                                        <p:strVal val="visible"/>
                                      </p:to>
                                    </p:set>
                                    <p:anim calcmode="lin" valueType="num">
                                      <p:cBhvr additive="base">
                                        <p:cTn id="23" dur="500" fill="hold"/>
                                        <p:tgtEl>
                                          <p:spTgt spid="17715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715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7155">
                                            <p:txEl>
                                              <p:pRg st="4" end="4"/>
                                            </p:txEl>
                                          </p:spTgt>
                                        </p:tgtEl>
                                        <p:attrNameLst>
                                          <p:attrName>style.visibility</p:attrName>
                                        </p:attrNameLst>
                                      </p:cBhvr>
                                      <p:to>
                                        <p:strVal val="visible"/>
                                      </p:to>
                                    </p:set>
                                    <p:anim calcmode="lin" valueType="num">
                                      <p:cBhvr additive="base">
                                        <p:cTn id="27" dur="500" fill="hold"/>
                                        <p:tgtEl>
                                          <p:spTgt spid="17715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7715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7155">
                                            <p:txEl>
                                              <p:pRg st="5" end="5"/>
                                            </p:txEl>
                                          </p:spTgt>
                                        </p:tgtEl>
                                        <p:attrNameLst>
                                          <p:attrName>style.visibility</p:attrName>
                                        </p:attrNameLst>
                                      </p:cBhvr>
                                      <p:to>
                                        <p:strVal val="visible"/>
                                      </p:to>
                                    </p:set>
                                    <p:anim calcmode="lin" valueType="num">
                                      <p:cBhvr additive="base">
                                        <p:cTn id="31" dur="500" fill="hold"/>
                                        <p:tgtEl>
                                          <p:spTgt spid="17715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7155">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7155">
                                            <p:txEl>
                                              <p:pRg st="6" end="6"/>
                                            </p:txEl>
                                          </p:spTgt>
                                        </p:tgtEl>
                                        <p:attrNameLst>
                                          <p:attrName>style.visibility</p:attrName>
                                        </p:attrNameLst>
                                      </p:cBhvr>
                                      <p:to>
                                        <p:strVal val="visible"/>
                                      </p:to>
                                    </p:set>
                                    <p:anim calcmode="lin" valueType="num">
                                      <p:cBhvr additive="base">
                                        <p:cTn id="35" dur="500" fill="hold"/>
                                        <p:tgtEl>
                                          <p:spTgt spid="17715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77155">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7155">
                                            <p:txEl>
                                              <p:pRg st="7" end="7"/>
                                            </p:txEl>
                                          </p:spTgt>
                                        </p:tgtEl>
                                        <p:attrNameLst>
                                          <p:attrName>style.visibility</p:attrName>
                                        </p:attrNameLst>
                                      </p:cBhvr>
                                      <p:to>
                                        <p:strVal val="visible"/>
                                      </p:to>
                                    </p:set>
                                    <p:anim calcmode="lin" valueType="num">
                                      <p:cBhvr additive="base">
                                        <p:cTn id="39" dur="500" fill="hold"/>
                                        <p:tgtEl>
                                          <p:spTgt spid="177155">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77155">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7155">
                                            <p:txEl>
                                              <p:pRg st="8" end="8"/>
                                            </p:txEl>
                                          </p:spTgt>
                                        </p:tgtEl>
                                        <p:attrNameLst>
                                          <p:attrName>style.visibility</p:attrName>
                                        </p:attrNameLst>
                                      </p:cBhvr>
                                      <p:to>
                                        <p:strVal val="visible"/>
                                      </p:to>
                                    </p:set>
                                    <p:anim calcmode="lin" valueType="num">
                                      <p:cBhvr additive="base">
                                        <p:cTn id="43" dur="500" fill="hold"/>
                                        <p:tgtEl>
                                          <p:spTgt spid="177155">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715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77158"/>
                                        </p:tgtEl>
                                        <p:attrNameLst>
                                          <p:attrName>style.visibility</p:attrName>
                                        </p:attrNameLst>
                                      </p:cBhvr>
                                      <p:to>
                                        <p:strVal val="visible"/>
                                      </p:to>
                                    </p:set>
                                    <p:anim calcmode="lin" valueType="num">
                                      <p:cBhvr additive="base">
                                        <p:cTn id="49" dur="500" fill="hold"/>
                                        <p:tgtEl>
                                          <p:spTgt spid="177158"/>
                                        </p:tgtEl>
                                        <p:attrNameLst>
                                          <p:attrName>ppt_x</p:attrName>
                                        </p:attrNameLst>
                                      </p:cBhvr>
                                      <p:tavLst>
                                        <p:tav tm="0">
                                          <p:val>
                                            <p:strVal val="#ppt_x"/>
                                          </p:val>
                                        </p:tav>
                                        <p:tav tm="100000">
                                          <p:val>
                                            <p:strVal val="#ppt_x"/>
                                          </p:val>
                                        </p:tav>
                                      </p:tavLst>
                                    </p:anim>
                                    <p:anim calcmode="lin" valueType="num">
                                      <p:cBhvr additive="base">
                                        <p:cTn id="50" dur="500" fill="hold"/>
                                        <p:tgtEl>
                                          <p:spTgt spid="17715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7155">
                                            <p:txEl>
                                              <p:pRg st="10" end="10"/>
                                            </p:txEl>
                                          </p:spTgt>
                                        </p:tgtEl>
                                        <p:attrNameLst>
                                          <p:attrName>style.visibility</p:attrName>
                                        </p:attrNameLst>
                                      </p:cBhvr>
                                      <p:to>
                                        <p:strVal val="visible"/>
                                      </p:to>
                                    </p:set>
                                    <p:anim calcmode="lin" valueType="num">
                                      <p:cBhvr additive="base">
                                        <p:cTn id="55" dur="500" fill="hold"/>
                                        <p:tgtEl>
                                          <p:spTgt spid="177155">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77155">
                                            <p:txEl>
                                              <p:pRg st="10" end="10"/>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77155">
                                            <p:txEl>
                                              <p:pRg st="11" end="11"/>
                                            </p:txEl>
                                          </p:spTgt>
                                        </p:tgtEl>
                                        <p:attrNameLst>
                                          <p:attrName>style.visibility</p:attrName>
                                        </p:attrNameLst>
                                      </p:cBhvr>
                                      <p:to>
                                        <p:strVal val="visible"/>
                                      </p:to>
                                    </p:set>
                                    <p:anim calcmode="lin" valueType="num">
                                      <p:cBhvr additive="base">
                                        <p:cTn id="59" dur="500" fill="hold"/>
                                        <p:tgtEl>
                                          <p:spTgt spid="177155">
                                            <p:txEl>
                                              <p:pRg st="11" end="1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77155">
                                            <p:txEl>
                                              <p:pRg st="11" end="11"/>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77155">
                                            <p:txEl>
                                              <p:pRg st="12" end="12"/>
                                            </p:txEl>
                                          </p:spTgt>
                                        </p:tgtEl>
                                        <p:attrNameLst>
                                          <p:attrName>style.visibility</p:attrName>
                                        </p:attrNameLst>
                                      </p:cBhvr>
                                      <p:to>
                                        <p:strVal val="visible"/>
                                      </p:to>
                                    </p:set>
                                    <p:anim calcmode="lin" valueType="num">
                                      <p:cBhvr additive="base">
                                        <p:cTn id="63" dur="500" fill="hold"/>
                                        <p:tgtEl>
                                          <p:spTgt spid="177155">
                                            <p:txEl>
                                              <p:pRg st="12" end="1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77155">
                                            <p:txEl>
                                              <p:pRg st="12" end="12"/>
                                            </p:tx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77155">
                                            <p:txEl>
                                              <p:pRg st="13" end="13"/>
                                            </p:txEl>
                                          </p:spTgt>
                                        </p:tgtEl>
                                        <p:attrNameLst>
                                          <p:attrName>style.visibility</p:attrName>
                                        </p:attrNameLst>
                                      </p:cBhvr>
                                      <p:to>
                                        <p:strVal val="visible"/>
                                      </p:to>
                                    </p:set>
                                    <p:anim calcmode="lin" valueType="num">
                                      <p:cBhvr additive="base">
                                        <p:cTn id="67" dur="500" fill="hold"/>
                                        <p:tgtEl>
                                          <p:spTgt spid="177155">
                                            <p:txEl>
                                              <p:pRg st="13" end="1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77155">
                                            <p:txEl>
                                              <p:pRg st="13" end="13"/>
                                            </p:tx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77155">
                                            <p:txEl>
                                              <p:pRg st="14" end="14"/>
                                            </p:txEl>
                                          </p:spTgt>
                                        </p:tgtEl>
                                        <p:attrNameLst>
                                          <p:attrName>style.visibility</p:attrName>
                                        </p:attrNameLst>
                                      </p:cBhvr>
                                      <p:to>
                                        <p:strVal val="visible"/>
                                      </p:to>
                                    </p:set>
                                    <p:anim calcmode="lin" valueType="num">
                                      <p:cBhvr additive="base">
                                        <p:cTn id="71" dur="500" fill="hold"/>
                                        <p:tgtEl>
                                          <p:spTgt spid="177155">
                                            <p:txEl>
                                              <p:pRg st="14" end="14"/>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177155">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220161"/>
                                        </p:tgtEl>
                                        <p:attrNameLst>
                                          <p:attrName>style.visibility</p:attrName>
                                        </p:attrNameLst>
                                      </p:cBhvr>
                                      <p:to>
                                        <p:strVal val="visible"/>
                                      </p:to>
                                    </p:set>
                                    <p:anim calcmode="lin" valueType="num">
                                      <p:cBhvr additive="base">
                                        <p:cTn id="77" dur="500" fill="hold"/>
                                        <p:tgtEl>
                                          <p:spTgt spid="220161"/>
                                        </p:tgtEl>
                                        <p:attrNameLst>
                                          <p:attrName>ppt_x</p:attrName>
                                        </p:attrNameLst>
                                      </p:cBhvr>
                                      <p:tavLst>
                                        <p:tav tm="0">
                                          <p:val>
                                            <p:strVal val="#ppt_x"/>
                                          </p:val>
                                        </p:tav>
                                        <p:tav tm="100000">
                                          <p:val>
                                            <p:strVal val="#ppt_x"/>
                                          </p:val>
                                        </p:tav>
                                      </p:tavLst>
                                    </p:anim>
                                    <p:anim calcmode="lin" valueType="num">
                                      <p:cBhvr additive="base">
                                        <p:cTn id="78" dur="500" fill="hold"/>
                                        <p:tgtEl>
                                          <p:spTgt spid="2201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Motherboard</a:t>
            </a:r>
            <a:endParaRPr lang="nb-NO" dirty="0"/>
          </a:p>
        </p:txBody>
      </p:sp>
      <p:sp>
        <p:nvSpPr>
          <p:cNvPr id="3" name="Content Placeholder 2"/>
          <p:cNvSpPr>
            <a:spLocks noGrp="1"/>
          </p:cNvSpPr>
          <p:nvPr>
            <p:ph idx="1"/>
            <p:custDataLst>
              <p:tags r:id="rId3"/>
            </p:custDataLst>
          </p:nvPr>
        </p:nvSpPr>
        <p:spPr>
          <a:xfrm>
            <a:off x="324928" y="1207733"/>
            <a:ext cx="4186808" cy="5256584"/>
          </a:xfrm>
        </p:spPr>
        <p:txBody>
          <a:bodyPr>
            <a:normAutofit/>
          </a:bodyPr>
          <a:lstStyle/>
          <a:p>
            <a:r>
              <a:rPr lang="nb-NO" dirty="0"/>
              <a:t>Connects:</a:t>
            </a:r>
          </a:p>
          <a:p>
            <a:pPr lvl="1"/>
            <a:r>
              <a:rPr lang="nb-NO" dirty="0"/>
              <a:t>CPU</a:t>
            </a:r>
          </a:p>
          <a:p>
            <a:pPr lvl="1"/>
            <a:r>
              <a:rPr lang="nb-NO" dirty="0"/>
              <a:t>Chipset</a:t>
            </a:r>
          </a:p>
          <a:p>
            <a:pPr lvl="1"/>
            <a:r>
              <a:rPr lang="nb-NO" dirty="0"/>
              <a:t>Buses</a:t>
            </a:r>
          </a:p>
          <a:p>
            <a:pPr lvl="1"/>
            <a:r>
              <a:rPr lang="nb-NO" dirty="0"/>
              <a:t>Memory </a:t>
            </a:r>
            <a:r>
              <a:rPr lang="nb-NO" dirty="0" err="1"/>
              <a:t>tracks</a:t>
            </a:r>
            <a:r>
              <a:rPr lang="nb-NO" dirty="0"/>
              <a:t> and RAM</a:t>
            </a:r>
          </a:p>
          <a:p>
            <a:pPr lvl="1"/>
            <a:r>
              <a:rPr lang="nb-NO" dirty="0"/>
              <a:t>Expansion </a:t>
            </a:r>
            <a:r>
              <a:rPr lang="nb-NO" dirty="0" err="1"/>
              <a:t>slots</a:t>
            </a:r>
            <a:r>
              <a:rPr lang="nb-NO" dirty="0"/>
              <a:t> and </a:t>
            </a:r>
            <a:r>
              <a:rPr lang="nb-NO" dirty="0" err="1"/>
              <a:t>extra</a:t>
            </a:r>
            <a:r>
              <a:rPr lang="nb-NO" dirty="0"/>
              <a:t> </a:t>
            </a:r>
            <a:r>
              <a:rPr lang="nb-NO" dirty="0" err="1"/>
              <a:t>cards</a:t>
            </a:r>
            <a:endParaRPr lang="nb-NO" dirty="0"/>
          </a:p>
          <a:p>
            <a:pPr lvl="1"/>
            <a:r>
              <a:rPr lang="nb-NO" dirty="0"/>
              <a:t>Gates and «</a:t>
            </a:r>
            <a:r>
              <a:rPr lang="nb-NO" dirty="0" err="1"/>
              <a:t>plugs</a:t>
            </a:r>
            <a:r>
              <a:rPr lang="nb-NO" dirty="0"/>
              <a:t>»</a:t>
            </a:r>
          </a:p>
        </p:txBody>
      </p:sp>
      <p:pic>
        <p:nvPicPr>
          <p:cNvPr id="4098" name="Picture 2" descr="http://upload.wikimedia.org/wikipedia/commons/thumb/b/bd/Motherboard_diagram.svg/500px-Motherboard_diagram.svg.png"/>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rcRect/>
          <a:stretch>
            <a:fillRect/>
          </a:stretch>
        </p:blipFill>
        <p:spPr bwMode="auto">
          <a:xfrm>
            <a:off x="4611817" y="393683"/>
            <a:ext cx="7536611" cy="6660688"/>
          </a:xfrm>
          <a:prstGeom prst="rect">
            <a:avLst/>
          </a:prstGeom>
          <a:noFill/>
          <a:extLst>
            <a:ext uri="{909E8E84-426E-40dd-AFC4-6F175D3DCCD1}">
              <a14:hiddenFill xmlns:a14="http://schemas.microsoft.com/office/drawing/2010/main" xmlns="">
                <a:solidFill>
                  <a:srgbClr val="FFFFFF"/>
                </a:solidFill>
              </a14:hiddenFill>
            </a:ext>
          </a:extLst>
        </p:spPr>
      </p:pic>
      <p:sp>
        <p:nvSpPr>
          <p:cNvPr id="7" name="Slide Number Placeholder 4">
            <a:extLst>
              <a:ext uri="{FF2B5EF4-FFF2-40B4-BE49-F238E27FC236}">
                <a16:creationId xmlns:a16="http://schemas.microsoft.com/office/drawing/2014/main" id="{4B2B1B9D-BD49-4517-81CF-755B1BE9ED3D}"/>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7</a:t>
            </a:fld>
            <a:r>
              <a:rPr lang="en-US" dirty="0"/>
              <a:t>/111</a:t>
            </a:r>
          </a:p>
        </p:txBody>
      </p:sp>
      <p:pic>
        <p:nvPicPr>
          <p:cNvPr id="4" name="Picture 2">
            <a:extLst>
              <a:ext uri="{FF2B5EF4-FFF2-40B4-BE49-F238E27FC236}">
                <a16:creationId xmlns:a16="http://schemas.microsoft.com/office/drawing/2014/main" id="{965D885E-7FCC-7047-863D-60D1554126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 y="4167731"/>
            <a:ext cx="2686974" cy="20152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A2D0B59-91F7-8846-A0A4-74AE4DA185D9}"/>
              </a:ext>
            </a:extLst>
          </p:cNvPr>
          <p:cNvSpPr/>
          <p:nvPr/>
        </p:nvSpPr>
        <p:spPr>
          <a:xfrm>
            <a:off x="1282461" y="675038"/>
            <a:ext cx="6096000" cy="1200329"/>
          </a:xfrm>
          <a:prstGeom prst="rect">
            <a:avLst/>
          </a:prstGeom>
          <a:solidFill>
            <a:schemeClr val="bg2"/>
          </a:solidFill>
        </p:spPr>
        <p:txBody>
          <a:bodyPr>
            <a:spAutoFit/>
          </a:bodyPr>
          <a:lstStyle/>
          <a:p>
            <a:r>
              <a:rPr lang="en-US" b="1" dirty="0">
                <a:solidFill>
                  <a:srgbClr val="202124"/>
                </a:solidFill>
                <a:latin typeface="arial" panose="020B0604020202020204" pitchFamily="34" charset="0"/>
              </a:rPr>
              <a:t>a set of electronic components in an integrated circuit</a:t>
            </a:r>
            <a:r>
              <a:rPr lang="en-US" dirty="0">
                <a:solidFill>
                  <a:srgbClr val="202124"/>
                </a:solidFill>
                <a:latin typeface="arial" panose="020B0604020202020204" pitchFamily="34" charset="0"/>
              </a:rPr>
              <a:t> known as a "Data Flow Management System" that manages the data flow between the processor, memory and peripherals</a:t>
            </a:r>
            <a:endParaRPr lang="en-NO" dirty="0"/>
          </a:p>
        </p:txBody>
      </p:sp>
      <p:sp>
        <p:nvSpPr>
          <p:cNvPr id="6" name="TextBox 5">
            <a:extLst>
              <a:ext uri="{FF2B5EF4-FFF2-40B4-BE49-F238E27FC236}">
                <a16:creationId xmlns:a16="http://schemas.microsoft.com/office/drawing/2014/main" id="{A79846B3-2863-F741-B78B-87303E47FCDB}"/>
              </a:ext>
            </a:extLst>
          </p:cNvPr>
          <p:cNvSpPr txBox="1"/>
          <p:nvPr/>
        </p:nvSpPr>
        <p:spPr>
          <a:xfrm>
            <a:off x="-281354" y="1209822"/>
            <a:ext cx="184731" cy="369332"/>
          </a:xfrm>
          <a:prstGeom prst="rect">
            <a:avLst/>
          </a:prstGeom>
          <a:noFill/>
        </p:spPr>
        <p:txBody>
          <a:bodyPr wrap="none" rtlCol="0">
            <a:spAutoFit/>
          </a:bodyPr>
          <a:lstStyle/>
          <a:p>
            <a:endParaRPr lang="en-NO"/>
          </a:p>
        </p:txBody>
      </p:sp>
    </p:spTree>
    <p:custDataLst>
      <p:tags r:id="rId1"/>
    </p:custDataLst>
    <p:extLst>
      <p:ext uri="{BB962C8B-B14F-4D97-AF65-F5344CB8AC3E}">
        <p14:creationId xmlns:p14="http://schemas.microsoft.com/office/powerpoint/2010/main" val="220892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1"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 calcmode="lin" valueType="num">
                                      <p:cBhvr additive="base">
                                        <p:cTn id="3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 calcmode="lin" valueType="num">
                                      <p:cBhvr additive="base">
                                        <p:cTn id="4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 calcmode="lin" valueType="num">
                                      <p:cBhvr additive="base">
                                        <p:cTn id="4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 calcmode="lin" valueType="num">
                                      <p:cBhvr additive="base">
                                        <p:cTn id="5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barn(inVertical)">
                                      <p:cBhvr>
                                        <p:cTn id="60" dur="500"/>
                                        <p:tgtEl>
                                          <p:spTgt spid="4"/>
                                        </p:tgtEl>
                                      </p:cBhvr>
                                    </p:animEffect>
                                  </p:childTnLst>
                                </p:cTn>
                              </p:par>
                            </p:childTnLst>
                          </p:cTn>
                        </p:par>
                      </p:childTnLst>
                    </p:cTn>
                  </p:par>
                  <p:par>
                    <p:cTn id="61" fill="hold">
                      <p:stCondLst>
                        <p:cond delay="indefinite"/>
                      </p:stCondLst>
                      <p:childTnLst>
                        <p:par>
                          <p:cTn id="62" fill="hold">
                            <p:stCondLst>
                              <p:cond delay="0"/>
                            </p:stCondLst>
                            <p:childTnLst>
                              <p:par>
                                <p:cTn id="63" presetID="6" presetClass="emph" presetSubtype="0" fill="hold" nodeType="clickEffect">
                                  <p:stCondLst>
                                    <p:cond delay="0"/>
                                  </p:stCondLst>
                                  <p:childTnLst>
                                    <p:animScale>
                                      <p:cBhvr>
                                        <p:cTn id="64"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DRAM form </a:t>
            </a:r>
            <a:r>
              <a:rPr lang="nb-NO" dirty="0" err="1"/>
              <a:t>factors</a:t>
            </a:r>
            <a:r>
              <a:rPr lang="nb-NO" dirty="0"/>
              <a:t> (</a:t>
            </a:r>
            <a:r>
              <a:rPr lang="nb-NO" dirty="0" err="1"/>
              <a:t>some</a:t>
            </a:r>
            <a:r>
              <a:rPr lang="nb-NO" dirty="0"/>
              <a:t>)</a:t>
            </a:r>
          </a:p>
        </p:txBody>
      </p:sp>
      <p:pic>
        <p:nvPicPr>
          <p:cNvPr id="3075" name="Picture 3"/>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2771776" y="1144588"/>
            <a:ext cx="6646863" cy="457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rgbClr val="A19157"/>
                </a:solidFill>
                <a:prstDash val="solid"/>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5C95A285-537A-4A68-A5C9-9018D45D287D}"/>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70</a:t>
            </a:fld>
            <a:r>
              <a:rPr lang="en-US" dirty="0"/>
              <a:t>/111</a:t>
            </a:r>
          </a:p>
        </p:txBody>
      </p:sp>
    </p:spTree>
    <p:custDataLst>
      <p:tags r:id="rId1"/>
    </p:custDataLst>
    <p:extLst>
      <p:ext uri="{BB962C8B-B14F-4D97-AF65-F5344CB8AC3E}">
        <p14:creationId xmlns:p14="http://schemas.microsoft.com/office/powerpoint/2010/main" val="30028133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DRAM </a:t>
            </a:r>
            <a:r>
              <a:rPr lang="nb-NO" dirty="0" err="1"/>
              <a:t>technologies</a:t>
            </a:r>
            <a:endParaRPr lang="nb-NO" dirty="0"/>
          </a:p>
        </p:txBody>
      </p:sp>
      <p:sp>
        <p:nvSpPr>
          <p:cNvPr id="3" name="Content Placeholder 2"/>
          <p:cNvSpPr>
            <a:spLocks noGrp="1"/>
          </p:cNvSpPr>
          <p:nvPr>
            <p:ph idx="1"/>
            <p:custDataLst>
              <p:tags r:id="rId3"/>
            </p:custDataLst>
          </p:nvPr>
        </p:nvSpPr>
        <p:spPr/>
        <p:txBody>
          <a:bodyPr/>
          <a:lstStyle/>
          <a:p>
            <a:r>
              <a:rPr lang="nb-NO" dirty="0" err="1"/>
              <a:t>Previously</a:t>
            </a:r>
            <a:endParaRPr lang="nb-NO" dirty="0"/>
          </a:p>
          <a:p>
            <a:pPr lvl="1"/>
            <a:r>
              <a:rPr lang="nb-NO" dirty="0" err="1"/>
              <a:t>Asynchronously</a:t>
            </a:r>
            <a:r>
              <a:rPr lang="nb-NO" dirty="0"/>
              <a:t>, </a:t>
            </a:r>
            <a:r>
              <a:rPr lang="nb-NO" dirty="0" err="1"/>
              <a:t>the</a:t>
            </a:r>
            <a:r>
              <a:rPr lang="nb-NO" dirty="0"/>
              <a:t> system </a:t>
            </a:r>
            <a:r>
              <a:rPr lang="nb-NO" dirty="0" err="1"/>
              <a:t>clock</a:t>
            </a:r>
            <a:r>
              <a:rPr lang="nb-NO" dirty="0"/>
              <a:t> </a:t>
            </a:r>
            <a:r>
              <a:rPr lang="nb-NO" dirty="0" err="1"/>
              <a:t>did</a:t>
            </a:r>
            <a:r>
              <a:rPr lang="nb-NO" dirty="0"/>
              <a:t> not </a:t>
            </a:r>
            <a:r>
              <a:rPr lang="nb-NO" dirty="0" err="1"/>
              <a:t>follow</a:t>
            </a:r>
            <a:endParaRPr lang="nb-NO" dirty="0"/>
          </a:p>
          <a:p>
            <a:pPr lvl="1"/>
            <a:r>
              <a:rPr lang="nb-NO" dirty="0"/>
              <a:t>FPM, EDO, etc..</a:t>
            </a:r>
          </a:p>
          <a:p>
            <a:r>
              <a:rPr lang="nb-NO" dirty="0" err="1"/>
              <a:t>Current</a:t>
            </a:r>
            <a:endParaRPr lang="nb-NO" dirty="0"/>
          </a:p>
          <a:p>
            <a:pPr lvl="1"/>
            <a:r>
              <a:rPr lang="nb-NO" dirty="0"/>
              <a:t>Single Data Rate RAM</a:t>
            </a:r>
          </a:p>
          <a:p>
            <a:pPr lvl="2"/>
            <a:r>
              <a:rPr lang="nb-NO" dirty="0"/>
              <a:t>One </a:t>
            </a:r>
            <a:r>
              <a:rPr lang="nb-NO" dirty="0" err="1"/>
              <a:t>read</a:t>
            </a:r>
            <a:r>
              <a:rPr lang="nb-NO" dirty="0"/>
              <a:t> / </a:t>
            </a:r>
            <a:r>
              <a:rPr lang="nb-NO" dirty="0" err="1"/>
              <a:t>write</a:t>
            </a:r>
            <a:r>
              <a:rPr lang="nb-NO" dirty="0"/>
              <a:t> per </a:t>
            </a:r>
            <a:r>
              <a:rPr lang="nb-NO" dirty="0" err="1"/>
              <a:t>clock</a:t>
            </a:r>
            <a:r>
              <a:rPr lang="nb-NO" dirty="0"/>
              <a:t> / bus pulse</a:t>
            </a:r>
          </a:p>
          <a:p>
            <a:pPr lvl="1"/>
            <a:r>
              <a:rPr lang="nb-NO" dirty="0"/>
              <a:t>Double Data Rate RAM (DDR, DDR2, DDR3)</a:t>
            </a:r>
          </a:p>
          <a:p>
            <a:pPr lvl="1"/>
            <a:r>
              <a:rPr lang="nb-NO" dirty="0"/>
              <a:t>RAMBUS</a:t>
            </a:r>
          </a:p>
          <a:p>
            <a:r>
              <a:rPr lang="nb-NO" dirty="0"/>
              <a:t>RAM </a:t>
            </a:r>
            <a:r>
              <a:rPr lang="nb-NO" dirty="0" err="1"/>
              <a:t>performance</a:t>
            </a:r>
            <a:r>
              <a:rPr lang="nb-NO" dirty="0"/>
              <a:t> </a:t>
            </a:r>
            <a:r>
              <a:rPr lang="nb-NO" dirty="0" err="1"/>
              <a:t>depends</a:t>
            </a:r>
            <a:r>
              <a:rPr lang="nb-NO" dirty="0"/>
              <a:t> more </a:t>
            </a:r>
            <a:r>
              <a:rPr lang="nb-NO" dirty="0" err="1"/>
              <a:t>on</a:t>
            </a:r>
            <a:r>
              <a:rPr lang="nb-NO" dirty="0"/>
              <a:t> </a:t>
            </a:r>
            <a:r>
              <a:rPr lang="nb-NO" dirty="0" err="1"/>
              <a:t>the</a:t>
            </a:r>
            <a:r>
              <a:rPr lang="nb-NO" dirty="0"/>
              <a:t> </a:t>
            </a:r>
            <a:r>
              <a:rPr lang="nb-NO" dirty="0" err="1"/>
              <a:t>package</a:t>
            </a:r>
            <a:r>
              <a:rPr lang="nb-NO" dirty="0"/>
              <a:t> and bus, </a:t>
            </a:r>
            <a:r>
              <a:rPr lang="nb-NO" dirty="0" err="1"/>
              <a:t>than</a:t>
            </a:r>
            <a:r>
              <a:rPr lang="nb-NO" dirty="0"/>
              <a:t> </a:t>
            </a:r>
            <a:r>
              <a:rPr lang="nb-NO" dirty="0" err="1"/>
              <a:t>on</a:t>
            </a:r>
            <a:r>
              <a:rPr lang="nb-NO" dirty="0"/>
              <a:t> </a:t>
            </a:r>
            <a:r>
              <a:rPr lang="nb-NO" dirty="0" err="1"/>
              <a:t>the</a:t>
            </a:r>
            <a:r>
              <a:rPr lang="nb-NO" dirty="0"/>
              <a:t> RAM </a:t>
            </a:r>
            <a:r>
              <a:rPr lang="nb-NO" dirty="0" err="1"/>
              <a:t>itself</a:t>
            </a:r>
            <a:r>
              <a:rPr lang="nb-NO" dirty="0"/>
              <a:t>.</a:t>
            </a:r>
          </a:p>
        </p:txBody>
      </p:sp>
      <p:sp>
        <p:nvSpPr>
          <p:cNvPr id="5" name="Slide Number Placeholder 4">
            <a:extLst>
              <a:ext uri="{FF2B5EF4-FFF2-40B4-BE49-F238E27FC236}">
                <a16:creationId xmlns:a16="http://schemas.microsoft.com/office/drawing/2014/main" id="{5035AE93-6C95-4ED8-9802-9C655842658B}"/>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71</a:t>
            </a:fld>
            <a:r>
              <a:rPr lang="en-US" dirty="0"/>
              <a:t>/111</a:t>
            </a:r>
          </a:p>
        </p:txBody>
      </p:sp>
    </p:spTree>
    <p:custDataLst>
      <p:tags r:id="rId1"/>
    </p:custDataLst>
    <p:extLst>
      <p:ext uri="{BB962C8B-B14F-4D97-AF65-F5344CB8AC3E}">
        <p14:creationId xmlns:p14="http://schemas.microsoft.com/office/powerpoint/2010/main" val="195100641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DRAM </a:t>
            </a:r>
            <a:r>
              <a:rPr lang="nb-NO" dirty="0" err="1"/>
              <a:t>characteristics</a:t>
            </a:r>
            <a:endParaRPr lang="nb-NO" dirty="0"/>
          </a:p>
        </p:txBody>
      </p:sp>
      <p:sp>
        <p:nvSpPr>
          <p:cNvPr id="3" name="Content Placeholder 2"/>
          <p:cNvSpPr>
            <a:spLocks noGrp="1"/>
          </p:cNvSpPr>
          <p:nvPr>
            <p:ph idx="1"/>
            <p:custDataLst>
              <p:tags r:id="rId3"/>
            </p:custDataLst>
          </p:nvPr>
        </p:nvSpPr>
        <p:spPr/>
        <p:txBody>
          <a:bodyPr>
            <a:normAutofit/>
          </a:bodyPr>
          <a:lstStyle/>
          <a:p>
            <a:r>
              <a:rPr lang="nb-NO" dirty="0">
                <a:solidFill>
                  <a:srgbClr val="FF0000"/>
                </a:solidFill>
              </a:rPr>
              <a:t>CAS</a:t>
            </a:r>
            <a:r>
              <a:rPr lang="nb-NO" dirty="0"/>
              <a:t> (</a:t>
            </a:r>
            <a:r>
              <a:rPr lang="nb-NO" dirty="0" err="1"/>
              <a:t>Column</a:t>
            </a:r>
            <a:r>
              <a:rPr lang="nb-NO" dirty="0"/>
              <a:t> </a:t>
            </a:r>
            <a:r>
              <a:rPr lang="nb-NO" dirty="0" err="1"/>
              <a:t>Adress</a:t>
            </a:r>
            <a:r>
              <a:rPr lang="nb-NO" dirty="0"/>
              <a:t> </a:t>
            </a:r>
            <a:r>
              <a:rPr lang="nb-NO" dirty="0" err="1"/>
              <a:t>Strobe</a:t>
            </a:r>
            <a:r>
              <a:rPr lang="nb-NO" dirty="0"/>
              <a:t>) </a:t>
            </a:r>
            <a:r>
              <a:rPr lang="nb-NO" dirty="0" err="1">
                <a:solidFill>
                  <a:srgbClr val="FF0000"/>
                </a:solidFill>
              </a:rPr>
              <a:t>latency</a:t>
            </a:r>
            <a:endParaRPr lang="nb-NO" dirty="0">
              <a:solidFill>
                <a:srgbClr val="FF0000"/>
              </a:solidFill>
            </a:endParaRPr>
          </a:p>
          <a:p>
            <a:pPr lvl="1"/>
            <a:r>
              <a:rPr lang="nb-NO" dirty="0" err="1"/>
              <a:t>Number</a:t>
            </a:r>
            <a:r>
              <a:rPr lang="nb-NO" dirty="0"/>
              <a:t> </a:t>
            </a:r>
            <a:r>
              <a:rPr lang="nb-NO" dirty="0" err="1"/>
              <a:t>of</a:t>
            </a:r>
            <a:r>
              <a:rPr lang="nb-NO" dirty="0"/>
              <a:t> </a:t>
            </a:r>
            <a:r>
              <a:rPr lang="nb-NO" dirty="0" err="1"/>
              <a:t>clock</a:t>
            </a:r>
            <a:r>
              <a:rPr lang="nb-NO" dirty="0"/>
              <a:t> </a:t>
            </a:r>
            <a:r>
              <a:rPr lang="nb-NO" dirty="0" err="1"/>
              <a:t>cycles</a:t>
            </a:r>
            <a:r>
              <a:rPr lang="nb-NO" dirty="0"/>
              <a:t> it </a:t>
            </a:r>
            <a:r>
              <a:rPr lang="nb-NO" dirty="0" err="1"/>
              <a:t>takes</a:t>
            </a:r>
            <a:r>
              <a:rPr lang="nb-NO" dirty="0"/>
              <a:t> to </a:t>
            </a:r>
            <a:r>
              <a:rPr lang="nb-NO" dirty="0" err="1"/>
              <a:t>move</a:t>
            </a:r>
            <a:r>
              <a:rPr lang="nb-NO" dirty="0"/>
              <a:t> </a:t>
            </a:r>
            <a:r>
              <a:rPr lang="nb-NO" dirty="0" err="1"/>
              <a:t>requested</a:t>
            </a:r>
            <a:r>
              <a:rPr lang="nb-NO" dirty="0"/>
              <a:t> data to </a:t>
            </a:r>
            <a:r>
              <a:rPr lang="nb-NO" dirty="0" err="1"/>
              <a:t>the</a:t>
            </a:r>
            <a:r>
              <a:rPr lang="nb-NO" dirty="0"/>
              <a:t> </a:t>
            </a:r>
            <a:r>
              <a:rPr lang="nb-NO" dirty="0" err="1"/>
              <a:t>legs</a:t>
            </a:r>
            <a:r>
              <a:rPr lang="nb-NO" dirty="0"/>
              <a:t> </a:t>
            </a:r>
            <a:r>
              <a:rPr lang="nb-NO" dirty="0" err="1"/>
              <a:t>of</a:t>
            </a:r>
            <a:r>
              <a:rPr lang="nb-NO" dirty="0"/>
              <a:t> </a:t>
            </a:r>
            <a:r>
              <a:rPr lang="nb-NO" dirty="0" err="1"/>
              <a:t>the</a:t>
            </a:r>
            <a:r>
              <a:rPr lang="nb-NO" dirty="0"/>
              <a:t> RAM </a:t>
            </a:r>
            <a:r>
              <a:rPr lang="nb-NO" dirty="0" err="1"/>
              <a:t>module</a:t>
            </a:r>
            <a:endParaRPr lang="nb-NO" dirty="0"/>
          </a:p>
          <a:p>
            <a:pPr lvl="1"/>
            <a:r>
              <a:rPr lang="nb-NO" dirty="0"/>
              <a:t>For </a:t>
            </a:r>
            <a:r>
              <a:rPr lang="nb-NO" dirty="0" err="1"/>
              <a:t>example</a:t>
            </a:r>
            <a:r>
              <a:rPr lang="nb-NO" dirty="0"/>
              <a:t>. CL2 (</a:t>
            </a:r>
            <a:r>
              <a:rPr lang="nb-NO" dirty="0" err="1"/>
              <a:t>two</a:t>
            </a:r>
            <a:r>
              <a:rPr lang="nb-NO" dirty="0"/>
              <a:t> </a:t>
            </a:r>
            <a:r>
              <a:rPr lang="nb-NO" dirty="0" err="1"/>
              <a:t>clock</a:t>
            </a:r>
            <a:r>
              <a:rPr lang="nb-NO" dirty="0"/>
              <a:t> </a:t>
            </a:r>
            <a:r>
              <a:rPr lang="nb-NO" dirty="0" err="1"/>
              <a:t>cycles</a:t>
            </a:r>
            <a:r>
              <a:rPr lang="nb-NO" dirty="0"/>
              <a:t>)</a:t>
            </a:r>
          </a:p>
          <a:p>
            <a:r>
              <a:rPr lang="nb-NO" dirty="0"/>
              <a:t>Dual or </a:t>
            </a:r>
            <a:r>
              <a:rPr lang="nb-NO" dirty="0" err="1"/>
              <a:t>quad</a:t>
            </a:r>
            <a:r>
              <a:rPr lang="nb-NO" dirty="0"/>
              <a:t> </a:t>
            </a:r>
            <a:r>
              <a:rPr lang="nb-NO" dirty="0" err="1"/>
              <a:t>channel</a:t>
            </a:r>
            <a:endParaRPr lang="nb-NO" dirty="0"/>
          </a:p>
          <a:p>
            <a:pPr lvl="1"/>
            <a:r>
              <a:rPr lang="nb-NO" dirty="0" err="1"/>
              <a:t>Motherboard</a:t>
            </a:r>
            <a:r>
              <a:rPr lang="nb-NO" dirty="0"/>
              <a:t>-dependent - </a:t>
            </a:r>
            <a:r>
              <a:rPr lang="nb-NO" dirty="0" err="1"/>
              <a:t>number</a:t>
            </a:r>
            <a:r>
              <a:rPr lang="nb-NO" dirty="0"/>
              <a:t> </a:t>
            </a:r>
            <a:r>
              <a:rPr lang="nb-NO" dirty="0" err="1"/>
              <a:t>of</a:t>
            </a:r>
            <a:r>
              <a:rPr lang="nb-NO" dirty="0"/>
              <a:t> </a:t>
            </a:r>
            <a:r>
              <a:rPr lang="nb-NO" dirty="0" err="1"/>
              <a:t>parallel</a:t>
            </a:r>
            <a:r>
              <a:rPr lang="nb-NO" dirty="0"/>
              <a:t> RAM </a:t>
            </a:r>
            <a:r>
              <a:rPr lang="nb-NO" dirty="0" err="1"/>
              <a:t>channels</a:t>
            </a:r>
            <a:r>
              <a:rPr lang="nb-NO" dirty="0"/>
              <a:t>.</a:t>
            </a:r>
          </a:p>
          <a:p>
            <a:r>
              <a:rPr lang="nb-NO" dirty="0"/>
              <a:t>Single </a:t>
            </a:r>
            <a:r>
              <a:rPr lang="nb-NO" dirty="0" err="1"/>
              <a:t>vs</a:t>
            </a:r>
            <a:r>
              <a:rPr lang="nb-NO" dirty="0"/>
              <a:t> double </a:t>
            </a:r>
            <a:r>
              <a:rPr lang="nb-NO" dirty="0" err="1"/>
              <a:t>row</a:t>
            </a:r>
            <a:endParaRPr lang="nb-NO" dirty="0"/>
          </a:p>
          <a:p>
            <a:pPr lvl="1"/>
            <a:r>
              <a:rPr lang="nb-NO" dirty="0"/>
              <a:t>Double-</a:t>
            </a:r>
            <a:r>
              <a:rPr lang="nb-NO" dirty="0" err="1"/>
              <a:t>ranked</a:t>
            </a:r>
            <a:r>
              <a:rPr lang="nb-NO" dirty="0"/>
              <a:t> has </a:t>
            </a:r>
            <a:r>
              <a:rPr lang="nb-NO" dirty="0" err="1"/>
              <a:t>two</a:t>
            </a:r>
            <a:r>
              <a:rPr lang="nb-NO" dirty="0"/>
              <a:t> separate </a:t>
            </a:r>
            <a:r>
              <a:rPr lang="nb-NO" dirty="0" err="1"/>
              <a:t>groups</a:t>
            </a:r>
            <a:r>
              <a:rPr lang="nb-NO" dirty="0"/>
              <a:t> </a:t>
            </a:r>
            <a:r>
              <a:rPr lang="nb-NO" dirty="0" err="1"/>
              <a:t>of</a:t>
            </a:r>
            <a:r>
              <a:rPr lang="nb-NO" dirty="0"/>
              <a:t> RAM chips </a:t>
            </a:r>
            <a:r>
              <a:rPr lang="nb-NO" dirty="0" err="1"/>
              <a:t>that</a:t>
            </a:r>
            <a:r>
              <a:rPr lang="nb-NO" dirty="0"/>
              <a:t> </a:t>
            </a:r>
            <a:r>
              <a:rPr lang="nb-NO" dirty="0" err="1"/>
              <a:t>are</a:t>
            </a:r>
            <a:r>
              <a:rPr lang="nb-NO" dirty="0"/>
              <a:t> </a:t>
            </a:r>
            <a:r>
              <a:rPr lang="nb-NO" dirty="0" err="1"/>
              <a:t>accessed</a:t>
            </a:r>
            <a:r>
              <a:rPr lang="nb-NO" dirty="0"/>
              <a:t> </a:t>
            </a:r>
            <a:r>
              <a:rPr lang="nb-NO" dirty="0" err="1"/>
              <a:t>separately</a:t>
            </a:r>
            <a:r>
              <a:rPr lang="nb-NO" dirty="0"/>
              <a:t> by </a:t>
            </a:r>
            <a:r>
              <a:rPr lang="nb-NO" dirty="0" err="1"/>
              <a:t>the</a:t>
            </a:r>
            <a:r>
              <a:rPr lang="nb-NO" dirty="0"/>
              <a:t> RAM </a:t>
            </a:r>
            <a:r>
              <a:rPr lang="nb-NO" dirty="0" err="1"/>
              <a:t>controller</a:t>
            </a:r>
            <a:r>
              <a:rPr lang="nb-NO" dirty="0"/>
              <a:t>.</a:t>
            </a:r>
          </a:p>
        </p:txBody>
      </p:sp>
      <p:sp>
        <p:nvSpPr>
          <p:cNvPr id="5" name="Slide Number Placeholder 4">
            <a:extLst>
              <a:ext uri="{FF2B5EF4-FFF2-40B4-BE49-F238E27FC236}">
                <a16:creationId xmlns:a16="http://schemas.microsoft.com/office/drawing/2014/main" id="{42FD2023-5C49-42A8-AC3D-73D5A7275F54}"/>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72</a:t>
            </a:fld>
            <a:r>
              <a:rPr lang="en-US" dirty="0"/>
              <a:t>/111</a:t>
            </a:r>
          </a:p>
        </p:txBody>
      </p:sp>
    </p:spTree>
    <p:custDataLst>
      <p:tags r:id="rId1"/>
    </p:custDataLst>
    <p:extLst>
      <p:ext uri="{BB962C8B-B14F-4D97-AF65-F5344CB8AC3E}">
        <p14:creationId xmlns:p14="http://schemas.microsoft.com/office/powerpoint/2010/main" val="347357790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a:t>Win7: </a:t>
            </a:r>
            <a:r>
              <a:rPr lang="nb-NO" dirty="0" err="1"/>
              <a:t>devmgmt.msc</a:t>
            </a:r>
            <a:endParaRPr lang="nb-NO" dirty="0"/>
          </a:p>
        </p:txBody>
      </p:sp>
      <p:sp>
        <p:nvSpPr>
          <p:cNvPr id="3" name="Content Placeholder 2"/>
          <p:cNvSpPr>
            <a:spLocks noGrp="1"/>
          </p:cNvSpPr>
          <p:nvPr>
            <p:ph idx="1"/>
            <p:custDataLst>
              <p:tags r:id="rId3"/>
            </p:custDataLst>
          </p:nvPr>
        </p:nvSpPr>
        <p:spPr>
          <a:xfrm>
            <a:off x="1981200" y="4869160"/>
            <a:ext cx="8229600" cy="1512168"/>
          </a:xfrm>
        </p:spPr>
        <p:txBody>
          <a:bodyPr/>
          <a:lstStyle/>
          <a:p>
            <a:r>
              <a:rPr lang="nb-NO" dirty="0"/>
              <a:t>In win7 / 8/10 </a:t>
            </a:r>
            <a:r>
              <a:rPr lang="nb-NO" dirty="0" err="1"/>
              <a:t>you</a:t>
            </a:r>
            <a:r>
              <a:rPr lang="nb-NO" dirty="0"/>
              <a:t> </a:t>
            </a:r>
            <a:r>
              <a:rPr lang="nb-NO" dirty="0" err="1"/>
              <a:t>can</a:t>
            </a:r>
            <a:r>
              <a:rPr lang="nb-NO" dirty="0"/>
              <a:t> </a:t>
            </a:r>
            <a:r>
              <a:rPr lang="nb-NO" dirty="0" err="1"/>
              <a:t>inspect</a:t>
            </a:r>
            <a:r>
              <a:rPr lang="nb-NO" dirty="0"/>
              <a:t> </a:t>
            </a:r>
            <a:r>
              <a:rPr lang="nb-NO" dirty="0" err="1"/>
              <a:t>which</a:t>
            </a:r>
            <a:r>
              <a:rPr lang="nb-NO" dirty="0"/>
              <a:t> </a:t>
            </a:r>
            <a:r>
              <a:rPr lang="nb-NO" dirty="0" err="1"/>
              <a:t>resources</a:t>
            </a:r>
            <a:r>
              <a:rPr lang="nb-NO" dirty="0"/>
              <a:t> in MMC </a:t>
            </a:r>
            <a:r>
              <a:rPr lang="nb-NO" dirty="0" err="1"/>
              <a:t>snapin</a:t>
            </a:r>
            <a:r>
              <a:rPr lang="nb-NO" dirty="0"/>
              <a:t> </a:t>
            </a:r>
            <a:r>
              <a:rPr lang="nb-NO" dirty="0" err="1"/>
              <a:t>devmgmt.msc</a:t>
            </a:r>
            <a:endParaRPr lang="nb-NO" dirty="0"/>
          </a:p>
        </p:txBody>
      </p:sp>
      <p:pic>
        <p:nvPicPr>
          <p:cNvPr id="9218" name="Picture 2"/>
          <p:cNvPicPr>
            <a:picLocks noChangeAspect="1" noChangeArrowheads="1"/>
          </p:cNvPicPr>
          <p:nvPr>
            <p:custDataLst>
              <p:tags r:id="rId4"/>
            </p:custDataLst>
          </p:nvPr>
        </p:nvPicPr>
        <p:blipFill>
          <a:blip r:embed="rId7">
            <a:extLst>
              <a:ext uri="{28A0092B-C50C-407E-A947-70E740481C1C}">
                <a14:useLocalDpi xmlns:a14="http://schemas.microsoft.com/office/drawing/2010/main" val="0"/>
              </a:ext>
            </a:extLst>
          </a:blip>
          <a:srcRect/>
          <a:stretch>
            <a:fillRect/>
          </a:stretch>
        </p:blipFill>
        <p:spPr bwMode="auto">
          <a:xfrm>
            <a:off x="1531000" y="1000126"/>
            <a:ext cx="4492992" cy="35252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Slide Number Placeholder 4">
            <a:extLst>
              <a:ext uri="{FF2B5EF4-FFF2-40B4-BE49-F238E27FC236}">
                <a16:creationId xmlns:a16="http://schemas.microsoft.com/office/drawing/2014/main" id="{28607784-7876-4F5F-9256-139869DC77B5}"/>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73</a:t>
            </a:fld>
            <a:r>
              <a:rPr lang="en-US" dirty="0"/>
              <a:t>/111</a:t>
            </a:r>
          </a:p>
        </p:txBody>
      </p:sp>
    </p:spTree>
    <p:custDataLst>
      <p:tags r:id="rId1"/>
    </p:custDataLst>
    <p:extLst>
      <p:ext uri="{BB962C8B-B14F-4D97-AF65-F5344CB8AC3E}">
        <p14:creationId xmlns:p14="http://schemas.microsoft.com/office/powerpoint/2010/main" val="328051393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312988"/>
            <a:ext cx="11147425" cy="1822450"/>
          </a:xfrm>
        </p:spPr>
        <p:txBody>
          <a:bodyPr/>
          <a:lstStyle/>
          <a:p>
            <a:r>
              <a:rPr lang="nb-NO" dirty="0"/>
              <a:t>Data buses</a:t>
            </a:r>
          </a:p>
        </p:txBody>
      </p:sp>
    </p:spTree>
    <p:custDataLst>
      <p:tags r:id="rId1"/>
    </p:custDataLst>
    <p:extLst>
      <p:ext uri="{BB962C8B-B14F-4D97-AF65-F5344CB8AC3E}">
        <p14:creationId xmlns:p14="http://schemas.microsoft.com/office/powerpoint/2010/main" val="42857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Motherboard</a:t>
            </a:r>
            <a:r>
              <a:rPr lang="nb-NO" dirty="0"/>
              <a:t>: Buses</a:t>
            </a:r>
          </a:p>
        </p:txBody>
      </p:sp>
      <p:sp>
        <p:nvSpPr>
          <p:cNvPr id="3" name="Content Placeholder 2"/>
          <p:cNvSpPr>
            <a:spLocks noGrp="1"/>
          </p:cNvSpPr>
          <p:nvPr>
            <p:ph idx="1"/>
            <p:custDataLst>
              <p:tags r:id="rId3"/>
            </p:custDataLst>
          </p:nvPr>
        </p:nvSpPr>
        <p:spPr>
          <a:xfrm>
            <a:off x="7985005" y="1019221"/>
            <a:ext cx="3851921" cy="5410200"/>
          </a:xfrm>
        </p:spPr>
        <p:txBody>
          <a:bodyPr>
            <a:normAutofit/>
          </a:bodyPr>
          <a:lstStyle/>
          <a:p>
            <a:r>
              <a:rPr lang="nb-NO" dirty="0"/>
              <a:t>Serial </a:t>
            </a:r>
            <a:r>
              <a:rPr lang="nb-NO" dirty="0" err="1"/>
              <a:t>vs</a:t>
            </a:r>
            <a:r>
              <a:rPr lang="nb-NO" dirty="0"/>
              <a:t> </a:t>
            </a:r>
            <a:r>
              <a:rPr lang="nb-NO" dirty="0" err="1"/>
              <a:t>parallel</a:t>
            </a:r>
            <a:endParaRPr lang="nb-NO" dirty="0"/>
          </a:p>
          <a:p>
            <a:r>
              <a:rPr lang="nb-NO" dirty="0"/>
              <a:t>Data / </a:t>
            </a:r>
            <a:r>
              <a:rPr lang="nb-NO" dirty="0" err="1"/>
              <a:t>Address</a:t>
            </a:r>
            <a:r>
              <a:rPr lang="nb-NO" dirty="0"/>
              <a:t> / Control / Power</a:t>
            </a:r>
          </a:p>
          <a:p>
            <a:r>
              <a:rPr lang="nb-NO" dirty="0"/>
              <a:t>Width (#bit), tempo (</a:t>
            </a:r>
            <a:r>
              <a:rPr lang="nb-NO" dirty="0" err="1"/>
              <a:t>Hz</a:t>
            </a:r>
            <a:r>
              <a:rPr lang="nb-NO" dirty="0"/>
              <a:t>)</a:t>
            </a:r>
          </a:p>
          <a:p>
            <a:r>
              <a:rPr lang="nb-NO" dirty="0" err="1"/>
              <a:t>Two</a:t>
            </a:r>
            <a:r>
              <a:rPr lang="nb-NO" dirty="0"/>
              <a:t> </a:t>
            </a:r>
            <a:r>
              <a:rPr lang="nb-NO" dirty="0" err="1"/>
              <a:t>main</a:t>
            </a:r>
            <a:r>
              <a:rPr lang="nb-NO" dirty="0"/>
              <a:t> buses:</a:t>
            </a:r>
          </a:p>
          <a:p>
            <a:r>
              <a:rPr lang="nb-NO" sz="2000" dirty="0"/>
              <a:t>System / FSB</a:t>
            </a:r>
          </a:p>
          <a:p>
            <a:r>
              <a:rPr lang="nb-NO" sz="1800" dirty="0" err="1"/>
              <a:t>connects</a:t>
            </a:r>
            <a:r>
              <a:rPr lang="nb-NO" sz="1800" dirty="0"/>
              <a:t> CPU to Northbridge / RAM</a:t>
            </a:r>
          </a:p>
          <a:p>
            <a:r>
              <a:rPr lang="nb-NO" sz="2000" dirty="0"/>
              <a:t>Expansion</a:t>
            </a:r>
          </a:p>
          <a:p>
            <a:r>
              <a:rPr lang="nb-NO" sz="1800" dirty="0"/>
              <a:t>Connects </a:t>
            </a:r>
            <a:r>
              <a:rPr lang="nb-NO" sz="1800" dirty="0" err="1"/>
              <a:t>the</a:t>
            </a:r>
            <a:r>
              <a:rPr lang="nb-NO" sz="1800" dirty="0"/>
              <a:t> chip to </a:t>
            </a:r>
            <a:r>
              <a:rPr lang="nb-NO" sz="1800" dirty="0" err="1"/>
              <a:t>expansion</a:t>
            </a:r>
            <a:r>
              <a:rPr lang="nb-NO" sz="1800" dirty="0"/>
              <a:t> </a:t>
            </a:r>
            <a:r>
              <a:rPr lang="nb-NO" sz="1800" dirty="0" err="1"/>
              <a:t>slots</a:t>
            </a:r>
            <a:endParaRPr lang="nb-NO" sz="1800" dirty="0"/>
          </a:p>
        </p:txBody>
      </p:sp>
      <p:pic>
        <p:nvPicPr>
          <p:cNvPr id="4099" name="Picture 3"/>
          <p:cNvPicPr>
            <a:picLocks noChangeAspect="1" noChangeArrowheads="1"/>
          </p:cNvPicPr>
          <p:nvPr>
            <p:custDataLst>
              <p:tags r:id="rId4"/>
            </p:custDataLst>
          </p:nvPr>
        </p:nvPicPr>
        <p:blipFill>
          <a:blip r:embed="rId7" cstate="print"/>
          <a:srcRect/>
          <a:stretch>
            <a:fillRect/>
          </a:stretch>
        </p:blipFill>
        <p:spPr bwMode="auto">
          <a:xfrm>
            <a:off x="1508864" y="1196753"/>
            <a:ext cx="5307217" cy="4321861"/>
          </a:xfrm>
          <a:prstGeom prst="rect">
            <a:avLst/>
          </a:prstGeom>
          <a:noFill/>
        </p:spPr>
      </p:pic>
      <p:sp>
        <p:nvSpPr>
          <p:cNvPr id="6" name="Slide Number Placeholder 4">
            <a:extLst>
              <a:ext uri="{FF2B5EF4-FFF2-40B4-BE49-F238E27FC236}">
                <a16:creationId xmlns:a16="http://schemas.microsoft.com/office/drawing/2014/main" id="{EA87D0C7-9EC3-4759-90CD-54E7980F16A6}"/>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75</a:t>
            </a:fld>
            <a:r>
              <a:rPr lang="en-US" dirty="0"/>
              <a:t>/111</a:t>
            </a:r>
          </a:p>
        </p:txBody>
      </p:sp>
    </p:spTree>
    <p:custDataLst>
      <p:tags r:id="rId1"/>
    </p:custDataLst>
    <p:extLst>
      <p:ext uri="{BB962C8B-B14F-4D97-AF65-F5344CB8AC3E}">
        <p14:creationId xmlns:p14="http://schemas.microsoft.com/office/powerpoint/2010/main" val="217432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nb-NO" dirty="0" err="1"/>
              <a:t>Chipset</a:t>
            </a:r>
            <a:endParaRPr lang="nb-NO" dirty="0"/>
          </a:p>
        </p:txBody>
      </p:sp>
      <p:sp>
        <p:nvSpPr>
          <p:cNvPr id="3" name="Content Placeholder 2"/>
          <p:cNvSpPr>
            <a:spLocks noGrp="1"/>
          </p:cNvSpPr>
          <p:nvPr>
            <p:ph idx="1"/>
            <p:custDataLst>
              <p:tags r:id="rId3"/>
            </p:custDataLst>
          </p:nvPr>
        </p:nvSpPr>
        <p:spPr/>
        <p:txBody>
          <a:bodyPr>
            <a:normAutofit/>
          </a:bodyPr>
          <a:lstStyle/>
          <a:p>
            <a:r>
              <a:rPr lang="nb-NO" dirty="0"/>
              <a:t>The </a:t>
            </a:r>
            <a:r>
              <a:rPr lang="nb-NO" dirty="0" err="1"/>
              <a:t>controllers</a:t>
            </a:r>
            <a:r>
              <a:rPr lang="nb-NO" dirty="0"/>
              <a:t> </a:t>
            </a:r>
            <a:r>
              <a:rPr lang="nb-NO" dirty="0" err="1"/>
              <a:t>that</a:t>
            </a:r>
            <a:r>
              <a:rPr lang="nb-NO" dirty="0"/>
              <a:t> </a:t>
            </a:r>
            <a:r>
              <a:rPr lang="nb-NO" dirty="0" err="1"/>
              <a:t>control</a:t>
            </a:r>
            <a:r>
              <a:rPr lang="nb-NO" dirty="0"/>
              <a:t> </a:t>
            </a:r>
            <a:r>
              <a:rPr lang="nb-NO" dirty="0" err="1"/>
              <a:t>the</a:t>
            </a:r>
            <a:r>
              <a:rPr lang="nb-NO" dirty="0"/>
              <a:t> </a:t>
            </a:r>
            <a:r>
              <a:rPr lang="nb-NO" dirty="0" err="1"/>
              <a:t>exchange</a:t>
            </a:r>
            <a:r>
              <a:rPr lang="nb-NO" dirty="0"/>
              <a:t> </a:t>
            </a:r>
            <a:r>
              <a:rPr lang="nb-NO" dirty="0" err="1"/>
              <a:t>of</a:t>
            </a:r>
            <a:r>
              <a:rPr lang="nb-NO" dirty="0"/>
              <a:t> data / </a:t>
            </a:r>
            <a:r>
              <a:rPr lang="nb-NO" dirty="0" err="1"/>
              <a:t>instructions</a:t>
            </a:r>
            <a:r>
              <a:rPr lang="nb-NO" dirty="0"/>
              <a:t> / </a:t>
            </a:r>
            <a:r>
              <a:rPr lang="nb-NO" dirty="0" err="1"/>
              <a:t>interrupt</a:t>
            </a:r>
            <a:r>
              <a:rPr lang="nb-NO" dirty="0"/>
              <a:t> signals </a:t>
            </a:r>
            <a:r>
              <a:rPr lang="nb-NO" dirty="0" err="1"/>
              <a:t>between</a:t>
            </a:r>
            <a:r>
              <a:rPr lang="nb-NO" dirty="0"/>
              <a:t> </a:t>
            </a:r>
            <a:r>
              <a:rPr lang="nb-NO" dirty="0" err="1"/>
              <a:t>the</a:t>
            </a:r>
            <a:r>
              <a:rPr lang="nb-NO" dirty="0"/>
              <a:t> CPU and </a:t>
            </a:r>
            <a:r>
              <a:rPr lang="nb-NO" dirty="0" err="1"/>
              <a:t>other</a:t>
            </a:r>
            <a:r>
              <a:rPr lang="nb-NO" dirty="0"/>
              <a:t> </a:t>
            </a:r>
            <a:r>
              <a:rPr lang="nb-NO" dirty="0" err="1"/>
              <a:t>equipment</a:t>
            </a:r>
            <a:r>
              <a:rPr lang="nb-NO" dirty="0"/>
              <a:t> </a:t>
            </a:r>
            <a:r>
              <a:rPr lang="nb-NO" dirty="0" err="1"/>
              <a:t>are</a:t>
            </a:r>
            <a:r>
              <a:rPr lang="nb-NO" dirty="0"/>
              <a:t> </a:t>
            </a:r>
            <a:r>
              <a:rPr lang="nb-NO" dirty="0" err="1"/>
              <a:t>often</a:t>
            </a:r>
            <a:r>
              <a:rPr lang="nb-NO" dirty="0"/>
              <a:t> </a:t>
            </a:r>
            <a:r>
              <a:rPr lang="nb-NO" dirty="0" err="1"/>
              <a:t>referred</a:t>
            </a:r>
            <a:r>
              <a:rPr lang="nb-NO" dirty="0"/>
              <a:t> to as </a:t>
            </a:r>
            <a:r>
              <a:rPr lang="nb-NO" dirty="0" err="1"/>
              <a:t>the</a:t>
            </a:r>
            <a:r>
              <a:rPr lang="nb-NO" dirty="0"/>
              <a:t> </a:t>
            </a:r>
            <a:r>
              <a:rPr lang="nb-NO" dirty="0" err="1"/>
              <a:t>motherboard</a:t>
            </a:r>
            <a:r>
              <a:rPr lang="nb-NO" dirty="0"/>
              <a:t>  </a:t>
            </a:r>
            <a:r>
              <a:rPr lang="nb-NO" dirty="0" err="1">
                <a:solidFill>
                  <a:srgbClr val="FF0000"/>
                </a:solidFill>
              </a:rPr>
              <a:t>chipset</a:t>
            </a:r>
            <a:endParaRPr lang="nb-NO" dirty="0">
              <a:solidFill>
                <a:srgbClr val="FF0000"/>
              </a:solidFill>
            </a:endParaRPr>
          </a:p>
          <a:p>
            <a:r>
              <a:rPr lang="nb-NO" dirty="0"/>
              <a:t>In </a:t>
            </a:r>
            <a:r>
              <a:rPr lang="nb-NO" dirty="0" err="1"/>
              <a:t>the</a:t>
            </a:r>
            <a:r>
              <a:rPr lang="nb-NO" dirty="0"/>
              <a:t> last </a:t>
            </a:r>
            <a:r>
              <a:rPr lang="nb-NO" dirty="0" err="1"/>
              <a:t>ten</a:t>
            </a:r>
            <a:r>
              <a:rPr lang="nb-NO" dirty="0"/>
              <a:t> </a:t>
            </a:r>
            <a:r>
              <a:rPr lang="nb-NO" dirty="0" err="1"/>
              <a:t>years</a:t>
            </a:r>
            <a:r>
              <a:rPr lang="nb-NO" dirty="0"/>
              <a:t>, </a:t>
            </a:r>
            <a:r>
              <a:rPr lang="nb-NO" dirty="0" err="1"/>
              <a:t>these</a:t>
            </a:r>
            <a:r>
              <a:rPr lang="nb-NO" dirty="0"/>
              <a:t> have </a:t>
            </a:r>
            <a:r>
              <a:rPr lang="nb-NO" dirty="0" err="1"/>
              <a:t>typically</a:t>
            </a:r>
            <a:r>
              <a:rPr lang="nb-NO" dirty="0"/>
              <a:t> </a:t>
            </a:r>
            <a:r>
              <a:rPr lang="nb-NO" dirty="0" err="1"/>
              <a:t>been</a:t>
            </a:r>
            <a:r>
              <a:rPr lang="nb-NO" dirty="0"/>
              <a:t> </a:t>
            </a:r>
            <a:r>
              <a:rPr lang="nb-NO" dirty="0" err="1"/>
              <a:t>two</a:t>
            </a:r>
            <a:r>
              <a:rPr lang="nb-NO" dirty="0"/>
              <a:t> </a:t>
            </a:r>
            <a:r>
              <a:rPr lang="nb-NO" dirty="0" err="1"/>
              <a:t>main</a:t>
            </a:r>
            <a:r>
              <a:rPr lang="nb-NO" dirty="0"/>
              <a:t> </a:t>
            </a:r>
            <a:r>
              <a:rPr lang="nb-NO" dirty="0" err="1"/>
              <a:t>controllers</a:t>
            </a:r>
            <a:endParaRPr lang="nb-NO" dirty="0"/>
          </a:p>
          <a:p>
            <a:pPr lvl="1"/>
            <a:r>
              <a:rPr lang="nb-NO" dirty="0">
                <a:solidFill>
                  <a:srgbClr val="FF0000"/>
                </a:solidFill>
              </a:rPr>
              <a:t>Northbridge</a:t>
            </a:r>
            <a:r>
              <a:rPr lang="nb-NO" dirty="0"/>
              <a:t> (Intel: Memory Controller </a:t>
            </a:r>
            <a:r>
              <a:rPr lang="nb-NO" dirty="0" err="1"/>
              <a:t>Hub</a:t>
            </a:r>
            <a:r>
              <a:rPr lang="nb-NO" dirty="0"/>
              <a:t>)</a:t>
            </a:r>
          </a:p>
          <a:p>
            <a:pPr lvl="2"/>
            <a:r>
              <a:rPr lang="nb-NO" dirty="0"/>
              <a:t>CPU and </a:t>
            </a:r>
            <a:r>
              <a:rPr lang="nb-NO" dirty="0" err="1"/>
              <a:t>memory</a:t>
            </a:r>
            <a:r>
              <a:rPr lang="nb-NO" dirty="0"/>
              <a:t> (RAM)</a:t>
            </a:r>
          </a:p>
          <a:p>
            <a:pPr lvl="2"/>
            <a:r>
              <a:rPr lang="nb-NO" dirty="0"/>
              <a:t>High speed </a:t>
            </a:r>
            <a:r>
              <a:rPr lang="nb-NO" dirty="0" err="1"/>
              <a:t>equipment</a:t>
            </a:r>
            <a:r>
              <a:rPr lang="nb-NO" dirty="0"/>
              <a:t>: </a:t>
            </a:r>
            <a:r>
              <a:rPr lang="nb-NO" dirty="0" err="1"/>
              <a:t>graphics</a:t>
            </a:r>
            <a:r>
              <a:rPr lang="nb-NO" dirty="0"/>
              <a:t> </a:t>
            </a:r>
            <a:r>
              <a:rPr lang="nb-NO" dirty="0" err="1"/>
              <a:t>card</a:t>
            </a:r>
            <a:endParaRPr lang="nb-NO" dirty="0"/>
          </a:p>
          <a:p>
            <a:pPr lvl="2"/>
            <a:r>
              <a:rPr lang="nb-NO" dirty="0" err="1"/>
              <a:t>Communication</a:t>
            </a:r>
            <a:r>
              <a:rPr lang="nb-NO" dirty="0"/>
              <a:t> </a:t>
            </a:r>
            <a:r>
              <a:rPr lang="nb-NO" dirty="0" err="1"/>
              <a:t>with</a:t>
            </a:r>
            <a:r>
              <a:rPr lang="nb-NO" dirty="0"/>
              <a:t> Southbridge.</a:t>
            </a:r>
          </a:p>
          <a:p>
            <a:pPr lvl="1"/>
            <a:r>
              <a:rPr lang="nb-NO" dirty="0">
                <a:solidFill>
                  <a:srgbClr val="FF0000"/>
                </a:solidFill>
              </a:rPr>
              <a:t>Southbridge</a:t>
            </a:r>
            <a:r>
              <a:rPr lang="nb-NO" dirty="0"/>
              <a:t> (Intel: </a:t>
            </a:r>
            <a:r>
              <a:rPr lang="nb-NO" dirty="0" err="1"/>
              <a:t>IOController</a:t>
            </a:r>
            <a:r>
              <a:rPr lang="nb-NO" dirty="0"/>
              <a:t> </a:t>
            </a:r>
            <a:r>
              <a:rPr lang="nb-NO" dirty="0" err="1"/>
              <a:t>Hub</a:t>
            </a:r>
            <a:r>
              <a:rPr lang="nb-NO" dirty="0"/>
              <a:t>)</a:t>
            </a:r>
          </a:p>
          <a:p>
            <a:pPr lvl="2"/>
            <a:r>
              <a:rPr lang="nb-NO" dirty="0" err="1"/>
              <a:t>Peripherals</a:t>
            </a:r>
            <a:r>
              <a:rPr lang="nb-NO" dirty="0"/>
              <a:t> (</a:t>
            </a:r>
            <a:r>
              <a:rPr lang="nb-NO" dirty="0" err="1"/>
              <a:t>typically</a:t>
            </a:r>
            <a:r>
              <a:rPr lang="nb-NO" dirty="0"/>
              <a:t> </a:t>
            </a:r>
            <a:r>
              <a:rPr lang="nb-NO" dirty="0" err="1"/>
              <a:t>outside</a:t>
            </a:r>
            <a:r>
              <a:rPr lang="nb-NO" dirty="0"/>
              <a:t> </a:t>
            </a:r>
            <a:r>
              <a:rPr lang="nb-NO" dirty="0" err="1"/>
              <a:t>the</a:t>
            </a:r>
            <a:r>
              <a:rPr lang="nb-NO" dirty="0"/>
              <a:t> </a:t>
            </a:r>
            <a:r>
              <a:rPr lang="nb-NO" dirty="0" err="1"/>
              <a:t>cabinet</a:t>
            </a:r>
            <a:r>
              <a:rPr lang="nb-NO" dirty="0"/>
              <a:t>)</a:t>
            </a:r>
          </a:p>
          <a:p>
            <a:pPr lvl="2"/>
            <a:r>
              <a:rPr lang="nb-NO" dirty="0"/>
              <a:t>Minor </a:t>
            </a:r>
            <a:r>
              <a:rPr lang="nb-NO" dirty="0" err="1"/>
              <a:t>controls</a:t>
            </a:r>
            <a:endParaRPr lang="nb-NO" dirty="0"/>
          </a:p>
          <a:p>
            <a:pPr lvl="2"/>
            <a:r>
              <a:rPr lang="nb-NO" dirty="0" err="1"/>
              <a:t>Secondary</a:t>
            </a:r>
            <a:r>
              <a:rPr lang="nb-NO" dirty="0"/>
              <a:t> and old-</a:t>
            </a:r>
            <a:r>
              <a:rPr lang="nb-NO" dirty="0" err="1"/>
              <a:t>fashioned</a:t>
            </a:r>
            <a:r>
              <a:rPr lang="nb-NO" dirty="0"/>
              <a:t> buses</a:t>
            </a:r>
          </a:p>
        </p:txBody>
      </p:sp>
      <p:sp>
        <p:nvSpPr>
          <p:cNvPr id="5" name="Slide Number Placeholder 4">
            <a:extLst>
              <a:ext uri="{FF2B5EF4-FFF2-40B4-BE49-F238E27FC236}">
                <a16:creationId xmlns:a16="http://schemas.microsoft.com/office/drawing/2014/main" id="{B49D1839-1568-4F61-AF12-9E4978F016FC}"/>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76</a:t>
            </a:fld>
            <a:r>
              <a:rPr lang="en-US" dirty="0"/>
              <a:t>/111</a:t>
            </a:r>
          </a:p>
        </p:txBody>
      </p:sp>
    </p:spTree>
    <p:custDataLst>
      <p:tags r:id="rId1"/>
    </p:custDataLst>
    <p:extLst>
      <p:ext uri="{BB962C8B-B14F-4D97-AF65-F5344CB8AC3E}">
        <p14:creationId xmlns:p14="http://schemas.microsoft.com/office/powerpoint/2010/main" val="11410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custDataLst>
              <p:tags r:id="rId2"/>
            </p:custDataLst>
          </p:nvPr>
        </p:nvSpPr>
        <p:spPr>
          <a:xfrm>
            <a:off x="1703512" y="10654"/>
            <a:ext cx="7315200" cy="914400"/>
          </a:xfrm>
        </p:spPr>
        <p:txBody>
          <a:bodyPr/>
          <a:lstStyle/>
          <a:p>
            <a:r>
              <a:rPr lang="nb-NO" dirty="0"/>
              <a:t> The transport system</a:t>
            </a:r>
          </a:p>
        </p:txBody>
      </p:sp>
      <p:sp>
        <p:nvSpPr>
          <p:cNvPr id="180227" name="Rectangle 3"/>
          <p:cNvSpPr>
            <a:spLocks noGrp="1" noChangeArrowheads="1"/>
          </p:cNvSpPr>
          <p:nvPr>
            <p:ph type="body" idx="1"/>
            <p:custDataLst>
              <p:tags r:id="rId3"/>
            </p:custDataLst>
          </p:nvPr>
        </p:nvSpPr>
        <p:spPr>
          <a:xfrm>
            <a:off x="1775520" y="1052736"/>
            <a:ext cx="8487508" cy="1600200"/>
          </a:xfrm>
        </p:spPr>
        <p:txBody>
          <a:bodyPr>
            <a:normAutofit/>
          </a:bodyPr>
          <a:lstStyle/>
          <a:p>
            <a:r>
              <a:rPr lang="nb-NO" dirty="0"/>
              <a:t>"Cables" </a:t>
            </a:r>
            <a:r>
              <a:rPr lang="nb-NO" dirty="0" err="1"/>
              <a:t>with</a:t>
            </a:r>
            <a:r>
              <a:rPr lang="nb-NO" dirty="0"/>
              <a:t> </a:t>
            </a:r>
            <a:r>
              <a:rPr lang="nb-NO" dirty="0" err="1"/>
              <a:t>parallel</a:t>
            </a:r>
            <a:r>
              <a:rPr lang="nb-NO" dirty="0"/>
              <a:t> and </a:t>
            </a:r>
            <a:r>
              <a:rPr lang="nb-NO" dirty="0" err="1"/>
              <a:t>serial</a:t>
            </a:r>
            <a:r>
              <a:rPr lang="nb-NO" dirty="0"/>
              <a:t> "wires"</a:t>
            </a:r>
          </a:p>
          <a:p>
            <a:r>
              <a:rPr lang="nb-NO" dirty="0"/>
              <a:t>Width * Speed = </a:t>
            </a:r>
            <a:r>
              <a:rPr lang="nb-NO" dirty="0" err="1"/>
              <a:t>Bandwidth</a:t>
            </a:r>
            <a:endParaRPr lang="nb-NO" dirty="0"/>
          </a:p>
        </p:txBody>
      </p:sp>
      <p:pic>
        <p:nvPicPr>
          <p:cNvPr id="180228" name="Picture 4" descr="7713d04_12"/>
          <p:cNvPicPr>
            <a:picLocks noChangeAspect="1" noChangeArrowheads="1"/>
          </p:cNvPicPr>
          <p:nvPr>
            <p:custDataLst>
              <p:tags r:id="rId4"/>
            </p:custDataLst>
          </p:nvPr>
        </p:nvPicPr>
        <p:blipFill>
          <a:blip r:embed="rId9" cstate="print"/>
          <a:srcRect/>
          <a:stretch>
            <a:fillRect/>
          </a:stretch>
        </p:blipFill>
        <p:spPr bwMode="auto">
          <a:xfrm>
            <a:off x="2174631" y="3357565"/>
            <a:ext cx="5649058" cy="2465387"/>
          </a:xfrm>
          <a:prstGeom prst="rect">
            <a:avLst/>
          </a:prstGeom>
          <a:noFill/>
        </p:spPr>
      </p:pic>
      <p:pic>
        <p:nvPicPr>
          <p:cNvPr id="180229" name="Picture 5"/>
          <p:cNvPicPr>
            <a:picLocks noChangeAspect="1" noChangeArrowheads="1"/>
          </p:cNvPicPr>
          <p:nvPr>
            <p:custDataLst>
              <p:tags r:id="rId5"/>
            </p:custDataLst>
          </p:nvPr>
        </p:nvPicPr>
        <p:blipFill>
          <a:blip r:embed="rId10" cstate="print"/>
          <a:srcRect/>
          <a:stretch>
            <a:fillRect/>
          </a:stretch>
        </p:blipFill>
        <p:spPr bwMode="auto">
          <a:xfrm>
            <a:off x="8024447" y="4149725"/>
            <a:ext cx="2325566" cy="1803400"/>
          </a:xfrm>
          <a:prstGeom prst="rect">
            <a:avLst/>
          </a:prstGeom>
          <a:noFill/>
          <a:ln w="9525">
            <a:noFill/>
            <a:miter lim="800000"/>
            <a:headEnd/>
            <a:tailEnd/>
          </a:ln>
          <a:effectLst/>
        </p:spPr>
      </p:pic>
      <p:pic>
        <p:nvPicPr>
          <p:cNvPr id="180230" name="Picture 6"/>
          <p:cNvPicPr>
            <a:picLocks noChangeAspect="1" noChangeArrowheads="1"/>
          </p:cNvPicPr>
          <p:nvPr>
            <p:custDataLst>
              <p:tags r:id="rId6"/>
            </p:custDataLst>
          </p:nvPr>
        </p:nvPicPr>
        <p:blipFill>
          <a:blip r:embed="rId11" cstate="print"/>
          <a:srcRect/>
          <a:stretch>
            <a:fillRect/>
          </a:stretch>
        </p:blipFill>
        <p:spPr bwMode="auto">
          <a:xfrm>
            <a:off x="7891098" y="2819402"/>
            <a:ext cx="2458915" cy="1185863"/>
          </a:xfrm>
          <a:prstGeom prst="rect">
            <a:avLst/>
          </a:prstGeom>
          <a:noFill/>
          <a:ln w="9525">
            <a:noFill/>
            <a:miter lim="800000"/>
            <a:headEnd/>
            <a:tailEnd/>
          </a:ln>
          <a:effectLst/>
        </p:spPr>
      </p:pic>
      <p:sp>
        <p:nvSpPr>
          <p:cNvPr id="8" name="Slide Number Placeholder 4">
            <a:extLst>
              <a:ext uri="{FF2B5EF4-FFF2-40B4-BE49-F238E27FC236}">
                <a16:creationId xmlns:a16="http://schemas.microsoft.com/office/drawing/2014/main" id="{C978910B-6EA3-4460-836C-E1C2CA6A0F39}"/>
              </a:ext>
            </a:extLst>
          </p:cNvPr>
          <p:cNvSpPr>
            <a:spLocks noGrp="1"/>
          </p:cNvSpPr>
          <p:nvPr>
            <p:ph type="sldNum" sz="quarter" idx="4294967295"/>
            <p:custDataLst>
              <p:tags r:id="rId7"/>
            </p:custDataLst>
          </p:nvPr>
        </p:nvSpPr>
        <p:spPr>
          <a:xfrm>
            <a:off x="0" y="-7859"/>
            <a:ext cx="1262407" cy="457200"/>
          </a:xfrm>
          <a:prstGeom prst="rect">
            <a:avLst/>
          </a:prstGeom>
        </p:spPr>
        <p:txBody>
          <a:bodyPr/>
          <a:lstStyle/>
          <a:p>
            <a:pPr>
              <a:defRPr/>
            </a:pPr>
            <a:fld id="{6AF1C8AE-2CDD-414F-82E2-A8C08F8C4BDB}" type="slidenum">
              <a:rPr lang="en-US" smtClean="0"/>
              <a:pPr>
                <a:defRPr/>
              </a:pPr>
              <a:t>77</a:t>
            </a:fld>
            <a:r>
              <a:rPr lang="en-US" dirty="0"/>
              <a:t>/111</a:t>
            </a:r>
          </a:p>
        </p:txBody>
      </p:sp>
    </p:spTree>
    <p:custDataLst>
      <p:tags r:id="rId1"/>
    </p:custDataLst>
    <p:extLst>
      <p:ext uri="{BB962C8B-B14F-4D97-AF65-F5344CB8AC3E}">
        <p14:creationId xmlns:p14="http://schemas.microsoft.com/office/powerpoint/2010/main" val="241650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180228"/>
                                        </p:tgtEl>
                                        <p:attrNameLst>
                                          <p:attrName>style.visibility</p:attrName>
                                        </p:attrNameLst>
                                      </p:cBhvr>
                                      <p:to>
                                        <p:strVal val="visible"/>
                                      </p:to>
                                    </p:set>
                                    <p:animEffect transition="in" filter="randombar(vertical)">
                                      <p:cBhvr>
                                        <p:cTn id="7" dur="500"/>
                                        <p:tgtEl>
                                          <p:spTgt spid="1802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0230"/>
                                        </p:tgtEl>
                                        <p:attrNameLst>
                                          <p:attrName>style.visibility</p:attrName>
                                        </p:attrNameLst>
                                      </p:cBhvr>
                                      <p:to>
                                        <p:strVal val="visible"/>
                                      </p:to>
                                    </p:set>
                                    <p:anim calcmode="lin" valueType="num">
                                      <p:cBhvr additive="base">
                                        <p:cTn id="12" dur="500" fill="hold"/>
                                        <p:tgtEl>
                                          <p:spTgt spid="180230"/>
                                        </p:tgtEl>
                                        <p:attrNameLst>
                                          <p:attrName>ppt_x</p:attrName>
                                        </p:attrNameLst>
                                      </p:cBhvr>
                                      <p:tavLst>
                                        <p:tav tm="0">
                                          <p:val>
                                            <p:strVal val="1+#ppt_w/2"/>
                                          </p:val>
                                        </p:tav>
                                        <p:tav tm="100000">
                                          <p:val>
                                            <p:strVal val="#ppt_x"/>
                                          </p:val>
                                        </p:tav>
                                      </p:tavLst>
                                    </p:anim>
                                    <p:anim calcmode="lin" valueType="num">
                                      <p:cBhvr additive="base">
                                        <p:cTn id="13" dur="500" fill="hold"/>
                                        <p:tgtEl>
                                          <p:spTgt spid="18023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80229"/>
                                        </p:tgtEl>
                                        <p:attrNameLst>
                                          <p:attrName>style.visibility</p:attrName>
                                        </p:attrNameLst>
                                      </p:cBhvr>
                                      <p:to>
                                        <p:strVal val="visible"/>
                                      </p:to>
                                    </p:set>
                                    <p:anim calcmode="lin" valueType="num">
                                      <p:cBhvr additive="base">
                                        <p:cTn id="18" dur="500" fill="hold"/>
                                        <p:tgtEl>
                                          <p:spTgt spid="180229"/>
                                        </p:tgtEl>
                                        <p:attrNameLst>
                                          <p:attrName>ppt_x</p:attrName>
                                        </p:attrNameLst>
                                      </p:cBhvr>
                                      <p:tavLst>
                                        <p:tav tm="0">
                                          <p:val>
                                            <p:strVal val="1+#ppt_w/2"/>
                                          </p:val>
                                        </p:tav>
                                        <p:tav tm="100000">
                                          <p:val>
                                            <p:strVal val="#ppt_x"/>
                                          </p:val>
                                        </p:tav>
                                      </p:tavLst>
                                    </p:anim>
                                    <p:anim calcmode="lin" valueType="num">
                                      <p:cBhvr additive="base">
                                        <p:cTn id="19" dur="500" fill="hold"/>
                                        <p:tgtEl>
                                          <p:spTgt spid="1802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custDataLst>
              <p:tags r:id="rId2"/>
            </p:custDataLst>
          </p:nvPr>
        </p:nvSpPr>
        <p:spPr>
          <a:xfrm>
            <a:off x="2135560" y="10654"/>
            <a:ext cx="7315200" cy="914400"/>
          </a:xfrm>
        </p:spPr>
        <p:txBody>
          <a:bodyPr/>
          <a:lstStyle/>
          <a:p>
            <a:r>
              <a:rPr lang="nb-NO" dirty="0"/>
              <a:t>The </a:t>
            </a:r>
            <a:r>
              <a:rPr lang="nb-NO" dirty="0" err="1"/>
              <a:t>tasks</a:t>
            </a:r>
            <a:r>
              <a:rPr lang="nb-NO" dirty="0"/>
              <a:t> </a:t>
            </a:r>
            <a:r>
              <a:rPr lang="nb-NO" dirty="0" err="1"/>
              <a:t>of</a:t>
            </a:r>
            <a:r>
              <a:rPr lang="nb-NO" dirty="0"/>
              <a:t> </a:t>
            </a:r>
            <a:r>
              <a:rPr lang="nb-NO" dirty="0" err="1"/>
              <a:t>the</a:t>
            </a:r>
            <a:r>
              <a:rPr lang="nb-NO" dirty="0"/>
              <a:t> buses</a:t>
            </a:r>
          </a:p>
        </p:txBody>
      </p:sp>
      <p:sp>
        <p:nvSpPr>
          <p:cNvPr id="181251" name="Rectangle 3"/>
          <p:cNvSpPr>
            <a:spLocks noGrp="1" noChangeArrowheads="1"/>
          </p:cNvSpPr>
          <p:nvPr>
            <p:ph type="body" idx="1"/>
            <p:custDataLst>
              <p:tags r:id="rId3"/>
            </p:custDataLst>
          </p:nvPr>
        </p:nvSpPr>
        <p:spPr/>
        <p:txBody>
          <a:bodyPr/>
          <a:lstStyle/>
          <a:p>
            <a:r>
              <a:rPr lang="nb-NO" dirty="0" err="1">
                <a:solidFill>
                  <a:srgbClr val="FF0000"/>
                </a:solidFill>
              </a:rPr>
              <a:t>Addressing</a:t>
            </a:r>
            <a:r>
              <a:rPr lang="nb-NO" dirty="0">
                <a:solidFill>
                  <a:srgbClr val="FF0000"/>
                </a:solidFill>
              </a:rPr>
              <a:t> </a:t>
            </a:r>
            <a:r>
              <a:rPr lang="nb-NO" dirty="0" err="1"/>
              <a:t>of</a:t>
            </a:r>
            <a:r>
              <a:rPr lang="nb-NO" dirty="0"/>
              <a:t> data</a:t>
            </a:r>
          </a:p>
          <a:p>
            <a:r>
              <a:rPr lang="nb-NO" dirty="0">
                <a:solidFill>
                  <a:srgbClr val="FF0000"/>
                </a:solidFill>
              </a:rPr>
              <a:t>Shipping </a:t>
            </a:r>
            <a:r>
              <a:rPr lang="nb-NO" dirty="0" err="1"/>
              <a:t>of</a:t>
            </a:r>
            <a:r>
              <a:rPr lang="nb-NO" dirty="0"/>
              <a:t> data</a:t>
            </a:r>
          </a:p>
          <a:p>
            <a:r>
              <a:rPr lang="nb-NO" dirty="0" err="1">
                <a:solidFill>
                  <a:srgbClr val="FF0000"/>
                </a:solidFill>
              </a:rPr>
              <a:t>Synchronization</a:t>
            </a:r>
            <a:r>
              <a:rPr lang="nb-NO" dirty="0">
                <a:solidFill>
                  <a:srgbClr val="FF0000"/>
                </a:solidFill>
              </a:rPr>
              <a:t> </a:t>
            </a:r>
            <a:r>
              <a:rPr lang="nb-NO" dirty="0" err="1"/>
              <a:t>of</a:t>
            </a:r>
            <a:r>
              <a:rPr lang="nb-NO" dirty="0"/>
              <a:t> </a:t>
            </a:r>
            <a:r>
              <a:rPr lang="nb-NO" dirty="0" err="1"/>
              <a:t>machine</a:t>
            </a:r>
            <a:r>
              <a:rPr lang="nb-NO" dirty="0"/>
              <a:t> </a:t>
            </a:r>
            <a:r>
              <a:rPr lang="nb-NO" dirty="0" err="1"/>
              <a:t>components</a:t>
            </a:r>
            <a:endParaRPr lang="nb-NO" dirty="0"/>
          </a:p>
          <a:p>
            <a:r>
              <a:rPr lang="nb-NO" dirty="0" err="1">
                <a:solidFill>
                  <a:srgbClr val="FF0000"/>
                </a:solidFill>
              </a:rPr>
              <a:t>Flow</a:t>
            </a:r>
            <a:r>
              <a:rPr lang="nb-NO" dirty="0">
                <a:solidFill>
                  <a:srgbClr val="FF0000"/>
                </a:solidFill>
              </a:rPr>
              <a:t> </a:t>
            </a:r>
            <a:r>
              <a:rPr lang="nb-NO" dirty="0" err="1">
                <a:solidFill>
                  <a:srgbClr val="FF0000"/>
                </a:solidFill>
              </a:rPr>
              <a:t>control</a:t>
            </a:r>
            <a:r>
              <a:rPr lang="nb-NO" dirty="0">
                <a:solidFill>
                  <a:srgbClr val="FF0000"/>
                </a:solidFill>
              </a:rPr>
              <a:t> </a:t>
            </a:r>
            <a:r>
              <a:rPr lang="nb-NO" dirty="0" err="1"/>
              <a:t>between</a:t>
            </a:r>
            <a:r>
              <a:rPr lang="nb-NO" dirty="0"/>
              <a:t> </a:t>
            </a:r>
            <a:r>
              <a:rPr lang="nb-NO" dirty="0" err="1"/>
              <a:t>the</a:t>
            </a:r>
            <a:r>
              <a:rPr lang="nb-NO" dirty="0"/>
              <a:t> </a:t>
            </a:r>
            <a:r>
              <a:rPr lang="nb-NO" dirty="0" err="1"/>
              <a:t>components</a:t>
            </a:r>
            <a:endParaRPr lang="nb-NO" dirty="0"/>
          </a:p>
          <a:p>
            <a:r>
              <a:rPr lang="nb-NO" dirty="0" err="1">
                <a:solidFill>
                  <a:srgbClr val="FF0000"/>
                </a:solidFill>
              </a:rPr>
              <a:t>Signaling</a:t>
            </a:r>
            <a:r>
              <a:rPr lang="nb-NO" dirty="0">
                <a:solidFill>
                  <a:srgbClr val="FF0000"/>
                </a:solidFill>
              </a:rPr>
              <a:t> </a:t>
            </a:r>
            <a:r>
              <a:rPr lang="nb-NO" dirty="0" err="1"/>
              <a:t>between</a:t>
            </a:r>
            <a:r>
              <a:rPr lang="nb-NO" dirty="0"/>
              <a:t> </a:t>
            </a:r>
            <a:r>
              <a:rPr lang="nb-NO" dirty="0" err="1"/>
              <a:t>the</a:t>
            </a:r>
            <a:r>
              <a:rPr lang="nb-NO" dirty="0"/>
              <a:t> </a:t>
            </a:r>
            <a:r>
              <a:rPr lang="nb-NO" dirty="0" err="1"/>
              <a:t>components</a:t>
            </a:r>
            <a:endParaRPr lang="nb-NO" dirty="0"/>
          </a:p>
          <a:p>
            <a:r>
              <a:rPr lang="nb-NO" dirty="0">
                <a:solidFill>
                  <a:srgbClr val="FF0000"/>
                </a:solidFill>
              </a:rPr>
              <a:t>Power </a:t>
            </a:r>
            <a:r>
              <a:rPr lang="nb-NO" dirty="0" err="1">
                <a:solidFill>
                  <a:srgbClr val="FF0000"/>
                </a:solidFill>
              </a:rPr>
              <a:t>supply</a:t>
            </a:r>
            <a:r>
              <a:rPr lang="nb-NO" dirty="0">
                <a:solidFill>
                  <a:srgbClr val="FF0000"/>
                </a:solidFill>
              </a:rPr>
              <a:t> </a:t>
            </a:r>
            <a:r>
              <a:rPr lang="nb-NO" dirty="0"/>
              <a:t>for </a:t>
            </a:r>
            <a:r>
              <a:rPr lang="nb-NO" dirty="0" err="1"/>
              <a:t>some</a:t>
            </a:r>
            <a:r>
              <a:rPr lang="nb-NO" dirty="0"/>
              <a:t> </a:t>
            </a:r>
            <a:r>
              <a:rPr lang="nb-NO" dirty="0" err="1"/>
              <a:t>components</a:t>
            </a:r>
            <a:endParaRPr lang="nb-NO" dirty="0"/>
          </a:p>
        </p:txBody>
      </p:sp>
      <p:sp>
        <p:nvSpPr>
          <p:cNvPr id="5" name="Slide Number Placeholder 4">
            <a:extLst>
              <a:ext uri="{FF2B5EF4-FFF2-40B4-BE49-F238E27FC236}">
                <a16:creationId xmlns:a16="http://schemas.microsoft.com/office/drawing/2014/main" id="{2659E9CF-690E-4DC6-A96D-BA3E21452381}"/>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78</a:t>
            </a:fld>
            <a:r>
              <a:rPr lang="en-US" dirty="0"/>
              <a:t>/111</a:t>
            </a:r>
          </a:p>
        </p:txBody>
      </p:sp>
    </p:spTree>
    <p:custDataLst>
      <p:tags r:id="rId1"/>
    </p:custDataLst>
    <p:extLst>
      <p:ext uri="{BB962C8B-B14F-4D97-AF65-F5344CB8AC3E}">
        <p14:creationId xmlns:p14="http://schemas.microsoft.com/office/powerpoint/2010/main" val="109179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1251">
                                            <p:txEl>
                                              <p:pRg st="0" end="0"/>
                                            </p:txEl>
                                          </p:spTgt>
                                        </p:tgtEl>
                                        <p:attrNameLst>
                                          <p:attrName>style.visibility</p:attrName>
                                        </p:attrNameLst>
                                      </p:cBhvr>
                                      <p:to>
                                        <p:strVal val="visible"/>
                                      </p:to>
                                    </p:set>
                                    <p:anim calcmode="lin" valueType="num">
                                      <p:cBhvr additive="base">
                                        <p:cTn id="7" dur="500" fill="hold"/>
                                        <p:tgtEl>
                                          <p:spTgt spid="1812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12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1251">
                                            <p:txEl>
                                              <p:pRg st="1" end="1"/>
                                            </p:txEl>
                                          </p:spTgt>
                                        </p:tgtEl>
                                        <p:attrNameLst>
                                          <p:attrName>style.visibility</p:attrName>
                                        </p:attrNameLst>
                                      </p:cBhvr>
                                      <p:to>
                                        <p:strVal val="visible"/>
                                      </p:to>
                                    </p:set>
                                    <p:anim calcmode="lin" valueType="num">
                                      <p:cBhvr additive="base">
                                        <p:cTn id="13" dur="500" fill="hold"/>
                                        <p:tgtEl>
                                          <p:spTgt spid="1812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12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1251">
                                            <p:txEl>
                                              <p:pRg st="2" end="2"/>
                                            </p:txEl>
                                          </p:spTgt>
                                        </p:tgtEl>
                                        <p:attrNameLst>
                                          <p:attrName>style.visibility</p:attrName>
                                        </p:attrNameLst>
                                      </p:cBhvr>
                                      <p:to>
                                        <p:strVal val="visible"/>
                                      </p:to>
                                    </p:set>
                                    <p:anim calcmode="lin" valueType="num">
                                      <p:cBhvr additive="base">
                                        <p:cTn id="19" dur="500" fill="hold"/>
                                        <p:tgtEl>
                                          <p:spTgt spid="1812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12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1251">
                                            <p:txEl>
                                              <p:pRg st="3" end="3"/>
                                            </p:txEl>
                                          </p:spTgt>
                                        </p:tgtEl>
                                        <p:attrNameLst>
                                          <p:attrName>style.visibility</p:attrName>
                                        </p:attrNameLst>
                                      </p:cBhvr>
                                      <p:to>
                                        <p:strVal val="visible"/>
                                      </p:to>
                                    </p:set>
                                    <p:anim calcmode="lin" valueType="num">
                                      <p:cBhvr additive="base">
                                        <p:cTn id="25" dur="500" fill="hold"/>
                                        <p:tgtEl>
                                          <p:spTgt spid="1812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12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1251">
                                            <p:txEl>
                                              <p:pRg st="4" end="4"/>
                                            </p:txEl>
                                          </p:spTgt>
                                        </p:tgtEl>
                                        <p:attrNameLst>
                                          <p:attrName>style.visibility</p:attrName>
                                        </p:attrNameLst>
                                      </p:cBhvr>
                                      <p:to>
                                        <p:strVal val="visible"/>
                                      </p:to>
                                    </p:set>
                                    <p:anim calcmode="lin" valueType="num">
                                      <p:cBhvr additive="base">
                                        <p:cTn id="31" dur="500" fill="hold"/>
                                        <p:tgtEl>
                                          <p:spTgt spid="1812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125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1251">
                                            <p:txEl>
                                              <p:pRg st="5" end="5"/>
                                            </p:txEl>
                                          </p:spTgt>
                                        </p:tgtEl>
                                        <p:attrNameLst>
                                          <p:attrName>style.visibility</p:attrName>
                                        </p:attrNameLst>
                                      </p:cBhvr>
                                      <p:to>
                                        <p:strVal val="visible"/>
                                      </p:to>
                                    </p:set>
                                    <p:anim calcmode="lin" valueType="num">
                                      <p:cBhvr additive="base">
                                        <p:cTn id="37" dur="500" fill="hold"/>
                                        <p:tgtEl>
                                          <p:spTgt spid="18125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125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custDataLst>
              <p:tags r:id="rId2"/>
            </p:custDataLst>
          </p:nvPr>
        </p:nvSpPr>
        <p:spPr>
          <a:xfrm>
            <a:off x="1919536" y="0"/>
            <a:ext cx="7315200" cy="914400"/>
          </a:xfrm>
        </p:spPr>
        <p:txBody>
          <a:bodyPr/>
          <a:lstStyle/>
          <a:p>
            <a:r>
              <a:rPr lang="nb-NO" dirty="0" err="1"/>
              <a:t>Addressing</a:t>
            </a:r>
            <a:endParaRPr lang="nb-NO" dirty="0"/>
          </a:p>
        </p:txBody>
      </p:sp>
      <p:sp>
        <p:nvSpPr>
          <p:cNvPr id="183299" name="Rectangle 3"/>
          <p:cNvSpPr>
            <a:spLocks noGrp="1" noChangeArrowheads="1"/>
          </p:cNvSpPr>
          <p:nvPr>
            <p:ph type="body" idx="1"/>
            <p:custDataLst>
              <p:tags r:id="rId3"/>
            </p:custDataLst>
          </p:nvPr>
        </p:nvSpPr>
        <p:spPr/>
        <p:txBody>
          <a:bodyPr/>
          <a:lstStyle/>
          <a:p>
            <a:r>
              <a:rPr lang="nb-NO" dirty="0"/>
              <a:t>Width from 20 to 64 bits</a:t>
            </a:r>
          </a:p>
          <a:p>
            <a:pPr lvl="1"/>
            <a:r>
              <a:rPr lang="nb-NO" dirty="0"/>
              <a:t>32 bit </a:t>
            </a:r>
            <a:r>
              <a:rPr lang="nb-NO" dirty="0" err="1"/>
              <a:t>allows</a:t>
            </a:r>
            <a:r>
              <a:rPr lang="nb-NO" dirty="0"/>
              <a:t> to </a:t>
            </a:r>
            <a:r>
              <a:rPr lang="nb-NO" dirty="0" err="1"/>
              <a:t>address</a:t>
            </a:r>
            <a:r>
              <a:rPr lang="nb-NO" dirty="0"/>
              <a:t> (2</a:t>
            </a:r>
            <a:r>
              <a:rPr lang="nb-NO" baseline="30000" dirty="0"/>
              <a:t>32</a:t>
            </a:r>
            <a:r>
              <a:rPr lang="nb-NO" dirty="0"/>
              <a:t>=) 4 GB</a:t>
            </a:r>
          </a:p>
          <a:p>
            <a:r>
              <a:rPr lang="nb-NO" dirty="0" err="1"/>
              <a:t>There</a:t>
            </a:r>
            <a:r>
              <a:rPr lang="nb-NO" dirty="0"/>
              <a:t> </a:t>
            </a:r>
            <a:r>
              <a:rPr lang="nb-NO" dirty="0" err="1"/>
              <a:t>are</a:t>
            </a:r>
            <a:r>
              <a:rPr lang="nb-NO" dirty="0"/>
              <a:t> </a:t>
            </a:r>
            <a:r>
              <a:rPr lang="nb-NO" dirty="0" err="1"/>
              <a:t>techniques</a:t>
            </a:r>
            <a:r>
              <a:rPr lang="nb-NO" dirty="0"/>
              <a:t> </a:t>
            </a:r>
            <a:r>
              <a:rPr lang="nb-NO" dirty="0" err="1"/>
              <a:t>of</a:t>
            </a:r>
            <a:r>
              <a:rPr lang="nb-NO" dirty="0"/>
              <a:t> sending multiple bits / bytes at a time.</a:t>
            </a:r>
          </a:p>
          <a:p>
            <a:pPr lvl="1"/>
            <a:r>
              <a:rPr lang="nb-NO" dirty="0" err="1"/>
              <a:t>Needs</a:t>
            </a:r>
            <a:r>
              <a:rPr lang="nb-NO" dirty="0"/>
              <a:t> less </a:t>
            </a:r>
            <a:r>
              <a:rPr lang="nb-NO" dirty="0" err="1"/>
              <a:t>width</a:t>
            </a:r>
            <a:r>
              <a:rPr lang="nb-NO" dirty="0"/>
              <a:t> </a:t>
            </a:r>
            <a:r>
              <a:rPr lang="nb-NO" dirty="0" err="1"/>
              <a:t>on</a:t>
            </a:r>
            <a:r>
              <a:rPr lang="nb-NO" dirty="0"/>
              <a:t> </a:t>
            </a:r>
            <a:r>
              <a:rPr lang="nb-NO" dirty="0" err="1"/>
              <a:t>the</a:t>
            </a:r>
            <a:r>
              <a:rPr lang="nb-NO" dirty="0"/>
              <a:t> bus</a:t>
            </a:r>
          </a:p>
          <a:p>
            <a:pPr lvl="1"/>
            <a:r>
              <a:rPr lang="nb-NO" dirty="0" err="1"/>
              <a:t>Needs</a:t>
            </a:r>
            <a:r>
              <a:rPr lang="nb-NO" dirty="0"/>
              <a:t> more </a:t>
            </a:r>
            <a:r>
              <a:rPr lang="nb-NO" dirty="0" err="1"/>
              <a:t>control</a:t>
            </a:r>
            <a:r>
              <a:rPr lang="nb-NO" dirty="0"/>
              <a:t> in </a:t>
            </a:r>
            <a:r>
              <a:rPr lang="nb-NO" dirty="0" err="1"/>
              <a:t>the</a:t>
            </a:r>
            <a:r>
              <a:rPr lang="nb-NO" dirty="0"/>
              <a:t> </a:t>
            </a:r>
            <a:r>
              <a:rPr lang="nb-NO" dirty="0" err="1"/>
              <a:t>components</a:t>
            </a:r>
            <a:endParaRPr lang="nb-NO" dirty="0"/>
          </a:p>
        </p:txBody>
      </p:sp>
      <p:sp>
        <p:nvSpPr>
          <p:cNvPr id="5" name="Slide Number Placeholder 4">
            <a:extLst>
              <a:ext uri="{FF2B5EF4-FFF2-40B4-BE49-F238E27FC236}">
                <a16:creationId xmlns:a16="http://schemas.microsoft.com/office/drawing/2014/main" id="{43A152CC-BC0E-4C38-81D6-F8BBA255AF47}"/>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79</a:t>
            </a:fld>
            <a:r>
              <a:rPr lang="en-US" dirty="0"/>
              <a:t>/111</a:t>
            </a:r>
          </a:p>
        </p:txBody>
      </p:sp>
    </p:spTree>
    <p:custDataLst>
      <p:tags r:id="rId1"/>
    </p:custDataLst>
    <p:extLst>
      <p:ext uri="{BB962C8B-B14F-4D97-AF65-F5344CB8AC3E}">
        <p14:creationId xmlns:p14="http://schemas.microsoft.com/office/powerpoint/2010/main" val="366967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3299">
                                            <p:txEl>
                                              <p:pRg st="0" end="0"/>
                                            </p:txEl>
                                          </p:spTgt>
                                        </p:tgtEl>
                                        <p:attrNameLst>
                                          <p:attrName>style.visibility</p:attrName>
                                        </p:attrNameLst>
                                      </p:cBhvr>
                                      <p:to>
                                        <p:strVal val="visible"/>
                                      </p:to>
                                    </p:set>
                                    <p:animEffect transition="in" filter="fade">
                                      <p:cBhvr>
                                        <p:cTn id="7" dur="500"/>
                                        <p:tgtEl>
                                          <p:spTgt spid="18329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3299">
                                            <p:txEl>
                                              <p:pRg st="1" end="1"/>
                                            </p:txEl>
                                          </p:spTgt>
                                        </p:tgtEl>
                                        <p:attrNameLst>
                                          <p:attrName>style.visibility</p:attrName>
                                        </p:attrNameLst>
                                      </p:cBhvr>
                                      <p:to>
                                        <p:strVal val="visible"/>
                                      </p:to>
                                    </p:set>
                                    <p:animEffect transition="in" filter="fade">
                                      <p:cBhvr>
                                        <p:cTn id="10" dur="500"/>
                                        <p:tgtEl>
                                          <p:spTgt spid="18329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3299">
                                            <p:txEl>
                                              <p:pRg st="2" end="2"/>
                                            </p:txEl>
                                          </p:spTgt>
                                        </p:tgtEl>
                                        <p:attrNameLst>
                                          <p:attrName>style.visibility</p:attrName>
                                        </p:attrNameLst>
                                      </p:cBhvr>
                                      <p:to>
                                        <p:strVal val="visible"/>
                                      </p:to>
                                    </p:set>
                                    <p:animEffect transition="in" filter="fade">
                                      <p:cBhvr>
                                        <p:cTn id="15" dur="500"/>
                                        <p:tgtEl>
                                          <p:spTgt spid="1832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8012B-2C99-664F-9160-C616B8788B49}"/>
              </a:ext>
            </a:extLst>
          </p:cNvPr>
          <p:cNvSpPr>
            <a:spLocks noGrp="1"/>
          </p:cNvSpPr>
          <p:nvPr>
            <p:ph type="title"/>
          </p:nvPr>
        </p:nvSpPr>
        <p:spPr>
          <a:xfrm>
            <a:off x="383603" y="349708"/>
            <a:ext cx="6371760" cy="1325563"/>
          </a:xfrm>
        </p:spPr>
        <p:txBody>
          <a:bodyPr>
            <a:normAutofit fontScale="90000"/>
          </a:bodyPr>
          <a:lstStyle/>
          <a:p>
            <a:r>
              <a:rPr lang="en-US" b="1" dirty="0"/>
              <a:t>Modern Motherboard: Connectors, Ports &amp; Chipsets </a:t>
            </a:r>
            <a:br>
              <a:rPr lang="en-US" b="1" dirty="0"/>
            </a:br>
            <a:endParaRPr lang="en-NO" dirty="0"/>
          </a:p>
        </p:txBody>
      </p:sp>
      <p:graphicFrame>
        <p:nvGraphicFramePr>
          <p:cNvPr id="6" name="Content Placeholder 5">
            <a:extLst>
              <a:ext uri="{FF2B5EF4-FFF2-40B4-BE49-F238E27FC236}">
                <a16:creationId xmlns:a16="http://schemas.microsoft.com/office/drawing/2014/main" id="{F03295A2-846D-DC45-8C5D-3FD1ABDCF343}"/>
              </a:ext>
            </a:extLst>
          </p:cNvPr>
          <p:cNvGraphicFramePr>
            <a:graphicFrameLocks noGrp="1"/>
          </p:cNvGraphicFramePr>
          <p:nvPr>
            <p:ph idx="1"/>
            <p:extLst>
              <p:ext uri="{D42A27DB-BD31-4B8C-83A1-F6EECF244321}">
                <p14:modId xmlns:p14="http://schemas.microsoft.com/office/powerpoint/2010/main" val="1210977230"/>
              </p:ext>
            </p:extLst>
          </p:nvPr>
        </p:nvGraphicFramePr>
        <p:xfrm>
          <a:off x="323737" y="1456803"/>
          <a:ext cx="6371760" cy="5183148"/>
        </p:xfrm>
        <a:graphic>
          <a:graphicData uri="http://schemas.openxmlformats.org/drawingml/2006/table">
            <a:tbl>
              <a:tblPr/>
              <a:tblGrid>
                <a:gridCol w="2123920">
                  <a:extLst>
                    <a:ext uri="{9D8B030D-6E8A-4147-A177-3AD203B41FA5}">
                      <a16:colId xmlns:a16="http://schemas.microsoft.com/office/drawing/2014/main" val="3945713325"/>
                    </a:ext>
                  </a:extLst>
                </a:gridCol>
                <a:gridCol w="2123920">
                  <a:extLst>
                    <a:ext uri="{9D8B030D-6E8A-4147-A177-3AD203B41FA5}">
                      <a16:colId xmlns:a16="http://schemas.microsoft.com/office/drawing/2014/main" val="705760600"/>
                    </a:ext>
                  </a:extLst>
                </a:gridCol>
                <a:gridCol w="2123920">
                  <a:extLst>
                    <a:ext uri="{9D8B030D-6E8A-4147-A177-3AD203B41FA5}">
                      <a16:colId xmlns:a16="http://schemas.microsoft.com/office/drawing/2014/main" val="348127945"/>
                    </a:ext>
                  </a:extLst>
                </a:gridCol>
              </a:tblGrid>
              <a:tr h="0">
                <a:tc>
                  <a:txBody>
                    <a:bodyPr/>
                    <a:lstStyle/>
                    <a:p>
                      <a:pPr algn="l" fontAlgn="ctr"/>
                      <a:r>
                        <a:rPr lang="en-US" b="0">
                          <a:effectLst/>
                          <a:latin typeface="inherit"/>
                        </a:rPr>
                        <a:t>1. CPU socket</a:t>
                      </a:r>
                    </a:p>
                  </a:txBody>
                  <a:tcPr marL="133350" marR="133350" marT="133350" marB="133350" anchor="ctr">
                    <a:lnL>
                      <a:noFill/>
                    </a:lnL>
                    <a:lnR>
                      <a:noFill/>
                    </a:lnR>
                    <a:lnT>
                      <a:noFill/>
                    </a:lnT>
                    <a:lnB>
                      <a:noFill/>
                    </a:lnB>
                    <a:solidFill>
                      <a:srgbClr val="FFFFFF"/>
                    </a:solidFill>
                  </a:tcPr>
                </a:tc>
                <a:tc>
                  <a:txBody>
                    <a:bodyPr/>
                    <a:lstStyle/>
                    <a:p>
                      <a:pPr algn="l" fontAlgn="ctr"/>
                      <a:r>
                        <a:rPr lang="en-US" b="0">
                          <a:effectLst/>
                          <a:latin typeface="inherit"/>
                        </a:rPr>
                        <a:t>2. Chipset</a:t>
                      </a:r>
                    </a:p>
                  </a:txBody>
                  <a:tcPr marL="133350" marR="133350" marT="133350" marB="133350" anchor="ctr">
                    <a:lnL>
                      <a:noFill/>
                    </a:lnL>
                    <a:lnR>
                      <a:noFill/>
                    </a:lnR>
                    <a:lnT>
                      <a:noFill/>
                    </a:lnT>
                    <a:lnB>
                      <a:noFill/>
                    </a:lnB>
                    <a:solidFill>
                      <a:srgbClr val="FFFFFF"/>
                    </a:solidFill>
                  </a:tcPr>
                </a:tc>
                <a:tc>
                  <a:txBody>
                    <a:bodyPr/>
                    <a:lstStyle/>
                    <a:p>
                      <a:pPr algn="l" fontAlgn="ctr"/>
                      <a:r>
                        <a:rPr lang="en-US" b="0" u="sng" dirty="0">
                          <a:effectLst/>
                          <a:latin typeface="inherit"/>
                        </a:rPr>
                        <a:t>3. DIMM/RAM slots</a:t>
                      </a:r>
                    </a:p>
                  </a:txBody>
                  <a:tcPr marL="133350" marR="133350" marT="133350" marB="133350" anchor="ctr">
                    <a:lnL>
                      <a:noFill/>
                    </a:lnL>
                    <a:lnR>
                      <a:noFill/>
                    </a:lnR>
                    <a:lnT>
                      <a:noFill/>
                    </a:lnT>
                    <a:lnB>
                      <a:noFill/>
                    </a:lnB>
                    <a:solidFill>
                      <a:srgbClr val="FFFFFF"/>
                    </a:solidFill>
                  </a:tcPr>
                </a:tc>
                <a:extLst>
                  <a:ext uri="{0D108BD9-81ED-4DB2-BD59-A6C34878D82A}">
                    <a16:rowId xmlns:a16="http://schemas.microsoft.com/office/drawing/2014/main" val="2799141891"/>
                  </a:ext>
                </a:extLst>
              </a:tr>
              <a:tr h="0">
                <a:tc>
                  <a:txBody>
                    <a:bodyPr/>
                    <a:lstStyle/>
                    <a:p>
                      <a:pPr algn="l" fontAlgn="ctr"/>
                      <a:r>
                        <a:rPr lang="en-US" b="0" dirty="0">
                          <a:effectLst/>
                          <a:latin typeface="inherit"/>
                        </a:rPr>
                        <a:t>4. PCIe x16 slot</a:t>
                      </a:r>
                    </a:p>
                  </a:txBody>
                  <a:tcPr marL="133350" marR="133350" marT="133350" marB="133350" anchor="ctr">
                    <a:lnL>
                      <a:noFill/>
                    </a:lnL>
                    <a:lnR>
                      <a:noFill/>
                    </a:lnR>
                    <a:lnT>
                      <a:noFill/>
                    </a:lnT>
                    <a:lnB>
                      <a:noFill/>
                    </a:lnB>
                    <a:solidFill>
                      <a:srgbClr val="EDEDED"/>
                    </a:solidFill>
                  </a:tcPr>
                </a:tc>
                <a:tc>
                  <a:txBody>
                    <a:bodyPr/>
                    <a:lstStyle/>
                    <a:p>
                      <a:pPr algn="l" fontAlgn="ctr"/>
                      <a:r>
                        <a:rPr lang="en-US" b="0" dirty="0">
                          <a:effectLst/>
                          <a:latin typeface="inherit"/>
                        </a:rPr>
                        <a:t>5. PCI x1 sl</a:t>
                      </a:r>
                      <a:r>
                        <a:rPr lang="en-US" b="0" u="sng" dirty="0">
                          <a:effectLst/>
                          <a:latin typeface="inherit"/>
                        </a:rPr>
                        <a:t>ot</a:t>
                      </a:r>
                    </a:p>
                  </a:txBody>
                  <a:tcPr marL="133350" marR="133350" marT="133350" marB="133350" anchor="ctr">
                    <a:lnL>
                      <a:noFill/>
                    </a:lnL>
                    <a:lnR>
                      <a:noFill/>
                    </a:lnR>
                    <a:lnT>
                      <a:noFill/>
                    </a:lnT>
                    <a:lnB>
                      <a:noFill/>
                    </a:lnB>
                    <a:solidFill>
                      <a:srgbClr val="EDEDED"/>
                    </a:solidFill>
                  </a:tcPr>
                </a:tc>
                <a:tc>
                  <a:txBody>
                    <a:bodyPr/>
                    <a:lstStyle/>
                    <a:p>
                      <a:pPr algn="l" fontAlgn="ctr"/>
                      <a:r>
                        <a:rPr lang="en-US" b="0" dirty="0">
                          <a:effectLst/>
                          <a:latin typeface="inherit"/>
                        </a:rPr>
                        <a:t>6. M.2 connector</a:t>
                      </a:r>
                    </a:p>
                  </a:txBody>
                  <a:tcPr marL="133350" marR="133350" marT="133350" marB="133350" anchor="ctr">
                    <a:lnL>
                      <a:noFill/>
                    </a:lnL>
                    <a:lnR>
                      <a:noFill/>
                    </a:lnR>
                    <a:lnT>
                      <a:noFill/>
                    </a:lnT>
                    <a:lnB>
                      <a:noFill/>
                    </a:lnB>
                    <a:solidFill>
                      <a:srgbClr val="EDEDED"/>
                    </a:solidFill>
                  </a:tcPr>
                </a:tc>
                <a:extLst>
                  <a:ext uri="{0D108BD9-81ED-4DB2-BD59-A6C34878D82A}">
                    <a16:rowId xmlns:a16="http://schemas.microsoft.com/office/drawing/2014/main" val="2834414215"/>
                  </a:ext>
                </a:extLst>
              </a:tr>
              <a:tr h="0">
                <a:tc>
                  <a:txBody>
                    <a:bodyPr/>
                    <a:lstStyle/>
                    <a:p>
                      <a:pPr algn="l" fontAlgn="ctr"/>
                      <a:r>
                        <a:rPr lang="en-US" b="0" dirty="0">
                          <a:effectLst/>
                          <a:latin typeface="inherit"/>
                        </a:rPr>
                        <a:t>7. SATA ports</a:t>
                      </a:r>
                    </a:p>
                  </a:txBody>
                  <a:tcPr marL="133350" marR="133350" marT="133350" marB="133350" anchor="ctr">
                    <a:lnL>
                      <a:noFill/>
                    </a:lnL>
                    <a:lnR>
                      <a:noFill/>
                    </a:lnR>
                    <a:lnT>
                      <a:noFill/>
                    </a:lnT>
                    <a:lnB>
                      <a:noFill/>
                    </a:lnB>
                    <a:solidFill>
                      <a:srgbClr val="FFFFFF"/>
                    </a:solidFill>
                  </a:tcPr>
                </a:tc>
                <a:tc>
                  <a:txBody>
                    <a:bodyPr/>
                    <a:lstStyle/>
                    <a:p>
                      <a:pPr algn="l" fontAlgn="ctr"/>
                      <a:r>
                        <a:rPr lang="en-US" b="0">
                          <a:effectLst/>
                          <a:latin typeface="inherit"/>
                        </a:rPr>
                        <a:t>8. Front panel connectors</a:t>
                      </a:r>
                    </a:p>
                  </a:txBody>
                  <a:tcPr marL="133350" marR="133350" marT="133350" marB="133350" anchor="ctr">
                    <a:lnL>
                      <a:noFill/>
                    </a:lnL>
                    <a:lnR>
                      <a:noFill/>
                    </a:lnR>
                    <a:lnT>
                      <a:noFill/>
                    </a:lnT>
                    <a:lnB>
                      <a:noFill/>
                    </a:lnB>
                    <a:solidFill>
                      <a:srgbClr val="FFFFFF"/>
                    </a:solidFill>
                  </a:tcPr>
                </a:tc>
                <a:tc>
                  <a:txBody>
                    <a:bodyPr/>
                    <a:lstStyle/>
                    <a:p>
                      <a:pPr algn="l" fontAlgn="ctr"/>
                      <a:r>
                        <a:rPr lang="en-US" b="0" dirty="0">
                          <a:effectLst/>
                          <a:latin typeface="inherit"/>
                        </a:rPr>
                        <a:t>9. USB 2. header</a:t>
                      </a:r>
                    </a:p>
                  </a:txBody>
                  <a:tcPr marL="133350" marR="133350" marT="133350" marB="133350" anchor="ctr">
                    <a:lnL>
                      <a:noFill/>
                    </a:lnL>
                    <a:lnR>
                      <a:noFill/>
                    </a:lnR>
                    <a:lnT>
                      <a:noFill/>
                    </a:lnT>
                    <a:lnB>
                      <a:noFill/>
                    </a:lnB>
                    <a:solidFill>
                      <a:srgbClr val="FFFFFF"/>
                    </a:solidFill>
                  </a:tcPr>
                </a:tc>
                <a:extLst>
                  <a:ext uri="{0D108BD9-81ED-4DB2-BD59-A6C34878D82A}">
                    <a16:rowId xmlns:a16="http://schemas.microsoft.com/office/drawing/2014/main" val="3523278386"/>
                  </a:ext>
                </a:extLst>
              </a:tr>
              <a:tr h="0">
                <a:tc>
                  <a:txBody>
                    <a:bodyPr/>
                    <a:lstStyle/>
                    <a:p>
                      <a:pPr algn="l" fontAlgn="ctr"/>
                      <a:r>
                        <a:rPr lang="en-US" b="0">
                          <a:effectLst/>
                          <a:latin typeface="inherit"/>
                        </a:rPr>
                        <a:t>10. USB 3.1 Gen1 header</a:t>
                      </a:r>
                    </a:p>
                  </a:txBody>
                  <a:tcPr marL="133350" marR="133350" marT="133350" marB="133350" anchor="ctr">
                    <a:lnL>
                      <a:noFill/>
                    </a:lnL>
                    <a:lnR>
                      <a:noFill/>
                    </a:lnR>
                    <a:lnT>
                      <a:noFill/>
                    </a:lnT>
                    <a:lnB>
                      <a:noFill/>
                    </a:lnB>
                    <a:solidFill>
                      <a:srgbClr val="EDEDED"/>
                    </a:solidFill>
                  </a:tcPr>
                </a:tc>
                <a:tc>
                  <a:txBody>
                    <a:bodyPr/>
                    <a:lstStyle/>
                    <a:p>
                      <a:pPr algn="l" fontAlgn="ctr"/>
                      <a:r>
                        <a:rPr lang="en-US" b="0" dirty="0">
                          <a:effectLst/>
                          <a:latin typeface="inherit"/>
                        </a:rPr>
                        <a:t>11. USB 3.1 Gen2 header</a:t>
                      </a:r>
                    </a:p>
                  </a:txBody>
                  <a:tcPr marL="133350" marR="133350" marT="133350" marB="133350" anchor="ctr">
                    <a:lnL>
                      <a:noFill/>
                    </a:lnL>
                    <a:lnR>
                      <a:noFill/>
                    </a:lnR>
                    <a:lnT>
                      <a:noFill/>
                    </a:lnT>
                    <a:lnB>
                      <a:noFill/>
                    </a:lnB>
                    <a:solidFill>
                      <a:srgbClr val="EDEDED"/>
                    </a:solidFill>
                  </a:tcPr>
                </a:tc>
                <a:tc>
                  <a:txBody>
                    <a:bodyPr/>
                    <a:lstStyle/>
                    <a:p>
                      <a:pPr algn="l" fontAlgn="ctr"/>
                      <a:r>
                        <a:rPr lang="en-US" b="0">
                          <a:effectLst/>
                          <a:latin typeface="inherit"/>
                        </a:rPr>
                        <a:t>12. ATX power connector</a:t>
                      </a:r>
                    </a:p>
                  </a:txBody>
                  <a:tcPr marL="133350" marR="133350" marT="133350" marB="133350" anchor="ctr">
                    <a:lnL>
                      <a:noFill/>
                    </a:lnL>
                    <a:lnR>
                      <a:noFill/>
                    </a:lnR>
                    <a:lnT>
                      <a:noFill/>
                    </a:lnT>
                    <a:lnB>
                      <a:noFill/>
                    </a:lnB>
                    <a:solidFill>
                      <a:srgbClr val="EDEDED"/>
                    </a:solidFill>
                  </a:tcPr>
                </a:tc>
                <a:extLst>
                  <a:ext uri="{0D108BD9-81ED-4DB2-BD59-A6C34878D82A}">
                    <a16:rowId xmlns:a16="http://schemas.microsoft.com/office/drawing/2014/main" val="318253526"/>
                  </a:ext>
                </a:extLst>
              </a:tr>
              <a:tr h="0">
                <a:tc>
                  <a:txBody>
                    <a:bodyPr/>
                    <a:lstStyle/>
                    <a:p>
                      <a:pPr algn="l" fontAlgn="ctr"/>
                      <a:r>
                        <a:rPr lang="en-US" b="0">
                          <a:effectLst/>
                          <a:latin typeface="inherit"/>
                        </a:rPr>
                        <a:t>13. CPU power connector</a:t>
                      </a:r>
                    </a:p>
                  </a:txBody>
                  <a:tcPr marL="133350" marR="133350" marT="133350" marB="133350" anchor="ctr">
                    <a:lnL>
                      <a:noFill/>
                    </a:lnL>
                    <a:lnR>
                      <a:noFill/>
                    </a:lnR>
                    <a:lnT>
                      <a:noFill/>
                    </a:lnT>
                    <a:lnB>
                      <a:noFill/>
                    </a:lnB>
                    <a:solidFill>
                      <a:srgbClr val="FFFFFF"/>
                    </a:solidFill>
                  </a:tcPr>
                </a:tc>
                <a:tc>
                  <a:txBody>
                    <a:bodyPr/>
                    <a:lstStyle/>
                    <a:p>
                      <a:pPr algn="l" fontAlgn="ctr"/>
                      <a:r>
                        <a:rPr lang="en-US" b="0" u="sng" dirty="0">
                          <a:effectLst/>
                          <a:latin typeface="inherit"/>
                        </a:rPr>
                        <a:t>14. BIOS chips</a:t>
                      </a:r>
                    </a:p>
                  </a:txBody>
                  <a:tcPr marL="133350" marR="133350" marT="133350" marB="133350" anchor="ctr">
                    <a:lnL>
                      <a:noFill/>
                    </a:lnL>
                    <a:lnR>
                      <a:noFill/>
                    </a:lnR>
                    <a:lnT>
                      <a:noFill/>
                    </a:lnT>
                    <a:lnB>
                      <a:noFill/>
                    </a:lnB>
                    <a:solidFill>
                      <a:srgbClr val="FFFFFF"/>
                    </a:solidFill>
                  </a:tcPr>
                </a:tc>
                <a:tc>
                  <a:txBody>
                    <a:bodyPr/>
                    <a:lstStyle/>
                    <a:p>
                      <a:pPr algn="l" fontAlgn="ctr"/>
                      <a:r>
                        <a:rPr lang="en-US" b="0" u="sng" dirty="0">
                          <a:effectLst/>
                          <a:latin typeface="inherit"/>
                        </a:rPr>
                        <a:t>15. CMOS battery</a:t>
                      </a:r>
                    </a:p>
                  </a:txBody>
                  <a:tcPr marL="133350" marR="133350" marT="133350" marB="133350" anchor="ctr">
                    <a:lnL>
                      <a:noFill/>
                    </a:lnL>
                    <a:lnR>
                      <a:noFill/>
                    </a:lnR>
                    <a:lnT>
                      <a:noFill/>
                    </a:lnT>
                    <a:lnB>
                      <a:noFill/>
                    </a:lnB>
                    <a:solidFill>
                      <a:srgbClr val="FFFFFF"/>
                    </a:solidFill>
                  </a:tcPr>
                </a:tc>
                <a:extLst>
                  <a:ext uri="{0D108BD9-81ED-4DB2-BD59-A6C34878D82A}">
                    <a16:rowId xmlns:a16="http://schemas.microsoft.com/office/drawing/2014/main" val="3475857864"/>
                  </a:ext>
                </a:extLst>
              </a:tr>
              <a:tr h="839748">
                <a:tc>
                  <a:txBody>
                    <a:bodyPr/>
                    <a:lstStyle/>
                    <a:p>
                      <a:pPr algn="l" fontAlgn="ctr"/>
                      <a:r>
                        <a:rPr lang="en-US" b="0">
                          <a:effectLst/>
                          <a:latin typeface="inherit"/>
                        </a:rPr>
                        <a:t>16. Fan headers</a:t>
                      </a:r>
                    </a:p>
                  </a:txBody>
                  <a:tcPr marL="133350" marR="133350" marT="133350" marB="133350" anchor="ctr">
                    <a:lnL>
                      <a:noFill/>
                    </a:lnL>
                    <a:lnR>
                      <a:noFill/>
                    </a:lnR>
                    <a:lnT>
                      <a:noFill/>
                    </a:lnT>
                    <a:lnB>
                      <a:noFill/>
                    </a:lnB>
                    <a:solidFill>
                      <a:srgbClr val="EDEDED"/>
                    </a:solidFill>
                  </a:tcPr>
                </a:tc>
                <a:tc>
                  <a:txBody>
                    <a:bodyPr/>
                    <a:lstStyle/>
                    <a:p>
                      <a:pPr algn="l" fontAlgn="ctr"/>
                      <a:r>
                        <a:rPr lang="en-US" b="0">
                          <a:effectLst/>
                          <a:latin typeface="inherit"/>
                        </a:rPr>
                        <a:t>17. Front panel header</a:t>
                      </a:r>
                    </a:p>
                  </a:txBody>
                  <a:tcPr marL="133350" marR="133350" marT="133350" marB="133350" anchor="ctr">
                    <a:lnL>
                      <a:noFill/>
                    </a:lnL>
                    <a:lnR>
                      <a:noFill/>
                    </a:lnR>
                    <a:lnT>
                      <a:noFill/>
                    </a:lnT>
                    <a:lnB>
                      <a:noFill/>
                    </a:lnB>
                    <a:solidFill>
                      <a:srgbClr val="EDEDED"/>
                    </a:solidFill>
                  </a:tcPr>
                </a:tc>
                <a:tc>
                  <a:txBody>
                    <a:bodyPr/>
                    <a:lstStyle/>
                    <a:p>
                      <a:pPr algn="l" fontAlgn="ctr"/>
                      <a:r>
                        <a:rPr lang="en-US" b="0" u="sng" dirty="0">
                          <a:effectLst/>
                          <a:latin typeface="inherit"/>
                        </a:rPr>
                        <a:t>18. VRM heatsink</a:t>
                      </a:r>
                    </a:p>
                  </a:txBody>
                  <a:tcPr marL="133350" marR="133350" marT="133350" marB="133350" anchor="ctr">
                    <a:lnL>
                      <a:noFill/>
                    </a:lnL>
                    <a:lnR>
                      <a:noFill/>
                    </a:lnR>
                    <a:lnT>
                      <a:noFill/>
                    </a:lnT>
                    <a:lnB>
                      <a:noFill/>
                    </a:lnB>
                    <a:solidFill>
                      <a:srgbClr val="EDEDED"/>
                    </a:solidFill>
                  </a:tcPr>
                </a:tc>
                <a:extLst>
                  <a:ext uri="{0D108BD9-81ED-4DB2-BD59-A6C34878D82A}">
                    <a16:rowId xmlns:a16="http://schemas.microsoft.com/office/drawing/2014/main" val="31897496"/>
                  </a:ext>
                </a:extLst>
              </a:tr>
              <a:tr h="0">
                <a:tc>
                  <a:txBody>
                    <a:bodyPr/>
                    <a:lstStyle/>
                    <a:p>
                      <a:pPr algn="l" fontAlgn="ctr"/>
                      <a:r>
                        <a:rPr lang="en-US" b="0" dirty="0">
                          <a:effectLst/>
                          <a:latin typeface="inherit"/>
                        </a:rPr>
                        <a:t>19. COM/Serial header</a:t>
                      </a:r>
                    </a:p>
                  </a:txBody>
                  <a:tcPr marL="133350" marR="133350" marT="133350" marB="133350" anchor="ctr">
                    <a:lnL>
                      <a:noFill/>
                    </a:lnL>
                    <a:lnR>
                      <a:noFill/>
                    </a:lnR>
                    <a:lnT>
                      <a:noFill/>
                    </a:lnT>
                    <a:lnB>
                      <a:noFill/>
                    </a:lnB>
                    <a:solidFill>
                      <a:srgbClr val="FFFFFF"/>
                    </a:solidFill>
                  </a:tcPr>
                </a:tc>
                <a:tc>
                  <a:txBody>
                    <a:bodyPr/>
                    <a:lstStyle/>
                    <a:p>
                      <a:pPr algn="l" fontAlgn="ctr"/>
                      <a:r>
                        <a:rPr lang="en-US" b="0" u="sng" dirty="0">
                          <a:effectLst/>
                          <a:latin typeface="inherit"/>
                        </a:rPr>
                        <a:t>20. TPM header</a:t>
                      </a:r>
                    </a:p>
                  </a:txBody>
                  <a:tcPr marL="133350" marR="133350" marT="133350" marB="133350" anchor="ctr">
                    <a:lnL>
                      <a:noFill/>
                    </a:lnL>
                    <a:lnR>
                      <a:noFill/>
                    </a:lnR>
                    <a:lnT>
                      <a:noFill/>
                    </a:lnT>
                    <a:lnB>
                      <a:noFill/>
                    </a:lnB>
                    <a:solidFill>
                      <a:srgbClr val="FFFFFF"/>
                    </a:solidFill>
                  </a:tcPr>
                </a:tc>
                <a:tc>
                  <a:txBody>
                    <a:bodyPr/>
                    <a:lstStyle/>
                    <a:p>
                      <a:pPr algn="l" fontAlgn="ctr"/>
                      <a:r>
                        <a:rPr lang="en-US" b="0" dirty="0">
                          <a:effectLst/>
                          <a:latin typeface="inherit"/>
                        </a:rPr>
                        <a:t>21. RGB header</a:t>
                      </a:r>
                    </a:p>
                  </a:txBody>
                  <a:tcPr marL="133350" marR="133350" marT="133350" marB="133350" anchor="ctr">
                    <a:lnL>
                      <a:noFill/>
                    </a:lnL>
                    <a:lnR>
                      <a:noFill/>
                    </a:lnR>
                    <a:lnT>
                      <a:noFill/>
                    </a:lnT>
                    <a:lnB>
                      <a:noFill/>
                    </a:lnB>
                    <a:solidFill>
                      <a:srgbClr val="FFFFFF"/>
                    </a:solidFill>
                  </a:tcPr>
                </a:tc>
                <a:extLst>
                  <a:ext uri="{0D108BD9-81ED-4DB2-BD59-A6C34878D82A}">
                    <a16:rowId xmlns:a16="http://schemas.microsoft.com/office/drawing/2014/main" val="468975507"/>
                  </a:ext>
                </a:extLst>
              </a:tr>
            </a:tbl>
          </a:graphicData>
        </a:graphic>
      </p:graphicFrame>
      <p:sp>
        <p:nvSpPr>
          <p:cNvPr id="4" name="AutoShape 2">
            <a:extLst>
              <a:ext uri="{FF2B5EF4-FFF2-40B4-BE49-F238E27FC236}">
                <a16:creationId xmlns:a16="http://schemas.microsoft.com/office/drawing/2014/main" id="{BD1EC4A8-2A13-B740-8ABB-734F4AE6A9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O"/>
          </a:p>
        </p:txBody>
      </p:sp>
      <p:pic>
        <p:nvPicPr>
          <p:cNvPr id="5128" name="Picture 8" descr="A Diagram (and Explanation) of Motherboard Parts and Their Functions |  Tom&amp;#39;s Hardware">
            <a:extLst>
              <a:ext uri="{FF2B5EF4-FFF2-40B4-BE49-F238E27FC236}">
                <a16:creationId xmlns:a16="http://schemas.microsoft.com/office/drawing/2014/main" id="{6C50E35A-6873-2842-AF1D-158764C72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5497" y="61739"/>
            <a:ext cx="5281100" cy="64465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F8A90A6-6EAF-F447-BA7E-E7111C8AA91E}"/>
              </a:ext>
            </a:extLst>
          </p:cNvPr>
          <p:cNvSpPr/>
          <p:nvPr/>
        </p:nvSpPr>
        <p:spPr>
          <a:xfrm>
            <a:off x="8204015" y="349708"/>
            <a:ext cx="2536464" cy="369332"/>
          </a:xfrm>
          <a:prstGeom prst="rect">
            <a:avLst/>
          </a:prstGeom>
          <a:solidFill>
            <a:schemeClr val="tx2"/>
          </a:solidFill>
        </p:spPr>
        <p:txBody>
          <a:bodyPr wrap="none">
            <a:spAutoFit/>
          </a:bodyPr>
          <a:lstStyle/>
          <a:p>
            <a:r>
              <a:rPr lang="en-US" dirty="0">
                <a:solidFill>
                  <a:srgbClr val="333333"/>
                </a:solidFill>
                <a:latin typeface="Open Sans" panose="020B0606030504020204" pitchFamily="34" charset="0"/>
              </a:rPr>
              <a:t> </a:t>
            </a:r>
            <a:r>
              <a:rPr lang="en-US" dirty="0">
                <a:solidFill>
                  <a:srgbClr val="101F9E"/>
                </a:solidFill>
                <a:latin typeface="Open Sans" panose="020B0606030504020204" pitchFamily="34" charset="0"/>
                <a:hlinkClick r:id="rId4"/>
              </a:rPr>
              <a:t>Asus Prime X470-Pro</a:t>
            </a:r>
            <a:r>
              <a:rPr lang="en-US" dirty="0">
                <a:solidFill>
                  <a:srgbClr val="333333"/>
                </a:solidFill>
                <a:latin typeface="Open Sans" panose="020B0606030504020204" pitchFamily="34" charset="0"/>
              </a:rPr>
              <a:t> </a:t>
            </a:r>
            <a:endParaRPr lang="en-NO" dirty="0"/>
          </a:p>
        </p:txBody>
      </p:sp>
      <p:sp>
        <p:nvSpPr>
          <p:cNvPr id="8" name="Rectangle 7">
            <a:extLst>
              <a:ext uri="{FF2B5EF4-FFF2-40B4-BE49-F238E27FC236}">
                <a16:creationId xmlns:a16="http://schemas.microsoft.com/office/drawing/2014/main" id="{BDCCFA1B-78C0-E74D-839A-D00DB12F439A}"/>
              </a:ext>
            </a:extLst>
          </p:cNvPr>
          <p:cNvSpPr/>
          <p:nvPr/>
        </p:nvSpPr>
        <p:spPr>
          <a:xfrm>
            <a:off x="4194718" y="424243"/>
            <a:ext cx="2620511" cy="1323439"/>
          </a:xfrm>
          <a:prstGeom prst="rect">
            <a:avLst/>
          </a:prstGeom>
          <a:solidFill>
            <a:schemeClr val="bg2"/>
          </a:solidFill>
        </p:spPr>
        <p:txBody>
          <a:bodyPr wrap="square">
            <a:spAutoFit/>
          </a:bodyPr>
          <a:lstStyle/>
          <a:p>
            <a:r>
              <a:rPr lang="en-US" sz="1600" dirty="0"/>
              <a:t>DIMM (dual in-line memory module) slots are the place on your </a:t>
            </a:r>
            <a:r>
              <a:rPr lang="en-US" sz="1600" b="1" dirty="0">
                <a:hlinkClick r:id="rId5"/>
              </a:rPr>
              <a:t>motherboard</a:t>
            </a:r>
            <a:r>
              <a:rPr lang="en-US" sz="1600" b="1" dirty="0"/>
              <a:t> </a:t>
            </a:r>
            <a:r>
              <a:rPr lang="en-US" sz="1600" dirty="0"/>
              <a:t>where the </a:t>
            </a:r>
            <a:r>
              <a:rPr lang="en-US" sz="1600" b="1" dirty="0">
                <a:hlinkClick r:id="rId6"/>
              </a:rPr>
              <a:t>RAM</a:t>
            </a:r>
            <a:r>
              <a:rPr lang="en-US" sz="1600" b="1" dirty="0"/>
              <a:t> </a:t>
            </a:r>
            <a:r>
              <a:rPr lang="en-US" sz="1600" dirty="0"/>
              <a:t>goes</a:t>
            </a:r>
            <a:endParaRPr lang="en-NO" sz="1600" dirty="0"/>
          </a:p>
        </p:txBody>
      </p:sp>
      <p:sp>
        <p:nvSpPr>
          <p:cNvPr id="9" name="Rectangle 8">
            <a:extLst>
              <a:ext uri="{FF2B5EF4-FFF2-40B4-BE49-F238E27FC236}">
                <a16:creationId xmlns:a16="http://schemas.microsoft.com/office/drawing/2014/main" id="{FC4615D0-BEC6-514F-B7B4-D488B5555AF7}"/>
              </a:ext>
            </a:extLst>
          </p:cNvPr>
          <p:cNvSpPr/>
          <p:nvPr/>
        </p:nvSpPr>
        <p:spPr>
          <a:xfrm>
            <a:off x="263871" y="1819597"/>
            <a:ext cx="3759489" cy="646331"/>
          </a:xfrm>
          <a:prstGeom prst="rect">
            <a:avLst/>
          </a:prstGeom>
          <a:solidFill>
            <a:schemeClr val="bg2"/>
          </a:solidFill>
          <a:ln>
            <a:solidFill>
              <a:schemeClr val="accent1"/>
            </a:solidFill>
          </a:ln>
        </p:spPr>
        <p:txBody>
          <a:bodyPr wrap="square">
            <a:spAutoFit/>
          </a:bodyPr>
          <a:lstStyle/>
          <a:p>
            <a:r>
              <a:rPr lang="en-US" dirty="0">
                <a:solidFill>
                  <a:srgbClr val="202124"/>
                </a:solidFill>
                <a:latin typeface="arial" panose="020B0604020202020204" pitchFamily="34" charset="0"/>
              </a:rPr>
              <a:t>A </a:t>
            </a:r>
            <a:r>
              <a:rPr lang="en-US" b="1" dirty="0">
                <a:solidFill>
                  <a:srgbClr val="202124"/>
                </a:solidFill>
                <a:latin typeface="arial" panose="020B0604020202020204" pitchFamily="34" charset="0"/>
              </a:rPr>
              <a:t>PCIe x1 slot has one lane</a:t>
            </a:r>
            <a:r>
              <a:rPr lang="en-US" dirty="0">
                <a:solidFill>
                  <a:srgbClr val="202124"/>
                </a:solidFill>
                <a:latin typeface="arial" panose="020B0604020202020204" pitchFamily="34" charset="0"/>
              </a:rPr>
              <a:t> and can move one bit per cycle</a:t>
            </a:r>
            <a:endParaRPr lang="en-NO" dirty="0"/>
          </a:p>
        </p:txBody>
      </p:sp>
      <p:sp>
        <p:nvSpPr>
          <p:cNvPr id="10" name="Rectangle 9">
            <a:extLst>
              <a:ext uri="{FF2B5EF4-FFF2-40B4-BE49-F238E27FC236}">
                <a16:creationId xmlns:a16="http://schemas.microsoft.com/office/drawing/2014/main" id="{B7317FCF-BEFA-6B43-A697-A6A132AFE163}"/>
              </a:ext>
            </a:extLst>
          </p:cNvPr>
          <p:cNvSpPr/>
          <p:nvPr/>
        </p:nvSpPr>
        <p:spPr>
          <a:xfrm>
            <a:off x="291787" y="1880637"/>
            <a:ext cx="3210849" cy="584775"/>
          </a:xfrm>
          <a:prstGeom prst="rect">
            <a:avLst/>
          </a:prstGeom>
          <a:solidFill>
            <a:schemeClr val="bg2"/>
          </a:solidFill>
          <a:ln>
            <a:solidFill>
              <a:schemeClr val="accent1"/>
            </a:solidFill>
          </a:ln>
        </p:spPr>
        <p:txBody>
          <a:bodyPr wrap="square">
            <a:spAutoFit/>
          </a:bodyPr>
          <a:lstStyle/>
          <a:p>
            <a:r>
              <a:rPr lang="en-US" sz="1600" dirty="0">
                <a:solidFill>
                  <a:srgbClr val="FF0000"/>
                </a:solidFill>
                <a:latin typeface="arial" panose="020B0604020202020204" pitchFamily="34" charset="0"/>
              </a:rPr>
              <a:t>X16 ideal for large and power hungry cards like a graphics card</a:t>
            </a:r>
            <a:endParaRPr lang="en-NO" sz="1600" dirty="0">
              <a:solidFill>
                <a:srgbClr val="FF0000"/>
              </a:solidFill>
            </a:endParaRPr>
          </a:p>
        </p:txBody>
      </p:sp>
      <p:sp>
        <p:nvSpPr>
          <p:cNvPr id="11" name="Rectangle 10">
            <a:extLst>
              <a:ext uri="{FF2B5EF4-FFF2-40B4-BE49-F238E27FC236}">
                <a16:creationId xmlns:a16="http://schemas.microsoft.com/office/drawing/2014/main" id="{5FC6C3DB-AAAE-6044-A366-F9667DA8E933}"/>
              </a:ext>
            </a:extLst>
          </p:cNvPr>
          <p:cNvSpPr/>
          <p:nvPr/>
        </p:nvSpPr>
        <p:spPr>
          <a:xfrm>
            <a:off x="412834" y="2465928"/>
            <a:ext cx="1809862" cy="923330"/>
          </a:xfrm>
          <a:prstGeom prst="rect">
            <a:avLst/>
          </a:prstGeom>
          <a:solidFill>
            <a:schemeClr val="bg2">
              <a:lumMod val="75000"/>
            </a:schemeClr>
          </a:solidFill>
        </p:spPr>
        <p:txBody>
          <a:bodyPr wrap="square">
            <a:spAutoFit/>
          </a:bodyPr>
          <a:lstStyle/>
          <a:p>
            <a:r>
              <a:rPr lang="en-US" b="1" dirty="0">
                <a:solidFill>
                  <a:srgbClr val="202124"/>
                </a:solidFill>
                <a:latin typeface="arial" panose="020B0604020202020204" pitchFamily="34" charset="0"/>
              </a:rPr>
              <a:t>To connect hard drives to motherboards</a:t>
            </a:r>
            <a:endParaRPr lang="en-NO" dirty="0"/>
          </a:p>
        </p:txBody>
      </p:sp>
      <p:sp>
        <p:nvSpPr>
          <p:cNvPr id="12" name="Rectangle 11">
            <a:extLst>
              <a:ext uri="{FF2B5EF4-FFF2-40B4-BE49-F238E27FC236}">
                <a16:creationId xmlns:a16="http://schemas.microsoft.com/office/drawing/2014/main" id="{B5567BCE-E3DD-B742-8DA7-5BBCAB4BBF1C}"/>
              </a:ext>
            </a:extLst>
          </p:cNvPr>
          <p:cNvSpPr/>
          <p:nvPr/>
        </p:nvSpPr>
        <p:spPr>
          <a:xfrm>
            <a:off x="1869295" y="3511467"/>
            <a:ext cx="3048000" cy="954107"/>
          </a:xfrm>
          <a:prstGeom prst="rect">
            <a:avLst/>
          </a:prstGeom>
          <a:solidFill>
            <a:schemeClr val="tx2">
              <a:lumMod val="60000"/>
              <a:lumOff val="40000"/>
            </a:schemeClr>
          </a:solidFill>
        </p:spPr>
        <p:txBody>
          <a:bodyPr wrap="square">
            <a:spAutoFit/>
          </a:bodyPr>
          <a:lstStyle/>
          <a:p>
            <a:r>
              <a:rPr lang="en-US" sz="1400" dirty="0">
                <a:solidFill>
                  <a:srgbClr val="202124"/>
                </a:solidFill>
                <a:latin typeface="arial" panose="020B0604020202020204" pitchFamily="34" charset="0"/>
              </a:rPr>
              <a:t>a ROM chip found on motherboards that allows you to access and set up your computer system at the most basic level</a:t>
            </a:r>
            <a:endParaRPr lang="en-NO" sz="1400" dirty="0"/>
          </a:p>
        </p:txBody>
      </p:sp>
      <p:sp>
        <p:nvSpPr>
          <p:cNvPr id="13" name="Rectangle 12">
            <a:extLst>
              <a:ext uri="{FF2B5EF4-FFF2-40B4-BE49-F238E27FC236}">
                <a16:creationId xmlns:a16="http://schemas.microsoft.com/office/drawing/2014/main" id="{413D8F02-4845-3E4C-8149-5F8676221A37}"/>
              </a:ext>
            </a:extLst>
          </p:cNvPr>
          <p:cNvSpPr/>
          <p:nvPr/>
        </p:nvSpPr>
        <p:spPr>
          <a:xfrm>
            <a:off x="599497" y="3624723"/>
            <a:ext cx="6096000" cy="830997"/>
          </a:xfrm>
          <a:prstGeom prst="rect">
            <a:avLst/>
          </a:prstGeom>
          <a:solidFill>
            <a:schemeClr val="bg2"/>
          </a:solidFill>
        </p:spPr>
        <p:txBody>
          <a:bodyPr>
            <a:spAutoFit/>
          </a:bodyPr>
          <a:lstStyle/>
          <a:p>
            <a:r>
              <a:rPr lang="en-US" sz="1200" dirty="0">
                <a:solidFill>
                  <a:srgbClr val="202124"/>
                </a:solidFill>
                <a:latin typeface="arial" panose="020B0604020202020204" pitchFamily="34" charset="0"/>
              </a:rPr>
              <a:t>The BIOS is the program that starts a computer up, and the CMOS is where the </a:t>
            </a:r>
            <a:r>
              <a:rPr lang="en-US" sz="1200" b="1" dirty="0">
                <a:solidFill>
                  <a:srgbClr val="202124"/>
                </a:solidFill>
                <a:latin typeface="arial" panose="020B0604020202020204" pitchFamily="34" charset="0"/>
              </a:rPr>
              <a:t>BIOS stores the date, time, and system configuration details</a:t>
            </a:r>
            <a:r>
              <a:rPr lang="en-US" sz="1200" dirty="0">
                <a:solidFill>
                  <a:srgbClr val="202124"/>
                </a:solidFill>
                <a:latin typeface="arial" panose="020B0604020202020204" pitchFamily="34" charset="0"/>
              </a:rPr>
              <a:t> it needs to start the computer. ... CMOS is a type of memory technology, but most people use the term to refer to the chip that stores variable data for startup.</a:t>
            </a:r>
            <a:endParaRPr lang="en-NO" sz="1200" dirty="0"/>
          </a:p>
        </p:txBody>
      </p:sp>
      <p:sp>
        <p:nvSpPr>
          <p:cNvPr id="14" name="Rectangle 13">
            <a:extLst>
              <a:ext uri="{FF2B5EF4-FFF2-40B4-BE49-F238E27FC236}">
                <a16:creationId xmlns:a16="http://schemas.microsoft.com/office/drawing/2014/main" id="{C4DFE699-9C71-1D4F-84A2-582001302AAA}"/>
              </a:ext>
            </a:extLst>
          </p:cNvPr>
          <p:cNvSpPr/>
          <p:nvPr/>
        </p:nvSpPr>
        <p:spPr>
          <a:xfrm>
            <a:off x="1869295" y="5562815"/>
            <a:ext cx="4220130" cy="369332"/>
          </a:xfrm>
          <a:prstGeom prst="rect">
            <a:avLst/>
          </a:prstGeom>
          <a:solidFill>
            <a:schemeClr val="bg2">
              <a:lumMod val="75000"/>
            </a:schemeClr>
          </a:solidFill>
        </p:spPr>
        <p:txBody>
          <a:bodyPr wrap="none">
            <a:spAutoFit/>
          </a:bodyPr>
          <a:lstStyle/>
          <a:p>
            <a:r>
              <a:rPr lang="en-US" dirty="0">
                <a:solidFill>
                  <a:srgbClr val="4D5156"/>
                </a:solidFill>
                <a:latin typeface="arial" panose="020B0604020202020204" pitchFamily="34" charset="0"/>
              </a:rPr>
              <a:t>Voltage Regulator Thermal Module Pad</a:t>
            </a:r>
            <a:endParaRPr lang="en-NO" dirty="0"/>
          </a:p>
        </p:txBody>
      </p:sp>
    </p:spTree>
    <p:extLst>
      <p:ext uri="{BB962C8B-B14F-4D97-AF65-F5344CB8AC3E}">
        <p14:creationId xmlns:p14="http://schemas.microsoft.com/office/powerpoint/2010/main" val="43428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ppt_y</p:attrName>
                                        </p:attrNameLst>
                                      </p:cBhvr>
                                      <p:tavLst>
                                        <p:tav tm="0">
                                          <p:val>
                                            <p:strVal val="#ppt_y+#ppt_h*1.125000"/>
                                          </p:val>
                                        </p:tav>
                                        <p:tav tm="100000">
                                          <p:val>
                                            <p:strVal val="#ppt_y"/>
                                          </p:val>
                                        </p:tav>
                                      </p:tavLst>
                                    </p:anim>
                                    <p:animEffect transition="in" filter="wipe(up)">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ppt_h*1.125000"/>
                                          </p:val>
                                        </p:tav>
                                        <p:tav tm="100000">
                                          <p:val>
                                            <p:strVal val="#ppt_y"/>
                                          </p:val>
                                        </p:tav>
                                      </p:tavLst>
                                    </p:anim>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p:tgtEl>
                                          <p:spTgt spid="11"/>
                                        </p:tgtEl>
                                        <p:attrNameLst>
                                          <p:attrName>ppt_y</p:attrName>
                                        </p:attrNameLst>
                                      </p:cBhvr>
                                      <p:tavLst>
                                        <p:tav tm="0">
                                          <p:val>
                                            <p:strVal val="#ppt_y+#ppt_h*1.125000"/>
                                          </p:val>
                                        </p:tav>
                                        <p:tav tm="100000">
                                          <p:val>
                                            <p:strVal val="#ppt_y"/>
                                          </p:val>
                                        </p:tav>
                                      </p:tavLst>
                                    </p:anim>
                                    <p:animEffect transition="in" filter="wipe(up)">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p:tgtEl>
                                          <p:spTgt spid="12"/>
                                        </p:tgtEl>
                                        <p:attrNameLst>
                                          <p:attrName>ppt_y</p:attrName>
                                        </p:attrNameLst>
                                      </p:cBhvr>
                                      <p:tavLst>
                                        <p:tav tm="0">
                                          <p:val>
                                            <p:strVal val="#ppt_y+#ppt_h*1.125000"/>
                                          </p:val>
                                        </p:tav>
                                        <p:tav tm="100000">
                                          <p:val>
                                            <p:strVal val="#ppt_y"/>
                                          </p:val>
                                        </p:tav>
                                      </p:tavLst>
                                    </p:anim>
                                    <p:animEffect transition="in" filter="wipe(up)">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p:tgtEl>
                                          <p:spTgt spid="13"/>
                                        </p:tgtEl>
                                        <p:attrNameLst>
                                          <p:attrName>ppt_y</p:attrName>
                                        </p:attrNameLst>
                                      </p:cBhvr>
                                      <p:tavLst>
                                        <p:tav tm="0">
                                          <p:val>
                                            <p:strVal val="#ppt_y+#ppt_h*1.125000"/>
                                          </p:val>
                                        </p:tav>
                                        <p:tav tm="100000">
                                          <p:val>
                                            <p:strVal val="#ppt_y"/>
                                          </p:val>
                                        </p:tav>
                                      </p:tavLst>
                                    </p:anim>
                                    <p:animEffect transition="in" filter="wipe(up)">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p:tgtEl>
                                          <p:spTgt spid="14"/>
                                        </p:tgtEl>
                                        <p:attrNameLst>
                                          <p:attrName>ppt_y</p:attrName>
                                        </p:attrNameLst>
                                      </p:cBhvr>
                                      <p:tavLst>
                                        <p:tav tm="0">
                                          <p:val>
                                            <p:strVal val="#ppt_y+#ppt_h*1.125000"/>
                                          </p:val>
                                        </p:tav>
                                        <p:tav tm="100000">
                                          <p:val>
                                            <p:strVal val="#ppt_y"/>
                                          </p:val>
                                        </p:tav>
                                      </p:tavLst>
                                    </p:anim>
                                    <p:animEffect transition="in" filter="wipe(up)">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custDataLst>
              <p:tags r:id="rId2"/>
            </p:custDataLst>
          </p:nvPr>
        </p:nvSpPr>
        <p:spPr>
          <a:xfrm>
            <a:off x="1919536" y="0"/>
            <a:ext cx="7315200" cy="914400"/>
          </a:xfrm>
        </p:spPr>
        <p:txBody>
          <a:bodyPr/>
          <a:lstStyle/>
          <a:p>
            <a:r>
              <a:rPr lang="nb-NO" dirty="0" err="1"/>
              <a:t>Synchronization</a:t>
            </a:r>
            <a:endParaRPr lang="nb-NO" dirty="0"/>
          </a:p>
        </p:txBody>
      </p:sp>
      <p:sp>
        <p:nvSpPr>
          <p:cNvPr id="184323" name="Rectangle 3"/>
          <p:cNvSpPr>
            <a:spLocks noGrp="1" noChangeArrowheads="1"/>
          </p:cNvSpPr>
          <p:nvPr>
            <p:ph type="body" idx="1"/>
            <p:custDataLst>
              <p:tags r:id="rId3"/>
            </p:custDataLst>
          </p:nvPr>
        </p:nvSpPr>
        <p:spPr>
          <a:xfrm>
            <a:off x="1847528" y="1124744"/>
            <a:ext cx="6984776" cy="5040560"/>
          </a:xfrm>
        </p:spPr>
        <p:txBody>
          <a:bodyPr>
            <a:normAutofit/>
          </a:bodyPr>
          <a:lstStyle/>
          <a:p>
            <a:r>
              <a:rPr lang="nb-NO" dirty="0" err="1"/>
              <a:t>Internally</a:t>
            </a:r>
            <a:r>
              <a:rPr lang="nb-NO" dirty="0"/>
              <a:t> in </a:t>
            </a:r>
            <a:r>
              <a:rPr lang="nb-NO" dirty="0" err="1"/>
              <a:t>the</a:t>
            </a:r>
            <a:r>
              <a:rPr lang="nb-NO" dirty="0"/>
              <a:t> </a:t>
            </a:r>
            <a:r>
              <a:rPr lang="nb-NO" dirty="0" err="1"/>
              <a:t>machine</a:t>
            </a:r>
            <a:r>
              <a:rPr lang="nb-NO" dirty="0"/>
              <a:t> </a:t>
            </a:r>
            <a:r>
              <a:rPr lang="nb-NO" dirty="0" err="1"/>
              <a:t>there</a:t>
            </a:r>
            <a:r>
              <a:rPr lang="nb-NO" dirty="0"/>
              <a:t> </a:t>
            </a:r>
            <a:r>
              <a:rPr lang="nb-NO" dirty="0" err="1"/>
              <a:t>will</a:t>
            </a:r>
            <a:r>
              <a:rPr lang="nb-NO" dirty="0"/>
              <a:t> be </a:t>
            </a:r>
            <a:r>
              <a:rPr lang="nb-NO" dirty="0" err="1"/>
              <a:t>several</a:t>
            </a:r>
            <a:r>
              <a:rPr lang="nb-NO" dirty="0"/>
              <a:t> </a:t>
            </a:r>
            <a:r>
              <a:rPr lang="nb-NO" dirty="0" err="1"/>
              <a:t>clocks</a:t>
            </a:r>
            <a:endParaRPr lang="nb-NO" dirty="0"/>
          </a:p>
          <a:p>
            <a:r>
              <a:rPr lang="nb-NO" dirty="0"/>
              <a:t>CMOS (BIOS) has a "</a:t>
            </a:r>
            <a:r>
              <a:rPr lang="nb-NO" dirty="0" err="1"/>
              <a:t>regular</a:t>
            </a:r>
            <a:r>
              <a:rPr lang="nb-NO" dirty="0"/>
              <a:t>" (real-time) </a:t>
            </a:r>
            <a:r>
              <a:rPr lang="nb-NO" dirty="0" err="1"/>
              <a:t>clock</a:t>
            </a:r>
            <a:endParaRPr lang="nb-NO" dirty="0"/>
          </a:p>
          <a:p>
            <a:r>
              <a:rPr lang="nb-NO" dirty="0"/>
              <a:t>All </a:t>
            </a:r>
            <a:r>
              <a:rPr lang="nb-NO" dirty="0" err="1"/>
              <a:t>other</a:t>
            </a:r>
            <a:r>
              <a:rPr lang="nb-NO" dirty="0"/>
              <a:t> </a:t>
            </a:r>
            <a:r>
              <a:rPr lang="nb-NO" dirty="0" err="1"/>
              <a:t>clocks</a:t>
            </a:r>
            <a:r>
              <a:rPr lang="nb-NO" dirty="0"/>
              <a:t> </a:t>
            </a:r>
            <a:r>
              <a:rPr lang="nb-NO" dirty="0" err="1"/>
              <a:t>are</a:t>
            </a:r>
            <a:r>
              <a:rPr lang="nb-NO" dirty="0"/>
              <a:t> </a:t>
            </a:r>
            <a:r>
              <a:rPr lang="nb-NO" dirty="0" err="1"/>
              <a:t>actually</a:t>
            </a:r>
            <a:r>
              <a:rPr lang="nb-NO" dirty="0"/>
              <a:t> </a:t>
            </a:r>
            <a:r>
              <a:rPr lang="nb-NO" dirty="0" err="1"/>
              <a:t>clockmakers</a:t>
            </a:r>
            <a:r>
              <a:rPr lang="nb-NO" dirty="0"/>
              <a:t>.</a:t>
            </a:r>
            <a:br>
              <a:rPr lang="nb-NO" dirty="0"/>
            </a:br>
            <a:endParaRPr lang="nb-NO" dirty="0"/>
          </a:p>
          <a:p>
            <a:r>
              <a:rPr lang="nb-NO" dirty="0" err="1">
                <a:solidFill>
                  <a:srgbClr val="FF0000"/>
                </a:solidFill>
              </a:rPr>
              <a:t>Synchronous</a:t>
            </a:r>
            <a:r>
              <a:rPr lang="nb-NO" dirty="0"/>
              <a:t> </a:t>
            </a:r>
            <a:r>
              <a:rPr lang="nb-NO" dirty="0" err="1"/>
              <a:t>components</a:t>
            </a:r>
            <a:endParaRPr lang="nb-NO" dirty="0"/>
          </a:p>
          <a:p>
            <a:pPr lvl="1"/>
            <a:r>
              <a:rPr lang="nb-NO" dirty="0" err="1"/>
              <a:t>Keeps</a:t>
            </a:r>
            <a:r>
              <a:rPr lang="nb-NO" dirty="0"/>
              <a:t> </a:t>
            </a:r>
            <a:r>
              <a:rPr lang="nb-NO" dirty="0" err="1"/>
              <a:t>the</a:t>
            </a:r>
            <a:r>
              <a:rPr lang="nb-NO" dirty="0"/>
              <a:t> same or </a:t>
            </a:r>
            <a:r>
              <a:rPr lang="nb-NO" dirty="0" err="1"/>
              <a:t>similar</a:t>
            </a:r>
            <a:r>
              <a:rPr lang="nb-NO" dirty="0"/>
              <a:t> pace</a:t>
            </a:r>
          </a:p>
          <a:p>
            <a:r>
              <a:rPr lang="nb-NO" dirty="0" err="1">
                <a:solidFill>
                  <a:srgbClr val="FF0000"/>
                </a:solidFill>
              </a:rPr>
              <a:t>Asynchronous</a:t>
            </a:r>
            <a:r>
              <a:rPr lang="nb-NO" dirty="0"/>
              <a:t> </a:t>
            </a:r>
            <a:r>
              <a:rPr lang="nb-NO" dirty="0" err="1"/>
              <a:t>components</a:t>
            </a:r>
            <a:endParaRPr lang="nb-NO" dirty="0"/>
          </a:p>
          <a:p>
            <a:pPr lvl="1"/>
            <a:r>
              <a:rPr lang="nb-NO" dirty="0" err="1"/>
              <a:t>Each</a:t>
            </a:r>
            <a:r>
              <a:rPr lang="nb-NO" dirty="0"/>
              <a:t> </a:t>
            </a:r>
            <a:r>
              <a:rPr lang="nb-NO" dirty="0" err="1"/>
              <a:t>keeps</a:t>
            </a:r>
            <a:r>
              <a:rPr lang="nb-NO" dirty="0"/>
              <a:t> his </a:t>
            </a:r>
            <a:r>
              <a:rPr lang="nb-NO" dirty="0" err="1"/>
              <a:t>own</a:t>
            </a:r>
            <a:r>
              <a:rPr lang="nb-NO" dirty="0"/>
              <a:t> pace</a:t>
            </a:r>
          </a:p>
        </p:txBody>
      </p:sp>
      <p:graphicFrame>
        <p:nvGraphicFramePr>
          <p:cNvPr id="184324" name="Object 4"/>
          <p:cNvGraphicFramePr>
            <a:graphicFrameLocks noChangeAspect="1"/>
          </p:cNvGraphicFramePr>
          <p:nvPr>
            <p:custDataLst>
              <p:tags r:id="rId4"/>
            </p:custDataLst>
          </p:nvPr>
        </p:nvGraphicFramePr>
        <p:xfrm>
          <a:off x="8976429" y="1412776"/>
          <a:ext cx="1413127" cy="1571820"/>
        </p:xfrm>
        <a:graphic>
          <a:graphicData uri="http://schemas.openxmlformats.org/presentationml/2006/ole">
            <mc:AlternateContent xmlns:mc="http://schemas.openxmlformats.org/markup-compatibility/2006">
              <mc:Choice xmlns:v="urn:schemas-microsoft-com:vml" Requires="v">
                <p:oleObj name="Utklipp" r:id="rId8" imgW="3063600" imgH="3147480" progId="">
                  <p:embed/>
                </p:oleObj>
              </mc:Choice>
              <mc:Fallback>
                <p:oleObj name="Utklipp" r:id="rId8" imgW="3063600" imgH="3147480" progId="">
                  <p:embed/>
                  <p:pic>
                    <p:nvPicPr>
                      <p:cNvPr id="184324"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76429" y="1412776"/>
                        <a:ext cx="1413127" cy="1571820"/>
                      </a:xfrm>
                      <a:prstGeom prst="rect">
                        <a:avLst/>
                      </a:prstGeom>
                      <a:noFill/>
                    </p:spPr>
                  </p:pic>
                </p:oleObj>
              </mc:Fallback>
            </mc:AlternateContent>
          </a:graphicData>
        </a:graphic>
      </p:graphicFrame>
      <p:pic>
        <p:nvPicPr>
          <p:cNvPr id="184325" name="Picture 5"/>
          <p:cNvPicPr>
            <a:picLocks noChangeAspect="1" noChangeArrowheads="1"/>
          </p:cNvPicPr>
          <p:nvPr>
            <p:custDataLst>
              <p:tags r:id="rId5"/>
            </p:custDataLst>
          </p:nvPr>
        </p:nvPicPr>
        <p:blipFill>
          <a:blip r:embed="rId10" cstate="print"/>
          <a:srcRect/>
          <a:stretch>
            <a:fillRect/>
          </a:stretch>
        </p:blipFill>
        <p:spPr bwMode="auto">
          <a:xfrm>
            <a:off x="8832305" y="3459506"/>
            <a:ext cx="1701377" cy="2726015"/>
          </a:xfrm>
          <a:prstGeom prst="rect">
            <a:avLst/>
          </a:prstGeom>
          <a:noFill/>
          <a:ln w="9525">
            <a:noFill/>
            <a:miter lim="800000"/>
            <a:headEnd/>
            <a:tailEnd/>
          </a:ln>
          <a:effectLst/>
        </p:spPr>
      </p:pic>
      <p:sp>
        <p:nvSpPr>
          <p:cNvPr id="7" name="Slide Number Placeholder 4">
            <a:extLst>
              <a:ext uri="{FF2B5EF4-FFF2-40B4-BE49-F238E27FC236}">
                <a16:creationId xmlns:a16="http://schemas.microsoft.com/office/drawing/2014/main" id="{0578BFA9-8E0E-4C34-B9FF-310747C1E1FE}"/>
              </a:ext>
            </a:extLst>
          </p:cNvPr>
          <p:cNvSpPr>
            <a:spLocks noGrp="1"/>
          </p:cNvSpPr>
          <p:nvPr>
            <p:ph type="sldNum" sz="quarter" idx="4294967295"/>
            <p:custDataLst>
              <p:tags r:id="rId6"/>
            </p:custDataLst>
          </p:nvPr>
        </p:nvSpPr>
        <p:spPr>
          <a:xfrm>
            <a:off x="0" y="-7859"/>
            <a:ext cx="1262407" cy="457200"/>
          </a:xfrm>
          <a:prstGeom prst="rect">
            <a:avLst/>
          </a:prstGeom>
        </p:spPr>
        <p:txBody>
          <a:bodyPr/>
          <a:lstStyle/>
          <a:p>
            <a:pPr>
              <a:defRPr/>
            </a:pPr>
            <a:fld id="{6AF1C8AE-2CDD-414F-82E2-A8C08F8C4BDB}" type="slidenum">
              <a:rPr lang="en-US" smtClean="0"/>
              <a:pPr>
                <a:defRPr/>
              </a:pPr>
              <a:t>80</a:t>
            </a:fld>
            <a:r>
              <a:rPr lang="en-US" dirty="0"/>
              <a:t>/111</a:t>
            </a:r>
          </a:p>
        </p:txBody>
      </p:sp>
    </p:spTree>
    <p:custDataLst>
      <p:tags r:id="rId1"/>
    </p:custDataLst>
    <p:extLst>
      <p:ext uri="{BB962C8B-B14F-4D97-AF65-F5344CB8AC3E}">
        <p14:creationId xmlns:p14="http://schemas.microsoft.com/office/powerpoint/2010/main" val="346226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24"/>
                                        </p:tgtEl>
                                        <p:attrNameLst>
                                          <p:attrName>style.visibility</p:attrName>
                                        </p:attrNameLst>
                                      </p:cBhvr>
                                      <p:to>
                                        <p:strVal val="visible"/>
                                      </p:to>
                                    </p:set>
                                    <p:anim calcmode="lin" valueType="num">
                                      <p:cBhvr additive="base">
                                        <p:cTn id="7" dur="500" fill="hold"/>
                                        <p:tgtEl>
                                          <p:spTgt spid="184324"/>
                                        </p:tgtEl>
                                        <p:attrNameLst>
                                          <p:attrName>ppt_x</p:attrName>
                                        </p:attrNameLst>
                                      </p:cBhvr>
                                      <p:tavLst>
                                        <p:tav tm="0">
                                          <p:val>
                                            <p:strVal val="#ppt_x"/>
                                          </p:val>
                                        </p:tav>
                                        <p:tav tm="100000">
                                          <p:val>
                                            <p:strVal val="#ppt_x"/>
                                          </p:val>
                                        </p:tav>
                                      </p:tavLst>
                                    </p:anim>
                                    <p:anim calcmode="lin" valueType="num">
                                      <p:cBhvr additive="base">
                                        <p:cTn id="8" dur="500" fill="hold"/>
                                        <p:tgtEl>
                                          <p:spTgt spid="1843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4323">
                                            <p:txEl>
                                              <p:pRg st="0" end="0"/>
                                            </p:txEl>
                                          </p:spTgt>
                                        </p:tgtEl>
                                        <p:attrNameLst>
                                          <p:attrName>style.visibility</p:attrName>
                                        </p:attrNameLst>
                                      </p:cBhvr>
                                      <p:to>
                                        <p:strVal val="visible"/>
                                      </p:to>
                                    </p:set>
                                    <p:anim calcmode="lin" valueType="num">
                                      <p:cBhvr additive="base">
                                        <p:cTn id="13" dur="500" fill="hold"/>
                                        <p:tgtEl>
                                          <p:spTgt spid="18432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43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4323">
                                            <p:txEl>
                                              <p:pRg st="1" end="1"/>
                                            </p:txEl>
                                          </p:spTgt>
                                        </p:tgtEl>
                                        <p:attrNameLst>
                                          <p:attrName>style.visibility</p:attrName>
                                        </p:attrNameLst>
                                      </p:cBhvr>
                                      <p:to>
                                        <p:strVal val="visible"/>
                                      </p:to>
                                    </p:set>
                                    <p:anim calcmode="lin" valueType="num">
                                      <p:cBhvr additive="base">
                                        <p:cTn id="19" dur="500" fill="hold"/>
                                        <p:tgtEl>
                                          <p:spTgt spid="18432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43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4323">
                                            <p:txEl>
                                              <p:pRg st="2" end="2"/>
                                            </p:txEl>
                                          </p:spTgt>
                                        </p:tgtEl>
                                        <p:attrNameLst>
                                          <p:attrName>style.visibility</p:attrName>
                                        </p:attrNameLst>
                                      </p:cBhvr>
                                      <p:to>
                                        <p:strVal val="visible"/>
                                      </p:to>
                                    </p:set>
                                    <p:anim calcmode="lin" valueType="num">
                                      <p:cBhvr additive="base">
                                        <p:cTn id="25" dur="500" fill="hold"/>
                                        <p:tgtEl>
                                          <p:spTgt spid="18432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43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4325"/>
                                        </p:tgtEl>
                                        <p:attrNameLst>
                                          <p:attrName>style.visibility</p:attrName>
                                        </p:attrNameLst>
                                      </p:cBhvr>
                                      <p:to>
                                        <p:strVal val="visible"/>
                                      </p:to>
                                    </p:set>
                                    <p:anim calcmode="lin" valueType="num">
                                      <p:cBhvr additive="base">
                                        <p:cTn id="31" dur="500" fill="hold"/>
                                        <p:tgtEl>
                                          <p:spTgt spid="184325"/>
                                        </p:tgtEl>
                                        <p:attrNameLst>
                                          <p:attrName>ppt_x</p:attrName>
                                        </p:attrNameLst>
                                      </p:cBhvr>
                                      <p:tavLst>
                                        <p:tav tm="0">
                                          <p:val>
                                            <p:strVal val="#ppt_x"/>
                                          </p:val>
                                        </p:tav>
                                        <p:tav tm="100000">
                                          <p:val>
                                            <p:strVal val="#ppt_x"/>
                                          </p:val>
                                        </p:tav>
                                      </p:tavLst>
                                    </p:anim>
                                    <p:anim calcmode="lin" valueType="num">
                                      <p:cBhvr additive="base">
                                        <p:cTn id="32" dur="500" fill="hold"/>
                                        <p:tgtEl>
                                          <p:spTgt spid="1843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4323">
                                            <p:txEl>
                                              <p:pRg st="3" end="3"/>
                                            </p:txEl>
                                          </p:spTgt>
                                        </p:tgtEl>
                                        <p:attrNameLst>
                                          <p:attrName>style.visibility</p:attrName>
                                        </p:attrNameLst>
                                      </p:cBhvr>
                                      <p:to>
                                        <p:strVal val="visible"/>
                                      </p:to>
                                    </p:set>
                                    <p:anim calcmode="lin" valueType="num">
                                      <p:cBhvr additive="base">
                                        <p:cTn id="37" dur="500" fill="hold"/>
                                        <p:tgtEl>
                                          <p:spTgt spid="18432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4323">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84323">
                                            <p:txEl>
                                              <p:pRg st="4" end="4"/>
                                            </p:txEl>
                                          </p:spTgt>
                                        </p:tgtEl>
                                        <p:attrNameLst>
                                          <p:attrName>style.visibility</p:attrName>
                                        </p:attrNameLst>
                                      </p:cBhvr>
                                      <p:to>
                                        <p:strVal val="visible"/>
                                      </p:to>
                                    </p:set>
                                    <p:anim calcmode="lin" valueType="num">
                                      <p:cBhvr additive="base">
                                        <p:cTn id="41" dur="500" fill="hold"/>
                                        <p:tgtEl>
                                          <p:spTgt spid="18432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843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84323">
                                            <p:txEl>
                                              <p:pRg st="5" end="5"/>
                                            </p:txEl>
                                          </p:spTgt>
                                        </p:tgtEl>
                                        <p:attrNameLst>
                                          <p:attrName>style.visibility</p:attrName>
                                        </p:attrNameLst>
                                      </p:cBhvr>
                                      <p:to>
                                        <p:strVal val="visible"/>
                                      </p:to>
                                    </p:set>
                                    <p:anim calcmode="lin" valueType="num">
                                      <p:cBhvr additive="base">
                                        <p:cTn id="47" dur="500" fill="hold"/>
                                        <p:tgtEl>
                                          <p:spTgt spid="184323">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8432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body" idx="1"/>
            <p:custDataLst>
              <p:tags r:id="rId2"/>
            </p:custDataLst>
          </p:nvPr>
        </p:nvSpPr>
        <p:spPr/>
        <p:txBody>
          <a:bodyPr/>
          <a:lstStyle/>
          <a:p>
            <a:r>
              <a:rPr lang="nb-NO" dirty="0" err="1"/>
              <a:t>Interruption</a:t>
            </a:r>
            <a:r>
              <a:rPr lang="nb-NO" dirty="0"/>
              <a:t> signal is a </a:t>
            </a:r>
            <a:r>
              <a:rPr lang="nb-NO" dirty="0" err="1"/>
              <a:t>message</a:t>
            </a:r>
            <a:r>
              <a:rPr lang="nb-NO" dirty="0"/>
              <a:t> </a:t>
            </a:r>
            <a:r>
              <a:rPr lang="nb-NO" dirty="0" err="1"/>
              <a:t>that</a:t>
            </a:r>
            <a:r>
              <a:rPr lang="nb-NO" dirty="0"/>
              <a:t> </a:t>
            </a:r>
            <a:r>
              <a:rPr lang="nb-NO" dirty="0" err="1"/>
              <a:t>something</a:t>
            </a:r>
            <a:r>
              <a:rPr lang="nb-NO" dirty="0"/>
              <a:t> has </a:t>
            </a:r>
            <a:r>
              <a:rPr lang="nb-NO" dirty="0" err="1"/>
              <a:t>happened</a:t>
            </a:r>
            <a:r>
              <a:rPr lang="nb-NO" dirty="0"/>
              <a:t>.</a:t>
            </a:r>
          </a:p>
          <a:p>
            <a:pPr lvl="1"/>
            <a:r>
              <a:rPr lang="nb-NO" dirty="0"/>
              <a:t>It's </a:t>
            </a:r>
            <a:r>
              <a:rPr lang="nb-NO" dirty="0" err="1"/>
              <a:t>the</a:t>
            </a:r>
            <a:r>
              <a:rPr lang="nb-NO" dirty="0"/>
              <a:t> </a:t>
            </a:r>
            <a:r>
              <a:rPr lang="nb-NO" dirty="0" err="1"/>
              <a:t>mechanism</a:t>
            </a:r>
            <a:r>
              <a:rPr lang="nb-NO" dirty="0"/>
              <a:t> </a:t>
            </a:r>
            <a:r>
              <a:rPr lang="nb-NO" dirty="0" err="1"/>
              <a:t>that</a:t>
            </a:r>
            <a:r>
              <a:rPr lang="nb-NO" dirty="0"/>
              <a:t> lets </a:t>
            </a:r>
            <a:r>
              <a:rPr lang="nb-NO" dirty="0" err="1"/>
              <a:t>the</a:t>
            </a:r>
            <a:r>
              <a:rPr lang="nb-NO" dirty="0"/>
              <a:t> CPU and </a:t>
            </a:r>
            <a:r>
              <a:rPr lang="nb-NO" dirty="0" err="1"/>
              <a:t>controllers</a:t>
            </a:r>
            <a:r>
              <a:rPr lang="nb-NO" dirty="0"/>
              <a:t> </a:t>
            </a:r>
            <a:r>
              <a:rPr lang="nb-NO" dirty="0" err="1"/>
              <a:t>know</a:t>
            </a:r>
            <a:r>
              <a:rPr lang="nb-NO" dirty="0"/>
              <a:t> </a:t>
            </a:r>
            <a:r>
              <a:rPr lang="nb-NO" dirty="0" err="1"/>
              <a:t>that</a:t>
            </a:r>
            <a:r>
              <a:rPr lang="nb-NO" dirty="0"/>
              <a:t> </a:t>
            </a:r>
            <a:r>
              <a:rPr lang="nb-NO" dirty="0" err="1"/>
              <a:t>something</a:t>
            </a:r>
            <a:r>
              <a:rPr lang="nb-NO" dirty="0"/>
              <a:t> / </a:t>
            </a:r>
            <a:r>
              <a:rPr lang="nb-NO" dirty="0" err="1"/>
              <a:t>someone</a:t>
            </a:r>
            <a:r>
              <a:rPr lang="nb-NO" dirty="0"/>
              <a:t> </a:t>
            </a:r>
            <a:r>
              <a:rPr lang="nb-NO" dirty="0" err="1"/>
              <a:t>wants</a:t>
            </a:r>
            <a:r>
              <a:rPr lang="nb-NO" dirty="0"/>
              <a:t> </a:t>
            </a:r>
            <a:r>
              <a:rPr lang="nb-NO" dirty="0" err="1"/>
              <a:t>something</a:t>
            </a:r>
            <a:r>
              <a:rPr lang="nb-NO" dirty="0"/>
              <a:t> done.</a:t>
            </a:r>
          </a:p>
          <a:p>
            <a:r>
              <a:rPr lang="nb-NO" dirty="0"/>
              <a:t>IRQ - </a:t>
            </a:r>
            <a:r>
              <a:rPr lang="nb-NO" u="sng" dirty="0" err="1">
                <a:solidFill>
                  <a:srgbClr val="FF0000"/>
                </a:solidFill>
              </a:rPr>
              <a:t>I</a:t>
            </a:r>
            <a:r>
              <a:rPr lang="nb-NO" dirty="0" err="1"/>
              <a:t>nterrupt</a:t>
            </a:r>
            <a:r>
              <a:rPr lang="nb-NO" dirty="0"/>
              <a:t> </a:t>
            </a:r>
            <a:r>
              <a:rPr lang="nb-NO" u="sng" dirty="0" err="1">
                <a:solidFill>
                  <a:srgbClr val="FF0000"/>
                </a:solidFill>
              </a:rPr>
              <a:t>R</a:t>
            </a:r>
            <a:r>
              <a:rPr lang="nb-NO" dirty="0" err="1"/>
              <a:t>e</a:t>
            </a:r>
            <a:r>
              <a:rPr lang="nb-NO" u="sng" dirty="0" err="1">
                <a:solidFill>
                  <a:srgbClr val="FF0000"/>
                </a:solidFill>
              </a:rPr>
              <a:t>q</a:t>
            </a:r>
            <a:r>
              <a:rPr lang="nb-NO" dirty="0" err="1"/>
              <a:t>uest</a:t>
            </a:r>
            <a:endParaRPr lang="nb-NO" dirty="0"/>
          </a:p>
          <a:p>
            <a:r>
              <a:rPr lang="nb-NO" dirty="0" err="1"/>
              <a:t>Such</a:t>
            </a:r>
            <a:r>
              <a:rPr lang="nb-NO" dirty="0"/>
              <a:t> signals </a:t>
            </a:r>
            <a:r>
              <a:rPr lang="nb-NO" dirty="0" err="1"/>
              <a:t>can</a:t>
            </a:r>
            <a:r>
              <a:rPr lang="nb-NO" dirty="0"/>
              <a:t> be given different </a:t>
            </a:r>
            <a:r>
              <a:rPr lang="nb-NO" dirty="0" err="1"/>
              <a:t>priority</a:t>
            </a:r>
            <a:endParaRPr lang="nb-NO" dirty="0"/>
          </a:p>
          <a:p>
            <a:r>
              <a:rPr lang="nb-NO" dirty="0" err="1"/>
              <a:t>Own</a:t>
            </a:r>
            <a:r>
              <a:rPr lang="nb-NO" dirty="0"/>
              <a:t> </a:t>
            </a:r>
            <a:r>
              <a:rPr lang="nb-NO" dirty="0" err="1"/>
              <a:t>components</a:t>
            </a:r>
            <a:r>
              <a:rPr lang="nb-NO" dirty="0"/>
              <a:t> for </a:t>
            </a:r>
            <a:r>
              <a:rPr lang="nb-NO" dirty="0" err="1"/>
              <a:t>registration</a:t>
            </a:r>
            <a:r>
              <a:rPr lang="nb-NO" dirty="0"/>
              <a:t> and </a:t>
            </a:r>
            <a:r>
              <a:rPr lang="nb-NO" dirty="0" err="1"/>
              <a:t>further</a:t>
            </a:r>
            <a:r>
              <a:rPr lang="nb-NO" dirty="0"/>
              <a:t> </a:t>
            </a:r>
            <a:r>
              <a:rPr lang="nb-NO" dirty="0" err="1"/>
              <a:t>processing</a:t>
            </a:r>
            <a:endParaRPr lang="nb-NO" dirty="0"/>
          </a:p>
        </p:txBody>
      </p:sp>
      <p:sp>
        <p:nvSpPr>
          <p:cNvPr id="186371" name="Rectangle 3"/>
          <p:cNvSpPr>
            <a:spLocks noGrp="1" noChangeArrowheads="1"/>
          </p:cNvSpPr>
          <p:nvPr>
            <p:ph type="title"/>
            <p:custDataLst>
              <p:tags r:id="rId3"/>
            </p:custDataLst>
          </p:nvPr>
        </p:nvSpPr>
        <p:spPr>
          <a:xfrm>
            <a:off x="2135560" y="25523"/>
            <a:ext cx="7315200" cy="914400"/>
          </a:xfrm>
        </p:spPr>
        <p:txBody>
          <a:bodyPr>
            <a:normAutofit/>
          </a:bodyPr>
          <a:lstStyle/>
          <a:p>
            <a:r>
              <a:rPr lang="nb-NO" dirty="0" err="1">
                <a:solidFill>
                  <a:srgbClr val="FF0000"/>
                </a:solidFill>
              </a:rPr>
              <a:t>Interrupt</a:t>
            </a:r>
            <a:r>
              <a:rPr lang="nb-NO" dirty="0">
                <a:solidFill>
                  <a:srgbClr val="FF0000"/>
                </a:solidFill>
              </a:rPr>
              <a:t> signals</a:t>
            </a:r>
            <a:endParaRPr lang="nb-NO" dirty="0"/>
          </a:p>
        </p:txBody>
      </p:sp>
      <p:sp>
        <p:nvSpPr>
          <p:cNvPr id="5" name="Slide Number Placeholder 4">
            <a:extLst>
              <a:ext uri="{FF2B5EF4-FFF2-40B4-BE49-F238E27FC236}">
                <a16:creationId xmlns:a16="http://schemas.microsoft.com/office/drawing/2014/main" id="{AB6CD5E1-8F60-418D-B491-607F6301721D}"/>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81</a:t>
            </a:fld>
            <a:r>
              <a:rPr lang="en-US" dirty="0"/>
              <a:t>/111</a:t>
            </a:r>
          </a:p>
        </p:txBody>
      </p:sp>
    </p:spTree>
    <p:custDataLst>
      <p:tags r:id="rId1"/>
    </p:custDataLst>
    <p:extLst>
      <p:ext uri="{BB962C8B-B14F-4D97-AF65-F5344CB8AC3E}">
        <p14:creationId xmlns:p14="http://schemas.microsoft.com/office/powerpoint/2010/main" val="37261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6370">
                                            <p:txEl>
                                              <p:pRg st="0" end="0"/>
                                            </p:txEl>
                                          </p:spTgt>
                                        </p:tgtEl>
                                        <p:attrNameLst>
                                          <p:attrName>style.visibility</p:attrName>
                                        </p:attrNameLst>
                                      </p:cBhvr>
                                      <p:to>
                                        <p:strVal val="visible"/>
                                      </p:to>
                                    </p:set>
                                    <p:anim calcmode="lin" valueType="num">
                                      <p:cBhvr additive="base">
                                        <p:cTn id="7" dur="500" fill="hold"/>
                                        <p:tgtEl>
                                          <p:spTgt spid="1863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637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6370">
                                            <p:txEl>
                                              <p:pRg st="1" end="1"/>
                                            </p:txEl>
                                          </p:spTgt>
                                        </p:tgtEl>
                                        <p:attrNameLst>
                                          <p:attrName>style.visibility</p:attrName>
                                        </p:attrNameLst>
                                      </p:cBhvr>
                                      <p:to>
                                        <p:strVal val="visible"/>
                                      </p:to>
                                    </p:set>
                                    <p:anim calcmode="lin" valueType="num">
                                      <p:cBhvr additive="base">
                                        <p:cTn id="11" dur="500" fill="hold"/>
                                        <p:tgtEl>
                                          <p:spTgt spid="18637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637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6370">
                                            <p:txEl>
                                              <p:pRg st="2" end="2"/>
                                            </p:txEl>
                                          </p:spTgt>
                                        </p:tgtEl>
                                        <p:attrNameLst>
                                          <p:attrName>style.visibility</p:attrName>
                                        </p:attrNameLst>
                                      </p:cBhvr>
                                      <p:to>
                                        <p:strVal val="visible"/>
                                      </p:to>
                                    </p:set>
                                    <p:anim calcmode="lin" valueType="num">
                                      <p:cBhvr additive="base">
                                        <p:cTn id="17" dur="500" fill="hold"/>
                                        <p:tgtEl>
                                          <p:spTgt spid="18637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637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0"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5" name="Rectangle 3"/>
          <p:cNvSpPr>
            <a:spLocks noGrp="1" noChangeArrowheads="1"/>
          </p:cNvSpPr>
          <p:nvPr>
            <p:ph type="body" idx="1"/>
            <p:custDataLst>
              <p:tags r:id="rId2"/>
            </p:custDataLst>
          </p:nvPr>
        </p:nvSpPr>
        <p:spPr>
          <a:xfrm>
            <a:off x="1524000" y="1033935"/>
            <a:ext cx="4704938" cy="4773141"/>
          </a:xfrm>
        </p:spPr>
        <p:txBody>
          <a:bodyPr>
            <a:normAutofit lnSpcReduction="10000"/>
          </a:bodyPr>
          <a:lstStyle/>
          <a:p>
            <a:pPr marL="533400" indent="-533400"/>
            <a:r>
              <a:rPr lang="en-US" sz="1800" dirty="0"/>
              <a:t>The IA-32 architecture has an IDT with pointers to 256 different interrupts and exceptions</a:t>
            </a:r>
          </a:p>
          <a:p>
            <a:pPr marL="533400" indent="-533400"/>
            <a:r>
              <a:rPr lang="en-US" sz="1800" dirty="0"/>
              <a:t>32 (0 - 31) predefined and reserved</a:t>
            </a:r>
          </a:p>
          <a:p>
            <a:pPr marL="533400" indent="-533400"/>
            <a:r>
              <a:rPr lang="en-US" sz="1800" dirty="0"/>
              <a:t>224 (32 - 255) user / OS defined.</a:t>
            </a:r>
          </a:p>
          <a:p>
            <a:pPr marL="533400" indent="-533400"/>
            <a:r>
              <a:rPr lang="en-US" sz="2100" dirty="0"/>
              <a:t>Each interrupt has a pointer in the Interrupt table (IDT) and a unique index value that provides handling as follows:</a:t>
            </a:r>
          </a:p>
          <a:p>
            <a:pPr marL="914400" lvl="1" indent="-457200">
              <a:buFont typeface="Wingdings" pitchFamily="2" charset="2"/>
              <a:buAutoNum type="arabicPeriod"/>
            </a:pPr>
            <a:r>
              <a:rPr lang="en-US" sz="1800" dirty="0"/>
              <a:t>Process runs when the interrupt occurs</a:t>
            </a:r>
          </a:p>
          <a:p>
            <a:pPr marL="914400" lvl="1" indent="-457200">
              <a:buFont typeface="Wingdings" pitchFamily="2" charset="2"/>
              <a:buAutoNum type="arabicPeriod"/>
            </a:pPr>
            <a:r>
              <a:rPr lang="en-US" sz="1800" dirty="0"/>
              <a:t>Save state, context switch and find the correct interrupt handler</a:t>
            </a:r>
          </a:p>
          <a:p>
            <a:pPr marL="914400" lvl="1" indent="-457200">
              <a:buFont typeface="Wingdings" pitchFamily="2" charset="2"/>
              <a:buAutoNum type="arabicPeriod"/>
            </a:pPr>
            <a:r>
              <a:rPr lang="en-US" sz="1800" dirty="0"/>
              <a:t>Execute interrupt trades</a:t>
            </a:r>
          </a:p>
          <a:p>
            <a:pPr marL="914400" lvl="1" indent="-457200">
              <a:buFont typeface="Wingdings" pitchFamily="2" charset="2"/>
              <a:buAutoNum type="arabicPeriod"/>
            </a:pPr>
            <a:r>
              <a:rPr lang="en-US" sz="1800" dirty="0"/>
              <a:t>Recover (interrupted) process</a:t>
            </a:r>
          </a:p>
          <a:p>
            <a:pPr marL="914400" lvl="1" indent="-457200">
              <a:buFont typeface="Wingdings" pitchFamily="2" charset="2"/>
              <a:buAutoNum type="arabicPeriod"/>
            </a:pPr>
            <a:r>
              <a:rPr lang="en-US" sz="1800" dirty="0"/>
              <a:t>Continue execution</a:t>
            </a:r>
          </a:p>
        </p:txBody>
      </p:sp>
      <p:sp>
        <p:nvSpPr>
          <p:cNvPr id="43011" name="Rectangle 2"/>
          <p:cNvSpPr>
            <a:spLocks noGrp="1" noChangeArrowheads="1"/>
          </p:cNvSpPr>
          <p:nvPr>
            <p:ph type="title"/>
            <p:custDataLst>
              <p:tags r:id="rId3"/>
            </p:custDataLst>
          </p:nvPr>
        </p:nvSpPr>
        <p:spPr>
          <a:xfrm>
            <a:off x="2161206" y="188416"/>
            <a:ext cx="8523638" cy="634082"/>
          </a:xfrm>
        </p:spPr>
        <p:txBody>
          <a:bodyPr>
            <a:normAutofit/>
          </a:bodyPr>
          <a:lstStyle/>
          <a:p>
            <a:r>
              <a:rPr lang="en-US" dirty="0"/>
              <a:t>Interrupt (and Exception) Handling</a:t>
            </a:r>
          </a:p>
        </p:txBody>
      </p:sp>
      <p:pic>
        <p:nvPicPr>
          <p:cNvPr id="960521" name="Picture 9"/>
          <p:cNvPicPr>
            <a:picLocks noChangeAspect="1" noChangeArrowheads="1"/>
          </p:cNvPicPr>
          <p:nvPr>
            <p:custDataLst>
              <p:tags r:id="rId4"/>
            </p:custDataLst>
          </p:nvPr>
        </p:nvPicPr>
        <p:blipFill>
          <a:blip r:embed="rId30" cstate="print"/>
          <a:srcRect/>
          <a:stretch>
            <a:fillRect/>
          </a:stretch>
        </p:blipFill>
        <p:spPr bwMode="auto">
          <a:xfrm>
            <a:off x="6461125" y="3151188"/>
            <a:ext cx="846138" cy="1287462"/>
          </a:xfrm>
          <a:prstGeom prst="rect">
            <a:avLst/>
          </a:prstGeom>
          <a:noFill/>
          <a:ln w="12700">
            <a:noFill/>
            <a:miter lim="800000"/>
            <a:headEnd type="none" w="sm" len="sm"/>
            <a:tailEnd type="none" w="sm" len="med"/>
          </a:ln>
        </p:spPr>
      </p:pic>
      <p:pic>
        <p:nvPicPr>
          <p:cNvPr id="960522" name="Picture 10" descr="j0178135"/>
          <p:cNvPicPr>
            <a:picLocks noChangeAspect="1" noChangeArrowheads="1" noCrop="1"/>
          </p:cNvPicPr>
          <p:nvPr>
            <p:custDataLst>
              <p:tags r:id="rId5"/>
            </p:custDataLst>
          </p:nvPr>
        </p:nvPicPr>
        <p:blipFill>
          <a:blip r:embed="rId31" cstate="print"/>
          <a:srcRect/>
          <a:stretch>
            <a:fillRect/>
          </a:stretch>
        </p:blipFill>
        <p:spPr bwMode="auto">
          <a:xfrm>
            <a:off x="6532563" y="3314700"/>
            <a:ext cx="889000" cy="1022350"/>
          </a:xfrm>
          <a:prstGeom prst="rect">
            <a:avLst/>
          </a:prstGeom>
          <a:noFill/>
          <a:ln w="9525">
            <a:noFill/>
            <a:miter lim="800000"/>
            <a:headEnd/>
            <a:tailEnd/>
          </a:ln>
        </p:spPr>
      </p:pic>
      <p:pic>
        <p:nvPicPr>
          <p:cNvPr id="960523" name="Picture 11"/>
          <p:cNvPicPr>
            <a:picLocks noChangeAspect="1" noChangeArrowheads="1"/>
          </p:cNvPicPr>
          <p:nvPr>
            <p:custDataLst>
              <p:tags r:id="rId6"/>
            </p:custDataLst>
          </p:nvPr>
        </p:nvPicPr>
        <p:blipFill>
          <a:blip r:embed="rId30" cstate="print"/>
          <a:srcRect/>
          <a:stretch>
            <a:fillRect/>
          </a:stretch>
        </p:blipFill>
        <p:spPr bwMode="auto">
          <a:xfrm>
            <a:off x="6351590" y="5037138"/>
            <a:ext cx="846137" cy="1287462"/>
          </a:xfrm>
          <a:prstGeom prst="rect">
            <a:avLst/>
          </a:prstGeom>
          <a:noFill/>
          <a:ln w="12700">
            <a:noFill/>
            <a:miter lim="800000"/>
            <a:headEnd type="none" w="sm" len="sm"/>
            <a:tailEnd type="none" w="sm" len="med"/>
          </a:ln>
        </p:spPr>
      </p:pic>
      <p:pic>
        <p:nvPicPr>
          <p:cNvPr id="960524" name="Picture 12" descr="j0178135"/>
          <p:cNvPicPr>
            <a:picLocks noChangeAspect="1" noChangeArrowheads="1" noCrop="1"/>
          </p:cNvPicPr>
          <p:nvPr>
            <p:custDataLst>
              <p:tags r:id="rId7"/>
            </p:custDataLst>
          </p:nvPr>
        </p:nvPicPr>
        <p:blipFill>
          <a:blip r:embed="rId31" cstate="print"/>
          <a:srcRect/>
          <a:stretch>
            <a:fillRect/>
          </a:stretch>
        </p:blipFill>
        <p:spPr bwMode="auto">
          <a:xfrm>
            <a:off x="6423025" y="5200650"/>
            <a:ext cx="889000" cy="1022350"/>
          </a:xfrm>
          <a:prstGeom prst="rect">
            <a:avLst/>
          </a:prstGeom>
          <a:noFill/>
          <a:ln w="9525">
            <a:noFill/>
            <a:miter lim="800000"/>
            <a:headEnd/>
            <a:tailEnd/>
          </a:ln>
        </p:spPr>
      </p:pic>
      <p:grpSp>
        <p:nvGrpSpPr>
          <p:cNvPr id="2" name="Group 13"/>
          <p:cNvGrpSpPr>
            <a:grpSpLocks/>
          </p:cNvGrpSpPr>
          <p:nvPr>
            <p:custDataLst>
              <p:tags r:id="rId8"/>
            </p:custDataLst>
          </p:nvPr>
        </p:nvGrpSpPr>
        <p:grpSpPr bwMode="auto">
          <a:xfrm>
            <a:off x="6559550" y="4348163"/>
            <a:ext cx="3995738" cy="584200"/>
            <a:chOff x="3316" y="2054"/>
            <a:chExt cx="2428" cy="368"/>
          </a:xfrm>
        </p:grpSpPr>
        <p:sp>
          <p:nvSpPr>
            <p:cNvPr id="43036" name="Line 14"/>
            <p:cNvSpPr>
              <a:spLocks noChangeShapeType="1"/>
            </p:cNvSpPr>
            <p:nvPr/>
          </p:nvSpPr>
          <p:spPr bwMode="auto">
            <a:xfrm>
              <a:off x="3316" y="2244"/>
              <a:ext cx="2408" cy="0"/>
            </a:xfrm>
            <a:prstGeom prst="line">
              <a:avLst/>
            </a:prstGeom>
            <a:noFill/>
            <a:ln w="9525">
              <a:solidFill>
                <a:schemeClr val="tx1"/>
              </a:solidFill>
              <a:round/>
              <a:headEnd/>
              <a:tailEnd/>
            </a:ln>
          </p:spPr>
          <p:txBody>
            <a:bodyPr/>
            <a:lstStyle/>
            <a:p>
              <a:endParaRPr lang="nb-NO"/>
            </a:p>
          </p:txBody>
        </p:sp>
        <p:sp>
          <p:nvSpPr>
            <p:cNvPr id="43037" name="Text Box 15"/>
            <p:cNvSpPr txBox="1">
              <a:spLocks noChangeArrowheads="1"/>
            </p:cNvSpPr>
            <p:nvPr/>
          </p:nvSpPr>
          <p:spPr bwMode="auto">
            <a:xfrm>
              <a:off x="5336" y="2054"/>
              <a:ext cx="408" cy="368"/>
            </a:xfrm>
            <a:prstGeom prst="rect">
              <a:avLst/>
            </a:prstGeom>
            <a:noFill/>
            <a:ln w="9525">
              <a:noFill/>
              <a:miter lim="800000"/>
              <a:headEnd/>
              <a:tailEnd/>
            </a:ln>
          </p:spPr>
          <p:txBody>
            <a:bodyPr wrap="none">
              <a:spAutoFit/>
            </a:bodyPr>
            <a:lstStyle/>
            <a:p>
              <a:pPr algn="r"/>
              <a:r>
                <a:rPr lang="en-US" sz="1400"/>
                <a:t>user</a:t>
              </a:r>
              <a:br>
                <a:rPr lang="en-US" sz="1400"/>
              </a:br>
              <a:endParaRPr lang="en-US" sz="400"/>
            </a:p>
            <a:p>
              <a:pPr algn="r"/>
              <a:r>
                <a:rPr lang="en-US" sz="1400"/>
                <a:t>kernel</a:t>
              </a:r>
            </a:p>
          </p:txBody>
        </p:sp>
      </p:grpSp>
      <p:sp>
        <p:nvSpPr>
          <p:cNvPr id="960565" name="AutoShape 53"/>
          <p:cNvSpPr>
            <a:spLocks noChangeArrowheads="1"/>
          </p:cNvSpPr>
          <p:nvPr>
            <p:custDataLst>
              <p:tags r:id="rId9"/>
            </p:custDataLst>
          </p:nvPr>
        </p:nvSpPr>
        <p:spPr bwMode="auto">
          <a:xfrm rot="-3771721">
            <a:off x="5673727" y="5730878"/>
            <a:ext cx="684213" cy="315913"/>
          </a:xfrm>
          <a:prstGeom prst="lightningBolt">
            <a:avLst/>
          </a:prstGeom>
          <a:solidFill>
            <a:srgbClr val="FFFF99"/>
          </a:solidFill>
          <a:ln w="9525" algn="ctr">
            <a:solidFill>
              <a:schemeClr val="tx1"/>
            </a:solidFill>
            <a:miter lim="800000"/>
            <a:headEnd/>
            <a:tailEnd/>
          </a:ln>
        </p:spPr>
        <p:txBody>
          <a:bodyPr wrap="none" rIns="54000" anchor="ctr"/>
          <a:lstStyle/>
          <a:p>
            <a:endParaRPr lang="nb-NO"/>
          </a:p>
        </p:txBody>
      </p:sp>
      <p:pic>
        <p:nvPicPr>
          <p:cNvPr id="960516" name="Picture 4" descr="j0238268"/>
          <p:cNvPicPr>
            <a:picLocks noChangeAspect="1" noChangeArrowheads="1"/>
          </p:cNvPicPr>
          <p:nvPr>
            <p:custDataLst>
              <p:tags r:id="rId10"/>
            </p:custDataLst>
          </p:nvPr>
        </p:nvPicPr>
        <p:blipFill>
          <a:blip r:embed="rId32" cstate="print"/>
          <a:srcRect/>
          <a:stretch>
            <a:fillRect/>
          </a:stretch>
        </p:blipFill>
        <p:spPr bwMode="auto">
          <a:xfrm>
            <a:off x="5357813" y="5883275"/>
            <a:ext cx="603250" cy="501650"/>
          </a:xfrm>
          <a:prstGeom prst="rect">
            <a:avLst/>
          </a:prstGeom>
          <a:noFill/>
          <a:ln w="9525">
            <a:noFill/>
            <a:miter lim="800000"/>
            <a:headEnd/>
            <a:tailEnd/>
          </a:ln>
        </p:spPr>
      </p:pic>
      <p:pic>
        <p:nvPicPr>
          <p:cNvPr id="960567" name="Picture 55" descr="j0280909[1]"/>
          <p:cNvPicPr>
            <a:picLocks noChangeAspect="1" noChangeArrowheads="1"/>
          </p:cNvPicPr>
          <p:nvPr>
            <p:custDataLst>
              <p:tags r:id="rId11"/>
            </p:custDataLst>
          </p:nvPr>
        </p:nvPicPr>
        <p:blipFill>
          <a:blip r:embed="rId33" cstate="print"/>
          <a:srcRect/>
          <a:stretch>
            <a:fillRect/>
          </a:stretch>
        </p:blipFill>
        <p:spPr bwMode="auto">
          <a:xfrm>
            <a:off x="9042402" y="5089525"/>
            <a:ext cx="568325" cy="584200"/>
          </a:xfrm>
          <a:prstGeom prst="rect">
            <a:avLst/>
          </a:prstGeom>
          <a:noFill/>
          <a:ln w="9525">
            <a:noFill/>
            <a:miter lim="800000"/>
            <a:headEnd/>
            <a:tailEnd/>
          </a:ln>
        </p:spPr>
      </p:pic>
      <p:pic>
        <p:nvPicPr>
          <p:cNvPr id="960568" name="Picture 56" descr="HH00786_[1]"/>
          <p:cNvPicPr>
            <a:picLocks noChangeAspect="1" noChangeArrowheads="1"/>
          </p:cNvPicPr>
          <p:nvPr>
            <p:custDataLst>
              <p:tags r:id="rId12"/>
            </p:custDataLst>
          </p:nvPr>
        </p:nvPicPr>
        <p:blipFill>
          <a:blip r:embed="rId34" cstate="print"/>
          <a:srcRect/>
          <a:stretch>
            <a:fillRect/>
          </a:stretch>
        </p:blipFill>
        <p:spPr bwMode="auto">
          <a:xfrm>
            <a:off x="8059740" y="5059366"/>
            <a:ext cx="585787" cy="1550987"/>
          </a:xfrm>
          <a:prstGeom prst="rect">
            <a:avLst/>
          </a:prstGeom>
          <a:noFill/>
          <a:ln w="9525">
            <a:noFill/>
            <a:miter lim="800000"/>
            <a:headEnd/>
            <a:tailEnd/>
          </a:ln>
        </p:spPr>
      </p:pic>
      <p:pic>
        <p:nvPicPr>
          <p:cNvPr id="960569" name="Picture 57" descr="j0239011[1]"/>
          <p:cNvPicPr>
            <a:picLocks noChangeAspect="1" noChangeArrowheads="1"/>
          </p:cNvPicPr>
          <p:nvPr>
            <p:custDataLst>
              <p:tags r:id="rId13"/>
            </p:custDataLst>
          </p:nvPr>
        </p:nvPicPr>
        <p:blipFill>
          <a:blip r:embed="rId35" cstate="print"/>
          <a:srcRect/>
          <a:stretch>
            <a:fillRect/>
          </a:stretch>
        </p:blipFill>
        <p:spPr bwMode="auto">
          <a:xfrm>
            <a:off x="7381877" y="3500438"/>
            <a:ext cx="671513" cy="552450"/>
          </a:xfrm>
          <a:prstGeom prst="rect">
            <a:avLst/>
          </a:prstGeom>
          <a:noFill/>
          <a:ln w="9525">
            <a:noFill/>
            <a:miter lim="800000"/>
            <a:headEnd/>
            <a:tailEnd/>
          </a:ln>
        </p:spPr>
      </p:pic>
      <p:sp>
        <p:nvSpPr>
          <p:cNvPr id="960570" name="Line 58"/>
          <p:cNvSpPr>
            <a:spLocks noChangeShapeType="1"/>
          </p:cNvSpPr>
          <p:nvPr>
            <p:custDataLst>
              <p:tags r:id="rId14"/>
            </p:custDataLst>
          </p:nvPr>
        </p:nvSpPr>
        <p:spPr bwMode="auto">
          <a:xfrm flipV="1">
            <a:off x="7140577" y="4986341"/>
            <a:ext cx="822325" cy="338137"/>
          </a:xfrm>
          <a:prstGeom prst="line">
            <a:avLst/>
          </a:prstGeom>
          <a:noFill/>
          <a:ln w="12700">
            <a:solidFill>
              <a:schemeClr val="tx1"/>
            </a:solidFill>
            <a:round/>
            <a:headEnd/>
            <a:tailEnd type="triangle" w="med" len="med"/>
          </a:ln>
        </p:spPr>
        <p:txBody>
          <a:bodyPr rIns="54000"/>
          <a:lstStyle/>
          <a:p>
            <a:endParaRPr lang="nb-NO"/>
          </a:p>
        </p:txBody>
      </p:sp>
      <p:sp>
        <p:nvSpPr>
          <p:cNvPr id="960571" name="Line 59"/>
          <p:cNvSpPr>
            <a:spLocks noChangeShapeType="1"/>
          </p:cNvSpPr>
          <p:nvPr>
            <p:custDataLst>
              <p:tags r:id="rId15"/>
            </p:custDataLst>
          </p:nvPr>
        </p:nvSpPr>
        <p:spPr bwMode="auto">
          <a:xfrm flipH="1">
            <a:off x="7935915" y="5049841"/>
            <a:ext cx="7937" cy="738187"/>
          </a:xfrm>
          <a:prstGeom prst="line">
            <a:avLst/>
          </a:prstGeom>
          <a:noFill/>
          <a:ln w="12700">
            <a:solidFill>
              <a:schemeClr val="tx1"/>
            </a:solidFill>
            <a:round/>
            <a:headEnd/>
            <a:tailEnd type="triangle" w="med" len="med"/>
          </a:ln>
        </p:spPr>
        <p:txBody>
          <a:bodyPr rIns="54000"/>
          <a:lstStyle/>
          <a:p>
            <a:endParaRPr lang="nb-NO"/>
          </a:p>
        </p:txBody>
      </p:sp>
      <p:sp>
        <p:nvSpPr>
          <p:cNvPr id="960572" name="Line 60"/>
          <p:cNvSpPr>
            <a:spLocks noChangeShapeType="1"/>
          </p:cNvSpPr>
          <p:nvPr>
            <p:custDataLst>
              <p:tags r:id="rId16"/>
            </p:custDataLst>
          </p:nvPr>
        </p:nvSpPr>
        <p:spPr bwMode="auto">
          <a:xfrm>
            <a:off x="7962900" y="5783263"/>
            <a:ext cx="115888" cy="0"/>
          </a:xfrm>
          <a:prstGeom prst="line">
            <a:avLst/>
          </a:prstGeom>
          <a:noFill/>
          <a:ln w="12700">
            <a:solidFill>
              <a:schemeClr val="tx1"/>
            </a:solidFill>
            <a:round/>
            <a:headEnd/>
            <a:tailEnd type="triangle" w="med" len="med"/>
          </a:ln>
        </p:spPr>
        <p:txBody>
          <a:bodyPr rIns="54000"/>
          <a:lstStyle/>
          <a:p>
            <a:endParaRPr lang="nb-NO"/>
          </a:p>
        </p:txBody>
      </p:sp>
      <p:pic>
        <p:nvPicPr>
          <p:cNvPr id="960575" name="Picture 63" descr="j0280909[1]"/>
          <p:cNvPicPr>
            <a:picLocks noChangeAspect="1" noChangeArrowheads="1"/>
          </p:cNvPicPr>
          <p:nvPr>
            <p:custDataLst>
              <p:tags r:id="rId17"/>
            </p:custDataLst>
          </p:nvPr>
        </p:nvPicPr>
        <p:blipFill>
          <a:blip r:embed="rId33" cstate="print"/>
          <a:srcRect/>
          <a:stretch>
            <a:fillRect/>
          </a:stretch>
        </p:blipFill>
        <p:spPr bwMode="auto">
          <a:xfrm>
            <a:off x="9221790" y="5268913"/>
            <a:ext cx="568325" cy="584200"/>
          </a:xfrm>
          <a:prstGeom prst="rect">
            <a:avLst/>
          </a:prstGeom>
          <a:noFill/>
          <a:ln w="9525">
            <a:noFill/>
            <a:miter lim="800000"/>
            <a:headEnd/>
            <a:tailEnd/>
          </a:ln>
        </p:spPr>
      </p:pic>
      <p:pic>
        <p:nvPicPr>
          <p:cNvPr id="960576" name="Picture 64" descr="j0280909[1]"/>
          <p:cNvPicPr>
            <a:picLocks noChangeAspect="1" noChangeArrowheads="1"/>
          </p:cNvPicPr>
          <p:nvPr>
            <p:custDataLst>
              <p:tags r:id="rId18"/>
            </p:custDataLst>
          </p:nvPr>
        </p:nvPicPr>
        <p:blipFill>
          <a:blip r:embed="rId33" cstate="print"/>
          <a:srcRect/>
          <a:stretch>
            <a:fillRect/>
          </a:stretch>
        </p:blipFill>
        <p:spPr bwMode="auto">
          <a:xfrm>
            <a:off x="9401177" y="5448300"/>
            <a:ext cx="568325" cy="584200"/>
          </a:xfrm>
          <a:prstGeom prst="rect">
            <a:avLst/>
          </a:prstGeom>
          <a:noFill/>
          <a:ln w="9525">
            <a:noFill/>
            <a:miter lim="800000"/>
            <a:headEnd/>
            <a:tailEnd/>
          </a:ln>
        </p:spPr>
      </p:pic>
      <p:pic>
        <p:nvPicPr>
          <p:cNvPr id="960577" name="Picture 65" descr="j0280909[1]"/>
          <p:cNvPicPr>
            <a:picLocks noChangeAspect="1" noChangeArrowheads="1"/>
          </p:cNvPicPr>
          <p:nvPr>
            <p:custDataLst>
              <p:tags r:id="rId19"/>
            </p:custDataLst>
          </p:nvPr>
        </p:nvPicPr>
        <p:blipFill>
          <a:blip r:embed="rId33" cstate="print"/>
          <a:srcRect/>
          <a:stretch>
            <a:fillRect/>
          </a:stretch>
        </p:blipFill>
        <p:spPr bwMode="auto">
          <a:xfrm>
            <a:off x="9580565" y="5627688"/>
            <a:ext cx="568325" cy="584200"/>
          </a:xfrm>
          <a:prstGeom prst="rect">
            <a:avLst/>
          </a:prstGeom>
          <a:noFill/>
          <a:ln w="9525">
            <a:noFill/>
            <a:miter lim="800000"/>
            <a:headEnd/>
            <a:tailEnd/>
          </a:ln>
        </p:spPr>
      </p:pic>
      <p:pic>
        <p:nvPicPr>
          <p:cNvPr id="960578" name="Picture 66" descr="j0280909[1]"/>
          <p:cNvPicPr>
            <a:picLocks noChangeAspect="1" noChangeArrowheads="1"/>
          </p:cNvPicPr>
          <p:nvPr>
            <p:custDataLst>
              <p:tags r:id="rId20"/>
            </p:custDataLst>
          </p:nvPr>
        </p:nvPicPr>
        <p:blipFill>
          <a:blip r:embed="rId33" cstate="print"/>
          <a:srcRect/>
          <a:stretch>
            <a:fillRect/>
          </a:stretch>
        </p:blipFill>
        <p:spPr bwMode="auto">
          <a:xfrm>
            <a:off x="9759952" y="5807075"/>
            <a:ext cx="568325" cy="584200"/>
          </a:xfrm>
          <a:prstGeom prst="rect">
            <a:avLst/>
          </a:prstGeom>
          <a:noFill/>
          <a:ln w="9525">
            <a:noFill/>
            <a:miter lim="800000"/>
            <a:headEnd/>
            <a:tailEnd/>
          </a:ln>
        </p:spPr>
      </p:pic>
      <p:pic>
        <p:nvPicPr>
          <p:cNvPr id="960580" name="Picture 68"/>
          <p:cNvPicPr>
            <a:picLocks noChangeAspect="1" noChangeArrowheads="1"/>
          </p:cNvPicPr>
          <p:nvPr>
            <p:custDataLst>
              <p:tags r:id="rId21"/>
            </p:custDataLst>
          </p:nvPr>
        </p:nvPicPr>
        <p:blipFill>
          <a:blip r:embed="rId36" cstate="print"/>
          <a:srcRect/>
          <a:stretch>
            <a:fillRect/>
          </a:stretch>
        </p:blipFill>
        <p:spPr bwMode="auto">
          <a:xfrm>
            <a:off x="8074025" y="5668966"/>
            <a:ext cx="450850" cy="219075"/>
          </a:xfrm>
          <a:prstGeom prst="rect">
            <a:avLst/>
          </a:prstGeom>
          <a:noFill/>
          <a:ln w="9525" algn="ctr">
            <a:noFill/>
            <a:miter lim="800000"/>
            <a:headEnd/>
            <a:tailEnd/>
          </a:ln>
        </p:spPr>
      </p:pic>
      <p:sp>
        <p:nvSpPr>
          <p:cNvPr id="960581" name="Line 69"/>
          <p:cNvSpPr>
            <a:spLocks noChangeShapeType="1"/>
          </p:cNvSpPr>
          <p:nvPr>
            <p:custDataLst>
              <p:tags r:id="rId22"/>
            </p:custDataLst>
          </p:nvPr>
        </p:nvSpPr>
        <p:spPr bwMode="auto">
          <a:xfrm>
            <a:off x="8332788" y="5778503"/>
            <a:ext cx="1236662" cy="246063"/>
          </a:xfrm>
          <a:prstGeom prst="line">
            <a:avLst/>
          </a:prstGeom>
          <a:noFill/>
          <a:ln w="9525">
            <a:solidFill>
              <a:schemeClr val="tx1"/>
            </a:solidFill>
            <a:round/>
            <a:headEnd/>
            <a:tailEnd type="triangle" w="med" len="med"/>
          </a:ln>
        </p:spPr>
        <p:txBody>
          <a:bodyPr rIns="54000"/>
          <a:lstStyle/>
          <a:p>
            <a:endParaRPr lang="nb-NO"/>
          </a:p>
        </p:txBody>
      </p:sp>
      <p:sp>
        <p:nvSpPr>
          <p:cNvPr id="960582" name="Freeform 70"/>
          <p:cNvSpPr>
            <a:spLocks/>
          </p:cNvSpPr>
          <p:nvPr>
            <p:custDataLst>
              <p:tags r:id="rId23"/>
            </p:custDataLst>
          </p:nvPr>
        </p:nvSpPr>
        <p:spPr bwMode="auto">
          <a:xfrm>
            <a:off x="6010275" y="4230688"/>
            <a:ext cx="617538" cy="1084262"/>
          </a:xfrm>
          <a:custGeom>
            <a:avLst/>
            <a:gdLst>
              <a:gd name="T0" fmla="*/ 336550 w 389"/>
              <a:gd name="T1" fmla="*/ 0 h 683"/>
              <a:gd name="T2" fmla="*/ 46038 w 389"/>
              <a:gd name="T3" fmla="*/ 452437 h 683"/>
              <a:gd name="T4" fmla="*/ 617538 w 389"/>
              <a:gd name="T5" fmla="*/ 1084262 h 683"/>
              <a:gd name="T6" fmla="*/ 0 60000 65536"/>
              <a:gd name="T7" fmla="*/ 0 60000 65536"/>
              <a:gd name="T8" fmla="*/ 0 60000 65536"/>
              <a:gd name="T9" fmla="*/ 0 w 389"/>
              <a:gd name="T10" fmla="*/ 0 h 683"/>
              <a:gd name="T11" fmla="*/ 389 w 389"/>
              <a:gd name="T12" fmla="*/ 683 h 683"/>
            </a:gdLst>
            <a:ahLst/>
            <a:cxnLst>
              <a:cxn ang="T6">
                <a:pos x="T0" y="T1"/>
              </a:cxn>
              <a:cxn ang="T7">
                <a:pos x="T2" y="T3"/>
              </a:cxn>
              <a:cxn ang="T8">
                <a:pos x="T4" y="T5"/>
              </a:cxn>
            </a:cxnLst>
            <a:rect l="T9" t="T10" r="T11" b="T12"/>
            <a:pathLst>
              <a:path w="389" h="683">
                <a:moveTo>
                  <a:pt x="212" y="0"/>
                </a:moveTo>
                <a:cubicBezTo>
                  <a:pt x="106" y="85"/>
                  <a:pt x="0" y="171"/>
                  <a:pt x="29" y="285"/>
                </a:cubicBezTo>
                <a:cubicBezTo>
                  <a:pt x="58" y="399"/>
                  <a:pt x="223" y="541"/>
                  <a:pt x="389" y="683"/>
                </a:cubicBezTo>
              </a:path>
            </a:pathLst>
          </a:custGeom>
          <a:noFill/>
          <a:ln w="9525">
            <a:solidFill>
              <a:schemeClr val="tx1"/>
            </a:solidFill>
            <a:round/>
            <a:headEnd/>
            <a:tailEnd type="triangle" w="med" len="med"/>
          </a:ln>
        </p:spPr>
        <p:txBody>
          <a:bodyPr rIns="54000"/>
          <a:lstStyle/>
          <a:p>
            <a:endParaRPr lang="nb-NO"/>
          </a:p>
        </p:txBody>
      </p:sp>
      <p:sp>
        <p:nvSpPr>
          <p:cNvPr id="960564" name="Text Box 52"/>
          <p:cNvSpPr txBox="1">
            <a:spLocks noChangeArrowheads="1"/>
          </p:cNvSpPr>
          <p:nvPr>
            <p:custDataLst>
              <p:tags r:id="rId24"/>
            </p:custDataLst>
          </p:nvPr>
        </p:nvSpPr>
        <p:spPr bwMode="auto">
          <a:xfrm>
            <a:off x="7927975" y="4868866"/>
            <a:ext cx="388914" cy="246221"/>
          </a:xfrm>
          <a:prstGeom prst="rect">
            <a:avLst/>
          </a:prstGeom>
          <a:noFill/>
          <a:ln w="9525" algn="ctr">
            <a:noFill/>
            <a:miter lim="800000"/>
            <a:headEnd/>
            <a:tailEnd/>
          </a:ln>
        </p:spPr>
        <p:txBody>
          <a:bodyPr wrap="none" rIns="54000">
            <a:spAutoFit/>
          </a:bodyPr>
          <a:lstStyle/>
          <a:p>
            <a:pPr>
              <a:spcBef>
                <a:spcPct val="20000"/>
              </a:spcBef>
              <a:buClr>
                <a:schemeClr val="folHlink"/>
              </a:buClr>
              <a:buSzPct val="85000"/>
              <a:buFont typeface="Wingdings" pitchFamily="2" charset="2"/>
              <a:buNone/>
            </a:pPr>
            <a:r>
              <a:rPr lang="en-US" sz="1000"/>
              <a:t>IDT:</a:t>
            </a:r>
          </a:p>
        </p:txBody>
      </p:sp>
      <p:sp>
        <p:nvSpPr>
          <p:cNvPr id="960584" name="Text Box 72"/>
          <p:cNvSpPr txBox="1">
            <a:spLocks noChangeArrowheads="1"/>
          </p:cNvSpPr>
          <p:nvPr>
            <p:custDataLst>
              <p:tags r:id="rId25"/>
            </p:custDataLst>
          </p:nvPr>
        </p:nvSpPr>
        <p:spPr bwMode="auto">
          <a:xfrm>
            <a:off x="6362700" y="4986341"/>
            <a:ext cx="1063778" cy="246221"/>
          </a:xfrm>
          <a:prstGeom prst="rect">
            <a:avLst/>
          </a:prstGeom>
          <a:noFill/>
          <a:ln w="9525" algn="ctr">
            <a:noFill/>
            <a:miter lim="800000"/>
            <a:headEnd/>
            <a:tailEnd/>
          </a:ln>
        </p:spPr>
        <p:txBody>
          <a:bodyPr wrap="none" rIns="54000">
            <a:spAutoFit/>
          </a:bodyPr>
          <a:lstStyle/>
          <a:p>
            <a:pPr>
              <a:spcBef>
                <a:spcPct val="20000"/>
              </a:spcBef>
              <a:buClr>
                <a:schemeClr val="folHlink"/>
              </a:buClr>
              <a:buSzPct val="85000"/>
              <a:buFont typeface="Wingdings" pitchFamily="2" charset="2"/>
              <a:buNone/>
            </a:pPr>
            <a:r>
              <a:rPr lang="en-US" sz="1000"/>
              <a:t>disk interrupt (x)</a:t>
            </a:r>
          </a:p>
        </p:txBody>
      </p:sp>
      <p:sp>
        <p:nvSpPr>
          <p:cNvPr id="960585" name="Text Box 73"/>
          <p:cNvSpPr txBox="1">
            <a:spLocks noChangeArrowheads="1"/>
          </p:cNvSpPr>
          <p:nvPr>
            <p:custDataLst>
              <p:tags r:id="rId26"/>
            </p:custDataLst>
          </p:nvPr>
        </p:nvSpPr>
        <p:spPr bwMode="auto">
          <a:xfrm>
            <a:off x="8689975" y="4899028"/>
            <a:ext cx="1145532" cy="246221"/>
          </a:xfrm>
          <a:prstGeom prst="rect">
            <a:avLst/>
          </a:prstGeom>
          <a:noFill/>
          <a:ln w="9525" algn="ctr">
            <a:noFill/>
            <a:miter lim="800000"/>
            <a:headEnd/>
            <a:tailEnd/>
          </a:ln>
        </p:spPr>
        <p:txBody>
          <a:bodyPr wrap="none" rIns="54000">
            <a:spAutoFit/>
          </a:bodyPr>
          <a:lstStyle/>
          <a:p>
            <a:pPr>
              <a:spcBef>
                <a:spcPct val="20000"/>
              </a:spcBef>
              <a:buClr>
                <a:schemeClr val="folHlink"/>
              </a:buClr>
              <a:buSzPct val="85000"/>
              <a:buFont typeface="Wingdings" pitchFamily="2" charset="2"/>
              <a:buNone/>
            </a:pPr>
            <a:r>
              <a:rPr lang="en-US" sz="1000"/>
              <a:t>Interrupt routines:</a:t>
            </a:r>
          </a:p>
        </p:txBody>
      </p:sp>
      <p:sp>
        <p:nvSpPr>
          <p:cNvPr id="960586" name="Freeform 74"/>
          <p:cNvSpPr>
            <a:spLocks/>
          </p:cNvSpPr>
          <p:nvPr>
            <p:custDataLst>
              <p:tags r:id="rId27"/>
            </p:custDataLst>
          </p:nvPr>
        </p:nvSpPr>
        <p:spPr bwMode="auto">
          <a:xfrm>
            <a:off x="6838950" y="4321178"/>
            <a:ext cx="3487738" cy="1446213"/>
          </a:xfrm>
          <a:custGeom>
            <a:avLst/>
            <a:gdLst>
              <a:gd name="T0" fmla="*/ 3487738 w 2197"/>
              <a:gd name="T1" fmla="*/ 1446213 h 911"/>
              <a:gd name="T2" fmla="*/ 2935287 w 2197"/>
              <a:gd name="T3" fmla="*/ 492125 h 911"/>
              <a:gd name="T4" fmla="*/ 554038 w 2197"/>
              <a:gd name="T5" fmla="*/ 190500 h 911"/>
              <a:gd name="T6" fmla="*/ 0 w 2197"/>
              <a:gd name="T7" fmla="*/ 0 h 911"/>
              <a:gd name="T8" fmla="*/ 0 60000 65536"/>
              <a:gd name="T9" fmla="*/ 0 60000 65536"/>
              <a:gd name="T10" fmla="*/ 0 60000 65536"/>
              <a:gd name="T11" fmla="*/ 0 60000 65536"/>
              <a:gd name="T12" fmla="*/ 0 w 2197"/>
              <a:gd name="T13" fmla="*/ 0 h 911"/>
              <a:gd name="T14" fmla="*/ 2197 w 2197"/>
              <a:gd name="T15" fmla="*/ 911 h 911"/>
            </a:gdLst>
            <a:ahLst/>
            <a:cxnLst>
              <a:cxn ang="T8">
                <a:pos x="T0" y="T1"/>
              </a:cxn>
              <a:cxn ang="T9">
                <a:pos x="T2" y="T3"/>
              </a:cxn>
              <a:cxn ang="T10">
                <a:pos x="T4" y="T5"/>
              </a:cxn>
              <a:cxn ang="T11">
                <a:pos x="T6" y="T7"/>
              </a:cxn>
            </a:cxnLst>
            <a:rect l="T12" t="T13" r="T14" b="T15"/>
            <a:pathLst>
              <a:path w="2197" h="911">
                <a:moveTo>
                  <a:pt x="2197" y="911"/>
                </a:moveTo>
                <a:cubicBezTo>
                  <a:pt x="2177" y="676"/>
                  <a:pt x="2157" y="442"/>
                  <a:pt x="1849" y="310"/>
                </a:cubicBezTo>
                <a:cubicBezTo>
                  <a:pt x="1541" y="178"/>
                  <a:pt x="657" y="172"/>
                  <a:pt x="349" y="120"/>
                </a:cubicBezTo>
                <a:cubicBezTo>
                  <a:pt x="41" y="68"/>
                  <a:pt x="20" y="34"/>
                  <a:pt x="0" y="0"/>
                </a:cubicBezTo>
              </a:path>
            </a:pathLst>
          </a:custGeom>
          <a:noFill/>
          <a:ln w="9525">
            <a:solidFill>
              <a:schemeClr val="tx1"/>
            </a:solidFill>
            <a:round/>
            <a:headEnd/>
            <a:tailEnd type="triangle" w="med" len="med"/>
          </a:ln>
        </p:spPr>
        <p:txBody>
          <a:bodyPr rIns="54000"/>
          <a:lstStyle/>
          <a:p>
            <a:endParaRPr lang="nb-NO"/>
          </a:p>
        </p:txBody>
      </p:sp>
      <p:sp>
        <p:nvSpPr>
          <p:cNvPr id="31" name="Slide Number Placeholder 4">
            <a:extLst>
              <a:ext uri="{FF2B5EF4-FFF2-40B4-BE49-F238E27FC236}">
                <a16:creationId xmlns:a16="http://schemas.microsoft.com/office/drawing/2014/main" id="{3793FC9A-276B-47DF-B3F0-ED3ACEE50F4C}"/>
              </a:ext>
            </a:extLst>
          </p:cNvPr>
          <p:cNvSpPr>
            <a:spLocks noGrp="1"/>
          </p:cNvSpPr>
          <p:nvPr>
            <p:ph type="sldNum" sz="quarter" idx="4294967295"/>
            <p:custDataLst>
              <p:tags r:id="rId28"/>
            </p:custDataLst>
          </p:nvPr>
        </p:nvSpPr>
        <p:spPr>
          <a:xfrm>
            <a:off x="0" y="-7859"/>
            <a:ext cx="1262407" cy="457200"/>
          </a:xfrm>
          <a:prstGeom prst="rect">
            <a:avLst/>
          </a:prstGeom>
        </p:spPr>
        <p:txBody>
          <a:bodyPr/>
          <a:lstStyle/>
          <a:p>
            <a:pPr>
              <a:defRPr/>
            </a:pPr>
            <a:fld id="{6AF1C8AE-2CDD-414F-82E2-A8C08F8C4BDB}" type="slidenum">
              <a:rPr lang="en-US" smtClean="0"/>
              <a:pPr>
                <a:defRPr/>
              </a:pPr>
              <a:t>82</a:t>
            </a:fld>
            <a:r>
              <a:rPr lang="en-US" dirty="0"/>
              <a:t>/111</a:t>
            </a:r>
          </a:p>
        </p:txBody>
      </p:sp>
    </p:spTree>
    <p:custDataLst>
      <p:tags r:id="rId1"/>
    </p:custDataLst>
    <p:extLst>
      <p:ext uri="{BB962C8B-B14F-4D97-AF65-F5344CB8AC3E}">
        <p14:creationId xmlns:p14="http://schemas.microsoft.com/office/powerpoint/2010/main" val="80132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0515">
                                            <p:txEl>
                                              <p:pRg st="3" end="3"/>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960522"/>
                                        </p:tgtEl>
                                        <p:attrNameLst>
                                          <p:attrName>style.visibility</p:attrName>
                                        </p:attrNameLst>
                                      </p:cBhvr>
                                      <p:to>
                                        <p:strVal val="visible"/>
                                      </p:to>
                                    </p:set>
                                    <p:animEffect transition="in" filter="fade">
                                      <p:cBhvr>
                                        <p:cTn id="9" dur="1000"/>
                                        <p:tgtEl>
                                          <p:spTgt spid="96052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60516"/>
                                        </p:tgtEl>
                                        <p:attrNameLst>
                                          <p:attrName>style.visibility</p:attrName>
                                        </p:attrNameLst>
                                      </p:cBhvr>
                                      <p:to>
                                        <p:strVal val="visible"/>
                                      </p:to>
                                    </p:set>
                                  </p:childTnLst>
                                </p:cTn>
                              </p:par>
                              <p:par>
                                <p:cTn id="14" presetID="22" presetClass="entr" presetSubtype="4" repeatCount="indefinite" fill="hold" grpId="0" nodeType="withEffect">
                                  <p:stCondLst>
                                    <p:cond delay="0"/>
                                  </p:stCondLst>
                                  <p:endCondLst>
                                    <p:cond evt="onNext" delay="0">
                                      <p:tgtEl>
                                        <p:sldTgt/>
                                      </p:tgtEl>
                                    </p:cond>
                                  </p:endCondLst>
                                  <p:childTnLst>
                                    <p:set>
                                      <p:cBhvr>
                                        <p:cTn id="15" dur="1" fill="hold">
                                          <p:stCondLst>
                                            <p:cond delay="0"/>
                                          </p:stCondLst>
                                        </p:cTn>
                                        <p:tgtEl>
                                          <p:spTgt spid="960565"/>
                                        </p:tgtEl>
                                        <p:attrNameLst>
                                          <p:attrName>style.visibility</p:attrName>
                                        </p:attrNameLst>
                                      </p:cBhvr>
                                      <p:to>
                                        <p:strVal val="visible"/>
                                      </p:to>
                                    </p:set>
                                    <p:animEffect transition="in" filter="wipe(down)">
                                      <p:cBhvr>
                                        <p:cTn id="16" dur="1000"/>
                                        <p:tgtEl>
                                          <p:spTgt spid="96056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60569"/>
                                        </p:tgtEl>
                                        <p:attrNameLst>
                                          <p:attrName>style.visibility</p:attrName>
                                        </p:attrNameLst>
                                      </p:cBhvr>
                                      <p:to>
                                        <p:strVal val="visible"/>
                                      </p:to>
                                    </p:set>
                                    <p:animEffect transition="in" filter="dissolve">
                                      <p:cBhvr>
                                        <p:cTn id="21" dur="500"/>
                                        <p:tgtEl>
                                          <p:spTgt spid="960569"/>
                                        </p:tgtEl>
                                      </p:cBhvr>
                                    </p:animEffect>
                                  </p:childTnLst>
                                </p:cTn>
                              </p:par>
                              <p:par>
                                <p:cTn id="22" presetID="9" presetClass="exit" presetSubtype="0" fill="hold" grpId="1" nodeType="withEffect">
                                  <p:stCondLst>
                                    <p:cond delay="0"/>
                                  </p:stCondLst>
                                  <p:childTnLst>
                                    <p:animEffect transition="out" filter="dissolve">
                                      <p:cBhvr>
                                        <p:cTn id="23" dur="500"/>
                                        <p:tgtEl>
                                          <p:spTgt spid="960565"/>
                                        </p:tgtEl>
                                      </p:cBhvr>
                                    </p:animEffect>
                                    <p:set>
                                      <p:cBhvr>
                                        <p:cTn id="24" dur="1" fill="hold">
                                          <p:stCondLst>
                                            <p:cond delay="499"/>
                                          </p:stCondLst>
                                        </p:cTn>
                                        <p:tgtEl>
                                          <p:spTgt spid="960565"/>
                                        </p:tgtEl>
                                        <p:attrNameLst>
                                          <p:attrName>style.visibility</p:attrName>
                                        </p:attrNameLst>
                                      </p:cBhvr>
                                      <p:to>
                                        <p:strVal val="hidden"/>
                                      </p:to>
                                    </p:set>
                                  </p:childTnLst>
                                </p:cTn>
                              </p:par>
                            </p:childTnLst>
                          </p:cTn>
                        </p:par>
                        <p:par>
                          <p:cTn id="25" fill="hold">
                            <p:stCondLst>
                              <p:cond delay="500"/>
                            </p:stCondLst>
                            <p:childTnLst>
                              <p:par>
                                <p:cTn id="26" presetID="0" presetClass="path" presetSubtype="0" accel="50000" decel="50000" fill="hold" nodeType="afterEffect">
                                  <p:stCondLst>
                                    <p:cond delay="500"/>
                                  </p:stCondLst>
                                  <p:childTnLst>
                                    <p:animMotion origin="layout" path="M -1.11111E-6 -2.36002E-6 C 0.05625 0.00556 0.11267 0.01134 0.15799 -2.36002E-6 C 0.2033 -0.01133 0.23767 -0.03979 0.27222 -0.06825 " pathEditMode="relative" ptsTypes="aaA">
                                      <p:cBhvr>
                                        <p:cTn id="27" dur="1500" fill="hold"/>
                                        <p:tgtEl>
                                          <p:spTgt spid="960569"/>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0521"/>
                                        </p:tgtEl>
                                        <p:attrNameLst>
                                          <p:attrName>style.visibility</p:attrName>
                                        </p:attrNameLst>
                                      </p:cBhvr>
                                      <p:to>
                                        <p:strVal val="visible"/>
                                      </p:to>
                                    </p:set>
                                    <p:animEffect transition="in" filter="fade">
                                      <p:cBhvr>
                                        <p:cTn id="32" dur="1000"/>
                                        <p:tgtEl>
                                          <p:spTgt spid="960521"/>
                                        </p:tgtEl>
                                      </p:cBhvr>
                                    </p:animEffect>
                                  </p:childTnLst>
                                </p:cTn>
                              </p:par>
                              <p:par>
                                <p:cTn id="33" presetID="10" presetClass="exit" presetSubtype="0" fill="hold" nodeType="withEffect">
                                  <p:stCondLst>
                                    <p:cond delay="0"/>
                                  </p:stCondLst>
                                  <p:childTnLst>
                                    <p:animEffect transition="out" filter="fade">
                                      <p:cBhvr>
                                        <p:cTn id="34" dur="1000"/>
                                        <p:tgtEl>
                                          <p:spTgt spid="960522"/>
                                        </p:tgtEl>
                                      </p:cBhvr>
                                    </p:animEffect>
                                    <p:set>
                                      <p:cBhvr>
                                        <p:cTn id="35" dur="1" fill="hold">
                                          <p:stCondLst>
                                            <p:cond delay="999"/>
                                          </p:stCondLst>
                                        </p:cTn>
                                        <p:tgtEl>
                                          <p:spTgt spid="960522"/>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960516"/>
                                        </p:tgtEl>
                                      </p:cBhvr>
                                    </p:animEffect>
                                    <p:set>
                                      <p:cBhvr>
                                        <p:cTn id="38" dur="1" fill="hold">
                                          <p:stCondLst>
                                            <p:cond delay="499"/>
                                          </p:stCondLst>
                                        </p:cTn>
                                        <p:tgtEl>
                                          <p:spTgt spid="960516"/>
                                        </p:tgtEl>
                                        <p:attrNameLst>
                                          <p:attrName>style.visibility</p:attrName>
                                        </p:attrNameLst>
                                      </p:cBhvr>
                                      <p:to>
                                        <p:strVal val="hidden"/>
                                      </p:to>
                                    </p:set>
                                  </p:childTnLst>
                                </p:cTn>
                              </p:par>
                            </p:childTnLst>
                          </p:cTn>
                        </p:par>
                        <p:par>
                          <p:cTn id="39" fill="hold">
                            <p:stCondLst>
                              <p:cond delay="1000"/>
                            </p:stCondLst>
                            <p:childTnLst>
                              <p:par>
                                <p:cTn id="40" presetID="22" presetClass="entr" presetSubtype="1" fill="hold" grpId="0" nodeType="afterEffect">
                                  <p:stCondLst>
                                    <p:cond delay="0"/>
                                  </p:stCondLst>
                                  <p:childTnLst>
                                    <p:set>
                                      <p:cBhvr>
                                        <p:cTn id="41" dur="1" fill="hold">
                                          <p:stCondLst>
                                            <p:cond delay="0"/>
                                          </p:stCondLst>
                                        </p:cTn>
                                        <p:tgtEl>
                                          <p:spTgt spid="960582"/>
                                        </p:tgtEl>
                                        <p:attrNameLst>
                                          <p:attrName>style.visibility</p:attrName>
                                        </p:attrNameLst>
                                      </p:cBhvr>
                                      <p:to>
                                        <p:strVal val="visible"/>
                                      </p:to>
                                    </p:set>
                                    <p:animEffect transition="in" filter="wipe(up)">
                                      <p:cBhvr>
                                        <p:cTn id="42" dur="500"/>
                                        <p:tgtEl>
                                          <p:spTgt spid="960582"/>
                                        </p:tgtEl>
                                      </p:cBhvr>
                                    </p:animEffect>
                                  </p:childTnLst>
                                </p:cTn>
                              </p:par>
                              <p:par>
                                <p:cTn id="43" presetID="1"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960524"/>
                                        </p:tgtEl>
                                        <p:attrNameLst>
                                          <p:attrName>style.visibility</p:attrName>
                                        </p:attrNameLst>
                                      </p:cBhvr>
                                      <p:to>
                                        <p:strVal val="visible"/>
                                      </p:to>
                                    </p:set>
                                    <p:animEffect transition="in" filter="fade">
                                      <p:cBhvr>
                                        <p:cTn id="48" dur="1000"/>
                                        <p:tgtEl>
                                          <p:spTgt spid="96052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960584"/>
                                        </p:tgtEl>
                                        <p:attrNameLst>
                                          <p:attrName>style.visibility</p:attrName>
                                        </p:attrNameLst>
                                      </p:cBhvr>
                                      <p:to>
                                        <p:strVal val="visible"/>
                                      </p:to>
                                    </p:set>
                                    <p:animEffect transition="in" filter="dissolve">
                                      <p:cBhvr>
                                        <p:cTn id="51" dur="500"/>
                                        <p:tgtEl>
                                          <p:spTgt spid="960584"/>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960568"/>
                                        </p:tgtEl>
                                        <p:attrNameLst>
                                          <p:attrName>style.visibility</p:attrName>
                                        </p:attrNameLst>
                                      </p:cBhvr>
                                      <p:to>
                                        <p:strVal val="visible"/>
                                      </p:to>
                                    </p:set>
                                    <p:animEffect transition="in" filter="dissolve">
                                      <p:cBhvr>
                                        <p:cTn id="56" dur="500"/>
                                        <p:tgtEl>
                                          <p:spTgt spid="960568"/>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6056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960567"/>
                                        </p:tgtEl>
                                        <p:attrNameLst>
                                          <p:attrName>style.visibility</p:attrName>
                                        </p:attrNameLst>
                                      </p:cBhvr>
                                      <p:to>
                                        <p:strVal val="visible"/>
                                      </p:to>
                                    </p:set>
                                    <p:animEffect transition="in" filter="dissolve">
                                      <p:cBhvr>
                                        <p:cTn id="63" dur="500"/>
                                        <p:tgtEl>
                                          <p:spTgt spid="960567"/>
                                        </p:tgtEl>
                                      </p:cBhvr>
                                    </p:animEffect>
                                  </p:childTnLst>
                                </p:cTn>
                              </p:par>
                              <p:par>
                                <p:cTn id="64" presetID="1" presetClass="entr" presetSubtype="0" fill="hold" grpId="0" nodeType="withEffect">
                                  <p:stCondLst>
                                    <p:cond delay="0"/>
                                  </p:stCondLst>
                                  <p:childTnLst>
                                    <p:set>
                                      <p:cBhvr>
                                        <p:cTn id="65" dur="1" fill="hold">
                                          <p:stCondLst>
                                            <p:cond delay="0"/>
                                          </p:stCondLst>
                                        </p:cTn>
                                        <p:tgtEl>
                                          <p:spTgt spid="960585"/>
                                        </p:tgtEl>
                                        <p:attrNameLst>
                                          <p:attrName>style.visibility</p:attrName>
                                        </p:attrNameLst>
                                      </p:cBhvr>
                                      <p:to>
                                        <p:strVal val="visible"/>
                                      </p:to>
                                    </p:se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960575"/>
                                        </p:tgtEl>
                                        <p:attrNameLst>
                                          <p:attrName>style.visibility</p:attrName>
                                        </p:attrNameLst>
                                      </p:cBhvr>
                                      <p:to>
                                        <p:strVal val="visible"/>
                                      </p:to>
                                    </p:set>
                                    <p:animEffect transition="in" filter="dissolve">
                                      <p:cBhvr>
                                        <p:cTn id="69" dur="500"/>
                                        <p:tgtEl>
                                          <p:spTgt spid="960575"/>
                                        </p:tgtEl>
                                      </p:cBhvr>
                                    </p:animEffect>
                                  </p:childTnLst>
                                </p:cTn>
                              </p:par>
                            </p:childTnLst>
                          </p:cTn>
                        </p:par>
                        <p:par>
                          <p:cTn id="70" fill="hold">
                            <p:stCondLst>
                              <p:cond delay="1000"/>
                            </p:stCondLst>
                            <p:childTnLst>
                              <p:par>
                                <p:cTn id="71" presetID="9" presetClass="entr" presetSubtype="0" fill="hold" nodeType="afterEffect">
                                  <p:stCondLst>
                                    <p:cond delay="0"/>
                                  </p:stCondLst>
                                  <p:childTnLst>
                                    <p:set>
                                      <p:cBhvr>
                                        <p:cTn id="72" dur="1" fill="hold">
                                          <p:stCondLst>
                                            <p:cond delay="0"/>
                                          </p:stCondLst>
                                        </p:cTn>
                                        <p:tgtEl>
                                          <p:spTgt spid="960576"/>
                                        </p:tgtEl>
                                        <p:attrNameLst>
                                          <p:attrName>style.visibility</p:attrName>
                                        </p:attrNameLst>
                                      </p:cBhvr>
                                      <p:to>
                                        <p:strVal val="visible"/>
                                      </p:to>
                                    </p:set>
                                    <p:animEffect transition="in" filter="dissolve">
                                      <p:cBhvr>
                                        <p:cTn id="73" dur="500"/>
                                        <p:tgtEl>
                                          <p:spTgt spid="960576"/>
                                        </p:tgtEl>
                                      </p:cBhvr>
                                    </p:animEffect>
                                  </p:childTnLst>
                                </p:cTn>
                              </p:par>
                            </p:childTnLst>
                          </p:cTn>
                        </p:par>
                        <p:par>
                          <p:cTn id="74" fill="hold">
                            <p:stCondLst>
                              <p:cond delay="1500"/>
                            </p:stCondLst>
                            <p:childTnLst>
                              <p:par>
                                <p:cTn id="75" presetID="9" presetClass="entr" presetSubtype="0" fill="hold" nodeType="afterEffect">
                                  <p:stCondLst>
                                    <p:cond delay="0"/>
                                  </p:stCondLst>
                                  <p:childTnLst>
                                    <p:set>
                                      <p:cBhvr>
                                        <p:cTn id="76" dur="1" fill="hold">
                                          <p:stCondLst>
                                            <p:cond delay="0"/>
                                          </p:stCondLst>
                                        </p:cTn>
                                        <p:tgtEl>
                                          <p:spTgt spid="960577"/>
                                        </p:tgtEl>
                                        <p:attrNameLst>
                                          <p:attrName>style.visibility</p:attrName>
                                        </p:attrNameLst>
                                      </p:cBhvr>
                                      <p:to>
                                        <p:strVal val="visible"/>
                                      </p:to>
                                    </p:set>
                                    <p:animEffect transition="in" filter="dissolve">
                                      <p:cBhvr>
                                        <p:cTn id="77" dur="500"/>
                                        <p:tgtEl>
                                          <p:spTgt spid="960577"/>
                                        </p:tgtEl>
                                      </p:cBhvr>
                                    </p:animEffect>
                                  </p:childTnLst>
                                </p:cTn>
                              </p:par>
                            </p:childTnLst>
                          </p:cTn>
                        </p:par>
                        <p:par>
                          <p:cTn id="78" fill="hold">
                            <p:stCondLst>
                              <p:cond delay="2000"/>
                            </p:stCondLst>
                            <p:childTnLst>
                              <p:par>
                                <p:cTn id="79" presetID="9" presetClass="entr" presetSubtype="0" fill="hold" nodeType="afterEffect">
                                  <p:stCondLst>
                                    <p:cond delay="0"/>
                                  </p:stCondLst>
                                  <p:childTnLst>
                                    <p:set>
                                      <p:cBhvr>
                                        <p:cTn id="80" dur="1" fill="hold">
                                          <p:stCondLst>
                                            <p:cond delay="0"/>
                                          </p:stCondLst>
                                        </p:cTn>
                                        <p:tgtEl>
                                          <p:spTgt spid="960578"/>
                                        </p:tgtEl>
                                        <p:attrNameLst>
                                          <p:attrName>style.visibility</p:attrName>
                                        </p:attrNameLst>
                                      </p:cBhvr>
                                      <p:to>
                                        <p:strVal val="visible"/>
                                      </p:to>
                                    </p:set>
                                    <p:animEffect transition="in" filter="dissolve">
                                      <p:cBhvr>
                                        <p:cTn id="81" dur="500"/>
                                        <p:tgtEl>
                                          <p:spTgt spid="96057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960570"/>
                                        </p:tgtEl>
                                        <p:attrNameLst>
                                          <p:attrName>style.visibility</p:attrName>
                                        </p:attrNameLst>
                                      </p:cBhvr>
                                      <p:to>
                                        <p:strVal val="visible"/>
                                      </p:to>
                                    </p:set>
                                    <p:animEffect transition="in" filter="wipe(down)">
                                      <p:cBhvr>
                                        <p:cTn id="86" dur="500"/>
                                        <p:tgtEl>
                                          <p:spTgt spid="96057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960571"/>
                                        </p:tgtEl>
                                        <p:attrNameLst>
                                          <p:attrName>style.visibility</p:attrName>
                                        </p:attrNameLst>
                                      </p:cBhvr>
                                      <p:to>
                                        <p:strVal val="visible"/>
                                      </p:to>
                                    </p:set>
                                    <p:animEffect transition="in" filter="wipe(up)">
                                      <p:cBhvr>
                                        <p:cTn id="91" dur="500"/>
                                        <p:tgtEl>
                                          <p:spTgt spid="960571"/>
                                        </p:tgtEl>
                                      </p:cBhvr>
                                    </p:animEffect>
                                  </p:childTnLst>
                                </p:cTn>
                              </p:par>
                              <p:par>
                                <p:cTn id="92" presetID="0" presetClass="path" presetSubtype="0" accel="50000" decel="50000" fill="hold" grpId="1" nodeType="withEffect">
                                  <p:stCondLst>
                                    <p:cond delay="0"/>
                                  </p:stCondLst>
                                  <p:childTnLst>
                                    <p:animMotion origin="layout" path="M 1.11111E-6 4.9363E-6 L 0.07239 0.05281 " pathEditMode="relative" rAng="0" ptsTypes="AA">
                                      <p:cBhvr>
                                        <p:cTn id="93" dur="2000" fill="hold"/>
                                        <p:tgtEl>
                                          <p:spTgt spid="960584"/>
                                        </p:tgtEl>
                                        <p:attrNameLst>
                                          <p:attrName>ppt_x</p:attrName>
                                          <p:attrName>ppt_y</p:attrName>
                                        </p:attrNameLst>
                                      </p:cBhvr>
                                      <p:rCtr x="3600" y="2600"/>
                                    </p:animMotion>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960572"/>
                                        </p:tgtEl>
                                        <p:attrNameLst>
                                          <p:attrName>style.visibility</p:attrName>
                                        </p:attrNameLst>
                                      </p:cBhvr>
                                      <p:to>
                                        <p:strVal val="visible"/>
                                      </p:to>
                                    </p:set>
                                  </p:childTnLst>
                                </p:cTn>
                              </p:par>
                            </p:childTnLst>
                          </p:cTn>
                        </p:par>
                        <p:par>
                          <p:cTn id="98" fill="hold">
                            <p:stCondLst>
                              <p:cond delay="0"/>
                            </p:stCondLst>
                            <p:childTnLst>
                              <p:par>
                                <p:cTn id="99" presetID="9" presetClass="entr" presetSubtype="0" fill="hold" nodeType="afterEffect">
                                  <p:stCondLst>
                                    <p:cond delay="0"/>
                                  </p:stCondLst>
                                  <p:childTnLst>
                                    <p:set>
                                      <p:cBhvr>
                                        <p:cTn id="100" dur="1" fill="hold">
                                          <p:stCondLst>
                                            <p:cond delay="0"/>
                                          </p:stCondLst>
                                        </p:cTn>
                                        <p:tgtEl>
                                          <p:spTgt spid="960580"/>
                                        </p:tgtEl>
                                        <p:attrNameLst>
                                          <p:attrName>style.visibility</p:attrName>
                                        </p:attrNameLst>
                                      </p:cBhvr>
                                      <p:to>
                                        <p:strVal val="visible"/>
                                      </p:to>
                                    </p:set>
                                    <p:animEffect transition="in" filter="dissolve">
                                      <p:cBhvr>
                                        <p:cTn id="101" dur="500"/>
                                        <p:tgtEl>
                                          <p:spTgt spid="960580"/>
                                        </p:tgtEl>
                                      </p:cBhvr>
                                    </p:animEffect>
                                  </p:childTnLst>
                                </p:cTn>
                              </p:par>
                            </p:childTnLst>
                          </p:cTn>
                        </p:par>
                        <p:par>
                          <p:cTn id="102" fill="hold">
                            <p:stCondLst>
                              <p:cond delay="500"/>
                            </p:stCondLst>
                            <p:childTnLst>
                              <p:par>
                                <p:cTn id="103" presetID="22" presetClass="entr" presetSubtype="8" fill="hold" grpId="0" nodeType="afterEffect">
                                  <p:stCondLst>
                                    <p:cond delay="0"/>
                                  </p:stCondLst>
                                  <p:childTnLst>
                                    <p:set>
                                      <p:cBhvr>
                                        <p:cTn id="104" dur="1" fill="hold">
                                          <p:stCondLst>
                                            <p:cond delay="0"/>
                                          </p:stCondLst>
                                        </p:cTn>
                                        <p:tgtEl>
                                          <p:spTgt spid="960581"/>
                                        </p:tgtEl>
                                        <p:attrNameLst>
                                          <p:attrName>style.visibility</p:attrName>
                                        </p:attrNameLst>
                                      </p:cBhvr>
                                      <p:to>
                                        <p:strVal val="visible"/>
                                      </p:to>
                                    </p:set>
                                    <p:animEffect transition="in" filter="wipe(left)">
                                      <p:cBhvr>
                                        <p:cTn id="105" dur="500"/>
                                        <p:tgtEl>
                                          <p:spTgt spid="960581"/>
                                        </p:tgtEl>
                                      </p:cBhvr>
                                    </p:animEffect>
                                  </p:childTnLst>
                                </p:cTn>
                              </p:par>
                            </p:childTnLst>
                          </p:cTn>
                        </p:par>
                      </p:childTnLst>
                    </p:cTn>
                  </p:par>
                  <p:par>
                    <p:cTn id="106" fill="hold">
                      <p:stCondLst>
                        <p:cond delay="indefinite"/>
                      </p:stCondLst>
                      <p:childTnLst>
                        <p:par>
                          <p:cTn id="107" fill="hold">
                            <p:stCondLst>
                              <p:cond delay="0"/>
                            </p:stCondLst>
                            <p:childTnLst>
                              <p:par>
                                <p:cTn id="108" presetID="6" presetClass="emph" presetSubtype="0" fill="hold" nodeType="clickEffect">
                                  <p:stCondLst>
                                    <p:cond delay="0"/>
                                  </p:stCondLst>
                                  <p:childTnLst>
                                    <p:animScale>
                                      <p:cBhvr>
                                        <p:cTn id="109" dur="2000" fill="hold"/>
                                        <p:tgtEl>
                                          <p:spTgt spid="960577"/>
                                        </p:tgtEl>
                                      </p:cBhvr>
                                      <p:by x="150000" y="150000"/>
                                    </p:animScale>
                                  </p:childTnLst>
                                </p:cTn>
                              </p:par>
                            </p:childTnLst>
                          </p:cTn>
                        </p:par>
                        <p:par>
                          <p:cTn id="110" fill="hold">
                            <p:stCondLst>
                              <p:cond delay="2000"/>
                            </p:stCondLst>
                            <p:childTnLst>
                              <p:par>
                                <p:cTn id="111" presetID="8" presetClass="emph" presetSubtype="0" repeatCount="indefinite" fill="hold" nodeType="afterEffect">
                                  <p:stCondLst>
                                    <p:cond delay="0"/>
                                  </p:stCondLst>
                                  <p:endCondLst>
                                    <p:cond evt="onNext" delay="0">
                                      <p:tgtEl>
                                        <p:sldTgt/>
                                      </p:tgtEl>
                                    </p:cond>
                                  </p:endCondLst>
                                  <p:childTnLst>
                                    <p:animRot by="21600000">
                                      <p:cBhvr>
                                        <p:cTn id="112" dur="2000" fill="hold"/>
                                        <p:tgtEl>
                                          <p:spTgt spid="960577"/>
                                        </p:tgtEl>
                                        <p:attrNameLst>
                                          <p:attrName>r</p:attrName>
                                        </p:attrNameLst>
                                      </p:cBhvr>
                                    </p:animRo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960523"/>
                                        </p:tgtEl>
                                        <p:attrNameLst>
                                          <p:attrName>style.visibility</p:attrName>
                                        </p:attrNameLst>
                                      </p:cBhvr>
                                      <p:to>
                                        <p:strVal val="visible"/>
                                      </p:to>
                                    </p:set>
                                    <p:animEffect transition="in" filter="fade">
                                      <p:cBhvr>
                                        <p:cTn id="117" dur="1000"/>
                                        <p:tgtEl>
                                          <p:spTgt spid="960523"/>
                                        </p:tgtEl>
                                      </p:cBhvr>
                                    </p:animEffect>
                                  </p:childTnLst>
                                </p:cTn>
                              </p:par>
                              <p:par>
                                <p:cTn id="118" presetID="10" presetClass="exit" presetSubtype="0" fill="hold" nodeType="withEffect">
                                  <p:stCondLst>
                                    <p:cond delay="0"/>
                                  </p:stCondLst>
                                  <p:childTnLst>
                                    <p:animEffect transition="out" filter="fade">
                                      <p:cBhvr>
                                        <p:cTn id="119" dur="1000"/>
                                        <p:tgtEl>
                                          <p:spTgt spid="960524"/>
                                        </p:tgtEl>
                                      </p:cBhvr>
                                    </p:animEffect>
                                    <p:set>
                                      <p:cBhvr>
                                        <p:cTn id="120" dur="1" fill="hold">
                                          <p:stCondLst>
                                            <p:cond delay="999"/>
                                          </p:stCondLst>
                                        </p:cTn>
                                        <p:tgtEl>
                                          <p:spTgt spid="960524"/>
                                        </p:tgtEl>
                                        <p:attrNameLst>
                                          <p:attrName>style.visibility</p:attrName>
                                        </p:attrNameLst>
                                      </p:cBhvr>
                                      <p:to>
                                        <p:strVal val="hidden"/>
                                      </p:to>
                                    </p:set>
                                  </p:childTnLst>
                                </p:cTn>
                              </p:par>
                              <p:par>
                                <p:cTn id="121" presetID="22" presetClass="entr" presetSubtype="4" fill="hold" grpId="0" nodeType="withEffect">
                                  <p:stCondLst>
                                    <p:cond delay="0"/>
                                  </p:stCondLst>
                                  <p:childTnLst>
                                    <p:set>
                                      <p:cBhvr>
                                        <p:cTn id="122" dur="1" fill="hold">
                                          <p:stCondLst>
                                            <p:cond delay="0"/>
                                          </p:stCondLst>
                                        </p:cTn>
                                        <p:tgtEl>
                                          <p:spTgt spid="960586"/>
                                        </p:tgtEl>
                                        <p:attrNameLst>
                                          <p:attrName>style.visibility</p:attrName>
                                        </p:attrNameLst>
                                      </p:cBhvr>
                                      <p:to>
                                        <p:strVal val="visible"/>
                                      </p:to>
                                    </p:set>
                                    <p:animEffect transition="in" filter="wipe(down)">
                                      <p:cBhvr>
                                        <p:cTn id="123" dur="500"/>
                                        <p:tgtEl>
                                          <p:spTgt spid="960586"/>
                                        </p:tgtEl>
                                      </p:cBhvr>
                                    </p:animEffect>
                                  </p:childTnLst>
                                </p:cTn>
                              </p:par>
                            </p:childTnLst>
                          </p:cTn>
                        </p:par>
                      </p:childTnLst>
                    </p:cTn>
                  </p:par>
                  <p:par>
                    <p:cTn id="124" fill="hold">
                      <p:stCondLst>
                        <p:cond delay="indefinite"/>
                      </p:stCondLst>
                      <p:childTnLst>
                        <p:par>
                          <p:cTn id="125" fill="hold">
                            <p:stCondLst>
                              <p:cond delay="0"/>
                            </p:stCondLst>
                            <p:childTnLst>
                              <p:par>
                                <p:cTn id="126" presetID="0" presetClass="path" presetSubtype="0" accel="50000" decel="50000" fill="hold" nodeType="clickEffect">
                                  <p:stCondLst>
                                    <p:cond delay="0"/>
                                  </p:stCondLst>
                                  <p:childTnLst>
                                    <p:animMotion origin="layout" path="M 0.27222 -0.06833 C 0.24322 -0.03984 0.2144 -0.01111 0.16892 0.0007 C 0.12343 0.01251 0.06145 0.00718 -0.00035 0.00209 " pathEditMode="relative" ptsTypes="aaA">
                                      <p:cBhvr>
                                        <p:cTn id="127" dur="2000" fill="hold"/>
                                        <p:tgtEl>
                                          <p:spTgt spid="960569"/>
                                        </p:tgtEl>
                                        <p:attrNameLst>
                                          <p:attrName>ppt_x</p:attrName>
                                          <p:attrName>ppt_y</p:attrName>
                                        </p:attrNameLst>
                                      </p:cBhvr>
                                    </p:animMotion>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960522"/>
                                        </p:tgtEl>
                                        <p:attrNameLst>
                                          <p:attrName>style.visibility</p:attrName>
                                        </p:attrNameLst>
                                      </p:cBhvr>
                                      <p:to>
                                        <p:strVal val="visible"/>
                                      </p:to>
                                    </p:set>
                                  </p:childTnLst>
                                </p:cTn>
                              </p:par>
                              <p:par>
                                <p:cTn id="132" presetID="1" presetClass="exit" presetSubtype="0" fill="hold" nodeType="withEffect">
                                  <p:stCondLst>
                                    <p:cond delay="0"/>
                                  </p:stCondLst>
                                  <p:childTnLst>
                                    <p:set>
                                      <p:cBhvr>
                                        <p:cTn id="133" dur="1" fill="hold">
                                          <p:stCondLst>
                                            <p:cond delay="0"/>
                                          </p:stCondLst>
                                        </p:cTn>
                                        <p:tgtEl>
                                          <p:spTgt spid="960521"/>
                                        </p:tgtEl>
                                        <p:attrNameLst>
                                          <p:attrName>style.visibility</p:attrName>
                                        </p:attrNameLst>
                                      </p:cBhvr>
                                      <p:to>
                                        <p:strVal val="hidden"/>
                                      </p:to>
                                    </p:set>
                                  </p:childTnLst>
                                </p:cTn>
                              </p:par>
                              <p:par>
                                <p:cTn id="134" presetID="1" presetClass="entr" presetSubtype="0" fill="hold" nodeType="withEffect">
                                  <p:stCondLst>
                                    <p:cond delay="0"/>
                                  </p:stCondLst>
                                  <p:childTnLst>
                                    <p:set>
                                      <p:cBhvr>
                                        <p:cTn id="135" dur="1" fill="hold">
                                          <p:stCondLst>
                                            <p:cond delay="0"/>
                                          </p:stCondLst>
                                        </p:cTn>
                                        <p:tgtEl>
                                          <p:spTgt spid="960515">
                                            <p:txEl>
                                              <p:pRg st="8" end="8"/>
                                            </p:txEl>
                                          </p:spTgt>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960515">
                                            <p:txEl>
                                              <p:pRg st="4" end="4"/>
                                            </p:txEl>
                                          </p:spTgt>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960515">
                                            <p:txEl>
                                              <p:pRg st="5" end="5"/>
                                            </p:txEl>
                                          </p:spTgt>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960515">
                                            <p:txEl>
                                              <p:pRg st="6" end="6"/>
                                            </p:txEl>
                                          </p:spTgt>
                                        </p:tgtEl>
                                        <p:attrNameLst>
                                          <p:attrName>style.visibility</p:attrName>
                                        </p:attrNameLst>
                                      </p:cBhvr>
                                      <p:to>
                                        <p:strVal val="visible"/>
                                      </p:to>
                                    </p:set>
                                  </p:childTnLst>
                                </p:cTn>
                              </p:par>
                              <p:par>
                                <p:cTn id="142" presetID="1" presetClass="entr" presetSubtype="0" fill="hold" nodeType="withEffect">
                                  <p:stCondLst>
                                    <p:cond delay="0"/>
                                  </p:stCondLst>
                                  <p:childTnLst>
                                    <p:set>
                                      <p:cBhvr>
                                        <p:cTn id="143" dur="1" fill="hold">
                                          <p:stCondLst>
                                            <p:cond delay="0"/>
                                          </p:stCondLst>
                                        </p:cTn>
                                        <p:tgtEl>
                                          <p:spTgt spid="960515">
                                            <p:txEl>
                                              <p:pRg st="7" end="7"/>
                                            </p:txEl>
                                          </p:spTgt>
                                        </p:tgtEl>
                                        <p:attrNameLst>
                                          <p:attrName>style.visibility</p:attrName>
                                        </p:attrNameLst>
                                      </p:cBhvr>
                                      <p:to>
                                        <p:strVal val="visible"/>
                                      </p:to>
                                    </p:set>
                                  </p:childTnLst>
                                </p:cTn>
                              </p:par>
                              <p:par>
                                <p:cTn id="144" presetID="9" presetClass="exit" presetSubtype="0" fill="hold" nodeType="withEffect">
                                  <p:stCondLst>
                                    <p:cond delay="0"/>
                                  </p:stCondLst>
                                  <p:childTnLst>
                                    <p:animEffect transition="out" filter="dissolve">
                                      <p:cBhvr>
                                        <p:cTn id="145" dur="500"/>
                                        <p:tgtEl>
                                          <p:spTgt spid="960569"/>
                                        </p:tgtEl>
                                      </p:cBhvr>
                                    </p:animEffect>
                                    <p:set>
                                      <p:cBhvr>
                                        <p:cTn id="146" dur="1" fill="hold">
                                          <p:stCondLst>
                                            <p:cond delay="499"/>
                                          </p:stCondLst>
                                        </p:cTn>
                                        <p:tgtEl>
                                          <p:spTgt spid="9605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0565" grpId="0" animBg="1"/>
      <p:bldP spid="960565" grpId="1" animBg="1"/>
      <p:bldP spid="960570" grpId="0" animBg="1"/>
      <p:bldP spid="960571" grpId="0" animBg="1"/>
      <p:bldP spid="960572" grpId="0" animBg="1"/>
      <p:bldP spid="960581" grpId="0" animBg="1"/>
      <p:bldP spid="960582" grpId="0" animBg="1"/>
      <p:bldP spid="960564" grpId="0"/>
      <p:bldP spid="960584" grpId="0"/>
      <p:bldP spid="960584" grpId="1"/>
      <p:bldP spid="960585" grpId="0"/>
      <p:bldP spid="96058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custDataLst>
              <p:tags r:id="rId2"/>
            </p:custDataLst>
          </p:nvPr>
        </p:nvSpPr>
        <p:spPr>
          <a:xfrm>
            <a:off x="1919536" y="188640"/>
            <a:ext cx="8229600" cy="634082"/>
          </a:xfrm>
        </p:spPr>
        <p:txBody>
          <a:bodyPr>
            <a:normAutofit/>
          </a:bodyPr>
          <a:lstStyle/>
          <a:p>
            <a:r>
              <a:rPr lang="nb-NO" dirty="0"/>
              <a:t>Storage </a:t>
            </a:r>
            <a:r>
              <a:rPr lang="nb-NO" dirty="0" err="1"/>
              <a:t>development</a:t>
            </a:r>
            <a:r>
              <a:rPr lang="nb-NO" dirty="0"/>
              <a:t> (1)</a:t>
            </a:r>
            <a:endParaRPr lang="en-US" dirty="0"/>
          </a:p>
        </p:txBody>
      </p:sp>
      <p:pic>
        <p:nvPicPr>
          <p:cNvPr id="216068" name="Picture 4" descr="ibm_storageevolution"/>
          <p:cNvPicPr>
            <a:picLocks noChangeAspect="1" noChangeArrowheads="1"/>
          </p:cNvPicPr>
          <p:nvPr>
            <p:custDataLst>
              <p:tags r:id="rId3"/>
            </p:custDataLst>
          </p:nvPr>
        </p:nvPicPr>
        <p:blipFill>
          <a:blip r:embed="rId7" cstate="print"/>
          <a:srcRect/>
          <a:stretch>
            <a:fillRect/>
          </a:stretch>
        </p:blipFill>
        <p:spPr bwMode="auto">
          <a:xfrm>
            <a:off x="3370388" y="1484319"/>
            <a:ext cx="5849815" cy="4516437"/>
          </a:xfrm>
          <a:prstGeom prst="rect">
            <a:avLst/>
          </a:prstGeom>
          <a:noFill/>
        </p:spPr>
      </p:pic>
      <p:sp>
        <p:nvSpPr>
          <p:cNvPr id="5" name="Slide Number Placeholder 4">
            <a:extLst>
              <a:ext uri="{FF2B5EF4-FFF2-40B4-BE49-F238E27FC236}">
                <a16:creationId xmlns:a16="http://schemas.microsoft.com/office/drawing/2014/main" id="{A1F98017-E5E4-4115-8CD0-715FF2B524CB}"/>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83</a:t>
            </a:fld>
            <a:r>
              <a:rPr lang="en-US" dirty="0"/>
              <a:t>/111</a:t>
            </a:r>
          </a:p>
        </p:txBody>
      </p:sp>
    </p:spTree>
    <p:custDataLst>
      <p:tags r:id="rId1"/>
    </p:custDataLst>
    <p:extLst>
      <p:ext uri="{BB962C8B-B14F-4D97-AF65-F5344CB8AC3E}">
        <p14:creationId xmlns:p14="http://schemas.microsoft.com/office/powerpoint/2010/main" val="44622943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919536" y="188640"/>
            <a:ext cx="8229600" cy="634082"/>
          </a:xfrm>
        </p:spPr>
        <p:txBody>
          <a:bodyPr>
            <a:normAutofit/>
          </a:bodyPr>
          <a:lstStyle/>
          <a:p>
            <a:r>
              <a:rPr lang="nb-NO" dirty="0"/>
              <a:t>Storage </a:t>
            </a:r>
            <a:r>
              <a:rPr lang="nb-NO" dirty="0" err="1"/>
              <a:t>capacity</a:t>
            </a:r>
            <a:r>
              <a:rPr lang="nb-NO" dirty="0"/>
              <a:t> (2)</a:t>
            </a:r>
          </a:p>
        </p:txBody>
      </p:sp>
      <p:pic>
        <p:nvPicPr>
          <p:cNvPr id="275458" name="Picture 2" descr="http://upload.wikimedia.org/wikipedia/commons/a/a1/Hard_drive_capacity_over_time.png"/>
          <p:cNvPicPr>
            <a:picLocks noChangeAspect="1" noChangeArrowheads="1"/>
          </p:cNvPicPr>
          <p:nvPr>
            <p:custDataLst>
              <p:tags r:id="rId3"/>
            </p:custDataLst>
          </p:nvPr>
        </p:nvPicPr>
        <p:blipFill>
          <a:blip r:embed="rId6" cstate="print"/>
          <a:srcRect/>
          <a:stretch>
            <a:fillRect/>
          </a:stretch>
        </p:blipFill>
        <p:spPr bwMode="auto">
          <a:xfrm>
            <a:off x="2139437" y="1333464"/>
            <a:ext cx="6594277" cy="4762535"/>
          </a:xfrm>
          <a:prstGeom prst="rect">
            <a:avLst/>
          </a:prstGeom>
          <a:noFill/>
        </p:spPr>
      </p:pic>
      <p:sp>
        <p:nvSpPr>
          <p:cNvPr id="6" name="Slide Number Placeholder 4">
            <a:extLst>
              <a:ext uri="{FF2B5EF4-FFF2-40B4-BE49-F238E27FC236}">
                <a16:creationId xmlns:a16="http://schemas.microsoft.com/office/drawing/2014/main" id="{C0B2850E-7BF0-47B4-8CAD-B7A473BE6275}"/>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84</a:t>
            </a:fld>
            <a:r>
              <a:rPr lang="en-US" dirty="0"/>
              <a:t>/111</a:t>
            </a:r>
          </a:p>
        </p:txBody>
      </p:sp>
    </p:spTree>
    <p:custDataLst>
      <p:tags r:id="rId1"/>
    </p:custDataLst>
    <p:extLst>
      <p:ext uri="{BB962C8B-B14F-4D97-AF65-F5344CB8AC3E}">
        <p14:creationId xmlns:p14="http://schemas.microsoft.com/office/powerpoint/2010/main" val="114823417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919536" y="188640"/>
            <a:ext cx="8229600" cy="634082"/>
          </a:xfrm>
        </p:spPr>
        <p:txBody>
          <a:bodyPr>
            <a:normAutofit/>
          </a:bodyPr>
          <a:lstStyle/>
          <a:p>
            <a:r>
              <a:rPr lang="nb-NO" dirty="0" err="1"/>
              <a:t>Density</a:t>
            </a:r>
            <a:r>
              <a:rPr lang="nb-NO" dirty="0"/>
              <a:t> and </a:t>
            </a:r>
            <a:r>
              <a:rPr lang="nb-NO" dirty="0" err="1"/>
              <a:t>price</a:t>
            </a:r>
            <a:r>
              <a:rPr lang="nb-NO" dirty="0"/>
              <a:t> (3)</a:t>
            </a:r>
          </a:p>
        </p:txBody>
      </p:sp>
      <p:pic>
        <p:nvPicPr>
          <p:cNvPr id="289794" name="Picture 2" descr="http://www.research.ibm.com/journal/sj/422/morri1.jpg"/>
          <p:cNvPicPr>
            <a:picLocks noChangeAspect="1" noChangeArrowheads="1"/>
          </p:cNvPicPr>
          <p:nvPr>
            <p:custDataLst>
              <p:tags r:id="rId3"/>
            </p:custDataLst>
          </p:nvPr>
        </p:nvPicPr>
        <p:blipFill>
          <a:blip r:embed="rId6" cstate="print"/>
          <a:srcRect/>
          <a:stretch>
            <a:fillRect/>
          </a:stretch>
        </p:blipFill>
        <p:spPr bwMode="auto">
          <a:xfrm>
            <a:off x="2041396" y="980730"/>
            <a:ext cx="7869138" cy="5361715"/>
          </a:xfrm>
          <a:prstGeom prst="rect">
            <a:avLst/>
          </a:prstGeom>
          <a:noFill/>
        </p:spPr>
      </p:pic>
      <p:sp>
        <p:nvSpPr>
          <p:cNvPr id="6" name="Slide Number Placeholder 4">
            <a:extLst>
              <a:ext uri="{FF2B5EF4-FFF2-40B4-BE49-F238E27FC236}">
                <a16:creationId xmlns:a16="http://schemas.microsoft.com/office/drawing/2014/main" id="{9FFF3AAE-5465-48F1-927F-1A0A9B731CB3}"/>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85</a:t>
            </a:fld>
            <a:r>
              <a:rPr lang="en-US" dirty="0"/>
              <a:t>/111</a:t>
            </a:r>
          </a:p>
        </p:txBody>
      </p:sp>
    </p:spTree>
    <p:custDataLst>
      <p:tags r:id="rId1"/>
    </p:custDataLst>
    <p:extLst>
      <p:ext uri="{BB962C8B-B14F-4D97-AF65-F5344CB8AC3E}">
        <p14:creationId xmlns:p14="http://schemas.microsoft.com/office/powerpoint/2010/main" val="59567534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custDataLst>
              <p:tags r:id="rId2"/>
            </p:custDataLst>
          </p:nvPr>
        </p:nvSpPr>
        <p:spPr>
          <a:xfrm>
            <a:off x="2423592" y="0"/>
            <a:ext cx="6600659" cy="914400"/>
          </a:xfrm>
        </p:spPr>
        <p:txBody>
          <a:bodyPr/>
          <a:lstStyle/>
          <a:p>
            <a:r>
              <a:rPr lang="nb-NO" dirty="0"/>
              <a:t>The </a:t>
            </a:r>
            <a:r>
              <a:rPr lang="nb-NO" dirty="0" err="1"/>
              <a:t>structure</a:t>
            </a:r>
            <a:r>
              <a:rPr lang="nb-NO" dirty="0"/>
              <a:t> </a:t>
            </a:r>
            <a:r>
              <a:rPr lang="nb-NO" dirty="0" err="1"/>
              <a:t>of</a:t>
            </a:r>
            <a:r>
              <a:rPr lang="nb-NO" dirty="0"/>
              <a:t> </a:t>
            </a:r>
            <a:r>
              <a:rPr lang="nb-NO" dirty="0" err="1"/>
              <a:t>the</a:t>
            </a:r>
            <a:r>
              <a:rPr lang="nb-NO" dirty="0"/>
              <a:t> disk</a:t>
            </a:r>
          </a:p>
        </p:txBody>
      </p:sp>
      <p:sp>
        <p:nvSpPr>
          <p:cNvPr id="221187" name="Rectangle 3"/>
          <p:cNvSpPr>
            <a:spLocks noGrp="1" noChangeArrowheads="1"/>
          </p:cNvSpPr>
          <p:nvPr>
            <p:ph type="body" sz="half" idx="1"/>
            <p:custDataLst>
              <p:tags r:id="rId3"/>
            </p:custDataLst>
          </p:nvPr>
        </p:nvSpPr>
        <p:spPr>
          <a:xfrm>
            <a:off x="1875693" y="1600200"/>
            <a:ext cx="4485543" cy="4343400"/>
          </a:xfrm>
        </p:spPr>
        <p:txBody>
          <a:bodyPr>
            <a:normAutofit/>
          </a:bodyPr>
          <a:lstStyle/>
          <a:p>
            <a:r>
              <a:rPr lang="nb-NO" dirty="0"/>
              <a:t>All arms </a:t>
            </a:r>
            <a:r>
              <a:rPr lang="nb-NO" dirty="0" err="1"/>
              <a:t>move</a:t>
            </a:r>
            <a:r>
              <a:rPr lang="nb-NO" dirty="0"/>
              <a:t> at </a:t>
            </a:r>
            <a:r>
              <a:rPr lang="nb-NO" dirty="0" err="1"/>
              <a:t>the</a:t>
            </a:r>
            <a:r>
              <a:rPr lang="nb-NO" dirty="0"/>
              <a:t> same time</a:t>
            </a:r>
          </a:p>
          <a:p>
            <a:r>
              <a:rPr lang="nb-NO" dirty="0" err="1"/>
              <a:t>Each</a:t>
            </a:r>
            <a:r>
              <a:rPr lang="nb-NO" dirty="0"/>
              <a:t> arm has 2 </a:t>
            </a:r>
            <a:r>
              <a:rPr lang="nb-NO" dirty="0" err="1"/>
              <a:t>heads</a:t>
            </a:r>
            <a:endParaRPr lang="nb-NO" dirty="0"/>
          </a:p>
          <a:p>
            <a:r>
              <a:rPr lang="nb-NO" dirty="0"/>
              <a:t>In / </a:t>
            </a:r>
            <a:r>
              <a:rPr lang="nb-NO" dirty="0" err="1"/>
              <a:t>out</a:t>
            </a:r>
            <a:r>
              <a:rPr lang="nb-NO" dirty="0"/>
              <a:t> 50 times / sec</a:t>
            </a:r>
          </a:p>
          <a:p>
            <a:r>
              <a:rPr lang="nb-NO" dirty="0"/>
              <a:t>Spin: 3600-7200 (15000) RPM</a:t>
            </a:r>
          </a:p>
          <a:p>
            <a:r>
              <a:rPr lang="nb-NO" dirty="0" err="1"/>
              <a:t>Search</a:t>
            </a:r>
            <a:r>
              <a:rPr lang="nb-NO" dirty="0"/>
              <a:t> time: 10-20 ms</a:t>
            </a:r>
          </a:p>
          <a:p>
            <a:r>
              <a:rPr lang="nb-NO" dirty="0"/>
              <a:t>Data rate: 5-40 MB / sec ~ 300Mbps w / SATA)</a:t>
            </a:r>
          </a:p>
        </p:txBody>
      </p:sp>
      <p:pic>
        <p:nvPicPr>
          <p:cNvPr id="221189" name="Picture 5" descr="0603c"/>
          <p:cNvPicPr>
            <a:picLocks noGrp="1" noChangeAspect="1" noChangeArrowheads="1"/>
          </p:cNvPicPr>
          <p:nvPr>
            <p:ph sz="half" idx="2"/>
            <p:custDataLst>
              <p:tags r:id="rId4"/>
            </p:custDataLst>
          </p:nvPr>
        </p:nvPicPr>
        <p:blipFill>
          <a:blip r:embed="rId9" cstate="print"/>
          <a:srcRect/>
          <a:stretch>
            <a:fillRect/>
          </a:stretch>
        </p:blipFill>
        <p:spPr>
          <a:xfrm>
            <a:off x="6561994" y="2222504"/>
            <a:ext cx="3801208" cy="2822575"/>
          </a:xfrm>
          <a:noFill/>
          <a:ln/>
        </p:spPr>
      </p:pic>
      <p:pic>
        <p:nvPicPr>
          <p:cNvPr id="221188" name="Picture 4"/>
          <p:cNvPicPr>
            <a:picLocks noChangeAspect="1" noChangeArrowheads="1"/>
          </p:cNvPicPr>
          <p:nvPr>
            <p:custDataLst>
              <p:tags r:id="rId5"/>
            </p:custDataLst>
          </p:nvPr>
        </p:nvPicPr>
        <p:blipFill>
          <a:blip r:embed="rId10" cstate="print"/>
          <a:srcRect/>
          <a:stretch>
            <a:fillRect/>
          </a:stretch>
        </p:blipFill>
        <p:spPr bwMode="auto">
          <a:xfrm>
            <a:off x="7637588" y="0"/>
            <a:ext cx="3030415" cy="1987550"/>
          </a:xfrm>
          <a:prstGeom prst="rect">
            <a:avLst/>
          </a:prstGeom>
          <a:noFill/>
          <a:ln w="9525">
            <a:noFill/>
            <a:miter lim="800000"/>
            <a:headEnd/>
            <a:tailEnd/>
          </a:ln>
          <a:effectLst/>
        </p:spPr>
      </p:pic>
      <p:sp>
        <p:nvSpPr>
          <p:cNvPr id="7" name="Slide Number Placeholder 4">
            <a:extLst>
              <a:ext uri="{FF2B5EF4-FFF2-40B4-BE49-F238E27FC236}">
                <a16:creationId xmlns:a16="http://schemas.microsoft.com/office/drawing/2014/main" id="{F0CDA19F-3994-4153-AF5C-9B9A54FD1BFB}"/>
              </a:ext>
            </a:extLst>
          </p:cNvPr>
          <p:cNvSpPr>
            <a:spLocks noGrp="1"/>
          </p:cNvSpPr>
          <p:nvPr>
            <p:ph type="sldNum" sz="quarter" idx="4294967295"/>
            <p:custDataLst>
              <p:tags r:id="rId6"/>
            </p:custDataLst>
          </p:nvPr>
        </p:nvSpPr>
        <p:spPr>
          <a:xfrm>
            <a:off x="0" y="-7859"/>
            <a:ext cx="1262407" cy="457200"/>
          </a:xfrm>
          <a:prstGeom prst="rect">
            <a:avLst/>
          </a:prstGeom>
        </p:spPr>
        <p:txBody>
          <a:bodyPr/>
          <a:lstStyle/>
          <a:p>
            <a:pPr>
              <a:defRPr/>
            </a:pPr>
            <a:fld id="{6AF1C8AE-2CDD-414F-82E2-A8C08F8C4BDB}" type="slidenum">
              <a:rPr lang="en-US" smtClean="0"/>
              <a:pPr>
                <a:defRPr/>
              </a:pPr>
              <a:t>86</a:t>
            </a:fld>
            <a:r>
              <a:rPr lang="en-US" dirty="0"/>
              <a:t>/111</a:t>
            </a:r>
          </a:p>
        </p:txBody>
      </p:sp>
    </p:spTree>
    <p:custDataLst>
      <p:tags r:id="rId1"/>
    </p:custDataLst>
    <p:extLst>
      <p:ext uri="{BB962C8B-B14F-4D97-AF65-F5344CB8AC3E}">
        <p14:creationId xmlns:p14="http://schemas.microsoft.com/office/powerpoint/2010/main" val="416792167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custDataLst>
              <p:tags r:id="rId2"/>
            </p:custDataLst>
          </p:nvPr>
        </p:nvSpPr>
        <p:spPr>
          <a:xfrm>
            <a:off x="2107865" y="0"/>
            <a:ext cx="7315200" cy="914400"/>
          </a:xfrm>
        </p:spPr>
        <p:txBody>
          <a:bodyPr/>
          <a:lstStyle/>
          <a:p>
            <a:r>
              <a:rPr lang="nb-NO" dirty="0"/>
              <a:t>Reading </a:t>
            </a:r>
            <a:r>
              <a:rPr lang="nb-NO" dirty="0" err="1"/>
              <a:t>heads</a:t>
            </a:r>
            <a:endParaRPr lang="en-US" dirty="0"/>
          </a:p>
        </p:txBody>
      </p:sp>
      <p:sp>
        <p:nvSpPr>
          <p:cNvPr id="222211" name="Rectangle 3"/>
          <p:cNvSpPr>
            <a:spLocks noGrp="1" noChangeArrowheads="1"/>
          </p:cNvSpPr>
          <p:nvPr>
            <p:ph type="body" sz="half" idx="1"/>
            <p:custDataLst>
              <p:tags r:id="rId3"/>
            </p:custDataLst>
          </p:nvPr>
        </p:nvSpPr>
        <p:spPr>
          <a:xfrm>
            <a:off x="1875693" y="1600200"/>
            <a:ext cx="7942385" cy="604838"/>
          </a:xfrm>
        </p:spPr>
        <p:txBody>
          <a:bodyPr>
            <a:normAutofit fontScale="92500" lnSpcReduction="20000"/>
          </a:bodyPr>
          <a:lstStyle/>
          <a:p>
            <a:r>
              <a:rPr lang="nb-NO" dirty="0"/>
              <a:t>The </a:t>
            </a:r>
            <a:r>
              <a:rPr lang="nb-NO" dirty="0" err="1"/>
              <a:t>reading</a:t>
            </a:r>
            <a:r>
              <a:rPr lang="nb-NO" dirty="0"/>
              <a:t> </a:t>
            </a:r>
            <a:r>
              <a:rPr lang="nb-NO" dirty="0" err="1"/>
              <a:t>heads</a:t>
            </a:r>
            <a:r>
              <a:rPr lang="nb-NO" dirty="0"/>
              <a:t> float </a:t>
            </a:r>
            <a:r>
              <a:rPr lang="nb-NO" dirty="0" err="1"/>
              <a:t>on</a:t>
            </a:r>
            <a:r>
              <a:rPr lang="nb-NO" dirty="0"/>
              <a:t> </a:t>
            </a:r>
            <a:r>
              <a:rPr lang="nb-NO" dirty="0" err="1"/>
              <a:t>the</a:t>
            </a:r>
            <a:r>
              <a:rPr lang="nb-NO" dirty="0"/>
              <a:t> air </a:t>
            </a:r>
            <a:r>
              <a:rPr lang="nb-NO" dirty="0" err="1"/>
              <a:t>above</a:t>
            </a:r>
            <a:r>
              <a:rPr lang="nb-NO" dirty="0"/>
              <a:t> </a:t>
            </a:r>
            <a:r>
              <a:rPr lang="nb-NO" dirty="0" err="1"/>
              <a:t>the</a:t>
            </a:r>
            <a:r>
              <a:rPr lang="nb-NO" dirty="0"/>
              <a:t> plate (0.001 mm)</a:t>
            </a:r>
            <a:endParaRPr lang="en-US" dirty="0"/>
          </a:p>
        </p:txBody>
      </p:sp>
      <p:pic>
        <p:nvPicPr>
          <p:cNvPr id="222213" name="Picture 5" descr="7713d_0603b"/>
          <p:cNvPicPr>
            <a:picLocks noGrp="1" noChangeAspect="1" noChangeArrowheads="1"/>
          </p:cNvPicPr>
          <p:nvPr>
            <p:ph sz="half" idx="2"/>
            <p:custDataLst>
              <p:tags r:id="rId4"/>
            </p:custDataLst>
          </p:nvPr>
        </p:nvPicPr>
        <p:blipFill>
          <a:blip r:embed="rId10" cstate="print"/>
          <a:stretch>
            <a:fillRect/>
          </a:stretch>
        </p:blipFill>
        <p:spPr>
          <a:xfrm>
            <a:off x="6412523" y="2667000"/>
            <a:ext cx="3727938" cy="2209800"/>
          </a:xfrm>
          <a:noFill/>
          <a:ln/>
        </p:spPr>
      </p:pic>
      <p:pic>
        <p:nvPicPr>
          <p:cNvPr id="222212" name="Picture 4" descr="thinfilmheads"/>
          <p:cNvPicPr>
            <a:picLocks noChangeAspect="1" noChangeArrowheads="1"/>
          </p:cNvPicPr>
          <p:nvPr>
            <p:custDataLst>
              <p:tags r:id="rId5"/>
            </p:custDataLst>
          </p:nvPr>
        </p:nvPicPr>
        <p:blipFill>
          <a:blip r:embed="rId11" cstate="print"/>
          <a:srcRect/>
          <a:stretch>
            <a:fillRect/>
          </a:stretch>
        </p:blipFill>
        <p:spPr bwMode="auto">
          <a:xfrm>
            <a:off x="2307981" y="2205039"/>
            <a:ext cx="4319954" cy="3736975"/>
          </a:xfrm>
          <a:prstGeom prst="rect">
            <a:avLst/>
          </a:prstGeom>
          <a:noFill/>
        </p:spPr>
      </p:pic>
      <p:sp>
        <p:nvSpPr>
          <p:cNvPr id="7" name="Slide Number Placeholder 4">
            <a:extLst>
              <a:ext uri="{FF2B5EF4-FFF2-40B4-BE49-F238E27FC236}">
                <a16:creationId xmlns:a16="http://schemas.microsoft.com/office/drawing/2014/main" id="{8F107538-4B8F-42EF-B599-09C7B7CB8096}"/>
              </a:ext>
            </a:extLst>
          </p:cNvPr>
          <p:cNvSpPr>
            <a:spLocks noGrp="1"/>
          </p:cNvSpPr>
          <p:nvPr>
            <p:ph type="sldNum" sz="quarter" idx="4294967295"/>
            <p:custDataLst>
              <p:tags r:id="rId6"/>
            </p:custDataLst>
          </p:nvPr>
        </p:nvSpPr>
        <p:spPr>
          <a:xfrm>
            <a:off x="0" y="-7859"/>
            <a:ext cx="1262407" cy="457200"/>
          </a:xfrm>
          <a:prstGeom prst="rect">
            <a:avLst/>
          </a:prstGeom>
        </p:spPr>
        <p:txBody>
          <a:bodyPr/>
          <a:lstStyle/>
          <a:p>
            <a:pPr>
              <a:defRPr/>
            </a:pPr>
            <a:fld id="{6AF1C8AE-2CDD-414F-82E2-A8C08F8C4BDB}" type="slidenum">
              <a:rPr lang="en-US" smtClean="0"/>
              <a:pPr>
                <a:defRPr/>
              </a:pPr>
              <a:t>87</a:t>
            </a:fld>
            <a:r>
              <a:rPr lang="en-US" dirty="0"/>
              <a:t>/111</a:t>
            </a:r>
          </a:p>
        </p:txBody>
      </p:sp>
    </p:spTree>
    <p:custDataLst>
      <p:tags r:id="rId1"/>
    </p:custDataLst>
    <p:extLst>
      <p:ext uri="{BB962C8B-B14F-4D97-AF65-F5344CB8AC3E}">
        <p14:creationId xmlns:p14="http://schemas.microsoft.com/office/powerpoint/2010/main" val="271910095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22213"/>
                                        </p:tgtEl>
                                        <p:attrNameLst>
                                          <p:attrName>style.visibility</p:attrName>
                                        </p:attrNameLst>
                                      </p:cBhvr>
                                      <p:to>
                                        <p:strVal val="visible"/>
                                      </p:to>
                                    </p:set>
                                    <p:anim calcmode="lin" valueType="num">
                                      <p:cBhvr additive="base">
                                        <p:cTn id="7" dur="1000" fill="hold"/>
                                        <p:tgtEl>
                                          <p:spTgt spid="222213"/>
                                        </p:tgtEl>
                                        <p:attrNameLst>
                                          <p:attrName>ppt_x</p:attrName>
                                        </p:attrNameLst>
                                      </p:cBhvr>
                                      <p:tavLst>
                                        <p:tav tm="0">
                                          <p:val>
                                            <p:strVal val="1+#ppt_w/2"/>
                                          </p:val>
                                        </p:tav>
                                        <p:tav tm="100000">
                                          <p:val>
                                            <p:strVal val="#ppt_x"/>
                                          </p:val>
                                        </p:tav>
                                      </p:tavLst>
                                    </p:anim>
                                    <p:anim calcmode="lin" valueType="num">
                                      <p:cBhvr additive="base">
                                        <p:cTn id="8" dur="1000" fill="hold"/>
                                        <p:tgtEl>
                                          <p:spTgt spid="22221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9" name="carbrak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custDataLst>
              <p:tags r:id="rId2"/>
            </p:custDataLst>
          </p:nvPr>
        </p:nvSpPr>
        <p:spPr>
          <a:xfrm>
            <a:off x="2207568" y="0"/>
            <a:ext cx="6631632" cy="914400"/>
          </a:xfrm>
        </p:spPr>
        <p:txBody>
          <a:bodyPr/>
          <a:lstStyle/>
          <a:p>
            <a:r>
              <a:rPr lang="nb-NO" dirty="0"/>
              <a:t>Disk </a:t>
            </a:r>
            <a:r>
              <a:rPr lang="nb-NO" dirty="0" err="1"/>
              <a:t>organization</a:t>
            </a:r>
            <a:endParaRPr lang="nb-NO" dirty="0"/>
          </a:p>
        </p:txBody>
      </p:sp>
      <p:sp>
        <p:nvSpPr>
          <p:cNvPr id="223235" name="Rectangle 3"/>
          <p:cNvSpPr>
            <a:spLocks noGrp="1" noChangeArrowheads="1"/>
          </p:cNvSpPr>
          <p:nvPr>
            <p:ph type="body" sz="half" idx="1"/>
            <p:custDataLst>
              <p:tags r:id="rId3"/>
            </p:custDataLst>
          </p:nvPr>
        </p:nvSpPr>
        <p:spPr/>
        <p:txBody>
          <a:bodyPr/>
          <a:lstStyle/>
          <a:p>
            <a:r>
              <a:rPr lang="nb-NO" dirty="0" err="1">
                <a:solidFill>
                  <a:srgbClr val="FF0000"/>
                </a:solidFill>
              </a:rPr>
              <a:t>Track</a:t>
            </a:r>
            <a:r>
              <a:rPr lang="nb-NO" dirty="0"/>
              <a:t> </a:t>
            </a:r>
          </a:p>
          <a:p>
            <a:pPr lvl="1"/>
            <a:r>
              <a:rPr lang="nb-NO" dirty="0"/>
              <a:t>The area </a:t>
            </a:r>
            <a:r>
              <a:rPr lang="nb-NO" dirty="0" err="1"/>
              <a:t>the</a:t>
            </a:r>
            <a:r>
              <a:rPr lang="nb-NO" dirty="0"/>
              <a:t> </a:t>
            </a:r>
            <a:r>
              <a:rPr lang="nb-NO" dirty="0" err="1"/>
              <a:t>reading</a:t>
            </a:r>
            <a:r>
              <a:rPr lang="nb-NO" dirty="0"/>
              <a:t> head covers </a:t>
            </a:r>
            <a:r>
              <a:rPr lang="nb-NO" dirty="0" err="1"/>
              <a:t>on</a:t>
            </a:r>
            <a:r>
              <a:rPr lang="nb-NO" dirty="0"/>
              <a:t> a </a:t>
            </a:r>
            <a:r>
              <a:rPr lang="nb-NO" dirty="0" err="1"/>
              <a:t>rotation</a:t>
            </a:r>
            <a:r>
              <a:rPr lang="nb-NO" dirty="0"/>
              <a:t>.</a:t>
            </a:r>
          </a:p>
          <a:p>
            <a:r>
              <a:rPr lang="nb-NO" dirty="0" err="1">
                <a:solidFill>
                  <a:srgbClr val="FF0000"/>
                </a:solidFill>
              </a:rPr>
              <a:t>Sector</a:t>
            </a:r>
            <a:endParaRPr lang="nb-NO" dirty="0">
              <a:solidFill>
                <a:srgbClr val="FF0000"/>
              </a:solidFill>
            </a:endParaRPr>
          </a:p>
          <a:p>
            <a:pPr lvl="1"/>
            <a:r>
              <a:rPr lang="nb-NO" dirty="0"/>
              <a:t>The </a:t>
            </a:r>
            <a:r>
              <a:rPr lang="nb-NO" dirty="0" err="1"/>
              <a:t>smallest</a:t>
            </a:r>
            <a:r>
              <a:rPr lang="nb-NO" dirty="0"/>
              <a:t> part </a:t>
            </a:r>
            <a:r>
              <a:rPr lang="nb-NO" dirty="0" err="1"/>
              <a:t>of</a:t>
            </a:r>
            <a:r>
              <a:rPr lang="nb-NO" dirty="0"/>
              <a:t> a </a:t>
            </a:r>
            <a:r>
              <a:rPr lang="nb-NO" dirty="0" err="1"/>
              <a:t>track</a:t>
            </a:r>
            <a:r>
              <a:rPr lang="nb-NO" dirty="0"/>
              <a:t> </a:t>
            </a:r>
            <a:r>
              <a:rPr lang="nb-NO" dirty="0" err="1"/>
              <a:t>that</a:t>
            </a:r>
            <a:r>
              <a:rPr lang="nb-NO" dirty="0"/>
              <a:t> </a:t>
            </a:r>
            <a:r>
              <a:rPr lang="nb-NO" dirty="0" err="1"/>
              <a:t>can</a:t>
            </a:r>
            <a:r>
              <a:rPr lang="nb-NO" dirty="0"/>
              <a:t> be </a:t>
            </a:r>
            <a:r>
              <a:rPr lang="nb-NO" dirty="0" err="1"/>
              <a:t>read</a:t>
            </a:r>
            <a:endParaRPr lang="nb-NO" dirty="0"/>
          </a:p>
          <a:p>
            <a:r>
              <a:rPr lang="nb-NO" dirty="0" err="1">
                <a:solidFill>
                  <a:srgbClr val="FF0000"/>
                </a:solidFill>
              </a:rPr>
              <a:t>Cylinder</a:t>
            </a:r>
            <a:endParaRPr lang="nb-NO" dirty="0">
              <a:solidFill>
                <a:srgbClr val="FF0000"/>
              </a:solidFill>
            </a:endParaRPr>
          </a:p>
          <a:p>
            <a:pPr lvl="1"/>
            <a:r>
              <a:rPr lang="nb-NO" dirty="0"/>
              <a:t>All </a:t>
            </a:r>
            <a:r>
              <a:rPr lang="nb-NO" dirty="0" err="1"/>
              <a:t>tracks</a:t>
            </a:r>
            <a:r>
              <a:rPr lang="nb-NO" dirty="0"/>
              <a:t> in </a:t>
            </a:r>
            <a:r>
              <a:rPr lang="nb-NO" dirty="0" err="1"/>
              <a:t>the</a:t>
            </a:r>
            <a:r>
              <a:rPr lang="nb-NO" dirty="0"/>
              <a:t> same </a:t>
            </a:r>
            <a:r>
              <a:rPr lang="nb-NO" dirty="0" err="1"/>
              <a:t>position</a:t>
            </a:r>
            <a:r>
              <a:rPr lang="nb-NO" dirty="0"/>
              <a:t> </a:t>
            </a:r>
            <a:r>
              <a:rPr lang="nb-NO" dirty="0" err="1"/>
              <a:t>on</a:t>
            </a:r>
            <a:r>
              <a:rPr lang="nb-NO" dirty="0"/>
              <a:t> </a:t>
            </a:r>
            <a:r>
              <a:rPr lang="nb-NO" dirty="0" err="1"/>
              <a:t>the</a:t>
            </a:r>
            <a:r>
              <a:rPr lang="nb-NO" dirty="0"/>
              <a:t> </a:t>
            </a:r>
            <a:r>
              <a:rPr lang="nb-NO" dirty="0" err="1"/>
              <a:t>disc</a:t>
            </a:r>
            <a:endParaRPr lang="nb-NO" dirty="0"/>
          </a:p>
        </p:txBody>
      </p:sp>
      <p:pic>
        <p:nvPicPr>
          <p:cNvPr id="223236" name="Picture 4" descr="7713d06_08"/>
          <p:cNvPicPr>
            <a:picLocks noGrp="1" noChangeAspect="1" noChangeArrowheads="1"/>
          </p:cNvPicPr>
          <p:nvPr>
            <p:ph sz="quarter" idx="2"/>
            <p:custDataLst>
              <p:tags r:id="rId4"/>
            </p:custDataLst>
          </p:nvPr>
        </p:nvPicPr>
        <p:blipFill>
          <a:blip r:embed="rId11" cstate="print"/>
          <a:stretch>
            <a:fillRect/>
          </a:stretch>
        </p:blipFill>
        <p:spPr>
          <a:xfrm>
            <a:off x="9220039" y="1700808"/>
            <a:ext cx="1050818" cy="2095500"/>
          </a:xfrm>
          <a:noFill/>
          <a:ln/>
        </p:spPr>
      </p:pic>
      <p:pic>
        <p:nvPicPr>
          <p:cNvPr id="223239" name="Picture 7" descr="7713d06_07"/>
          <p:cNvPicPr>
            <a:picLocks noGrp="1" noChangeAspect="1" noChangeArrowheads="1"/>
          </p:cNvPicPr>
          <p:nvPr>
            <p:ph sz="quarter" idx="3"/>
            <p:custDataLst>
              <p:tags r:id="rId5"/>
            </p:custDataLst>
          </p:nvPr>
        </p:nvPicPr>
        <p:blipFill>
          <a:blip r:embed="rId12" cstate="print"/>
          <a:srcRect b="44620"/>
          <a:stretch>
            <a:fillRect/>
          </a:stretch>
        </p:blipFill>
        <p:spPr>
          <a:xfrm>
            <a:off x="8423034" y="0"/>
            <a:ext cx="2244969" cy="1646238"/>
          </a:xfrm>
          <a:noFill/>
          <a:ln/>
        </p:spPr>
      </p:pic>
      <p:pic>
        <p:nvPicPr>
          <p:cNvPr id="223237" name="Picture 5"/>
          <p:cNvPicPr>
            <a:picLocks noChangeAspect="1" noChangeArrowheads="1"/>
          </p:cNvPicPr>
          <p:nvPr>
            <p:custDataLst>
              <p:tags r:id="rId6"/>
            </p:custDataLst>
          </p:nvPr>
        </p:nvPicPr>
        <p:blipFill>
          <a:blip r:embed="rId13" cstate="print"/>
          <a:srcRect/>
          <a:stretch>
            <a:fillRect/>
          </a:stretch>
        </p:blipFill>
        <p:spPr bwMode="auto">
          <a:xfrm>
            <a:off x="6096000" y="2028825"/>
            <a:ext cx="2924908" cy="2624138"/>
          </a:xfrm>
          <a:prstGeom prst="rect">
            <a:avLst/>
          </a:prstGeom>
          <a:noFill/>
          <a:ln w="9525">
            <a:noFill/>
            <a:miter lim="800000"/>
            <a:headEnd/>
            <a:tailEnd/>
          </a:ln>
          <a:effectLst/>
        </p:spPr>
      </p:pic>
      <p:sp>
        <p:nvSpPr>
          <p:cNvPr id="223238" name="Text Box 6"/>
          <p:cNvSpPr txBox="1">
            <a:spLocks noChangeArrowheads="1"/>
          </p:cNvSpPr>
          <p:nvPr>
            <p:custDataLst>
              <p:tags r:id="rId7"/>
            </p:custDataLst>
          </p:nvPr>
        </p:nvSpPr>
        <p:spPr bwMode="auto">
          <a:xfrm>
            <a:off x="1875693" y="5410203"/>
            <a:ext cx="8651631" cy="584775"/>
          </a:xfrm>
          <a:prstGeom prst="rect">
            <a:avLst/>
          </a:prstGeom>
          <a:noFill/>
          <a:ln w="9525">
            <a:noFill/>
            <a:miter lim="800000"/>
            <a:headEnd/>
            <a:tailEnd/>
          </a:ln>
          <a:effectLst/>
        </p:spPr>
        <p:txBody>
          <a:bodyPr>
            <a:spAutoFit/>
          </a:bodyPr>
          <a:lstStyle/>
          <a:p>
            <a:pPr>
              <a:spcBef>
                <a:spcPct val="50000"/>
              </a:spcBef>
              <a:buFontTx/>
              <a:buNone/>
            </a:pPr>
            <a:r>
              <a:rPr lang="nb-NO" sz="1600" dirty="0">
                <a:latin typeface="Comic Sans MS" pitchFamily="66" charset="0"/>
              </a:rPr>
              <a:t>512 bytes per </a:t>
            </a:r>
            <a:r>
              <a:rPr lang="nb-NO" sz="1600" dirty="0" err="1">
                <a:latin typeface="Comic Sans MS" pitchFamily="66" charset="0"/>
              </a:rPr>
              <a:t>sector</a:t>
            </a:r>
            <a:r>
              <a:rPr lang="nb-NO" sz="1600" dirty="0">
                <a:latin typeface="Comic Sans MS" pitchFamily="66" charset="0"/>
              </a:rPr>
              <a:t> * 51 </a:t>
            </a:r>
            <a:r>
              <a:rPr lang="nb-NO" sz="1600" dirty="0" err="1">
                <a:latin typeface="Comic Sans MS" pitchFamily="66" charset="0"/>
              </a:rPr>
              <a:t>sectors</a:t>
            </a:r>
            <a:r>
              <a:rPr lang="nb-NO" sz="1600" dirty="0">
                <a:latin typeface="Comic Sans MS" pitchFamily="66" charset="0"/>
              </a:rPr>
              <a:t> per </a:t>
            </a:r>
            <a:r>
              <a:rPr lang="nb-NO" sz="1600" dirty="0" err="1">
                <a:latin typeface="Comic Sans MS" pitchFamily="66" charset="0"/>
              </a:rPr>
              <a:t>track</a:t>
            </a:r>
            <a:r>
              <a:rPr lang="nb-NO" sz="1600" dirty="0">
                <a:latin typeface="Comic Sans MS" pitchFamily="66" charset="0"/>
              </a:rPr>
              <a:t> * 723 </a:t>
            </a:r>
            <a:r>
              <a:rPr lang="nb-NO" sz="1600" dirty="0" err="1">
                <a:latin typeface="Comic Sans MS" pitchFamily="66" charset="0"/>
              </a:rPr>
              <a:t>cylinders</a:t>
            </a:r>
            <a:r>
              <a:rPr lang="nb-NO" sz="1600" dirty="0">
                <a:latin typeface="Comic Sans MS" pitchFamily="66" charset="0"/>
              </a:rPr>
              <a:t> * 14 </a:t>
            </a:r>
            <a:r>
              <a:rPr lang="nb-NO" sz="1600" dirty="0" err="1">
                <a:latin typeface="Comic Sans MS" pitchFamily="66" charset="0"/>
              </a:rPr>
              <a:t>read</a:t>
            </a:r>
            <a:r>
              <a:rPr lang="nb-NO" sz="1600" dirty="0">
                <a:latin typeface="Comic Sans MS" pitchFamily="66" charset="0"/>
              </a:rPr>
              <a:t> </a:t>
            </a:r>
            <a:r>
              <a:rPr lang="nb-NO" sz="1600" dirty="0" err="1">
                <a:latin typeface="Comic Sans MS" pitchFamily="66" charset="0"/>
              </a:rPr>
              <a:t>heads</a:t>
            </a:r>
            <a:r>
              <a:rPr lang="nb-NO" sz="1600" dirty="0">
                <a:latin typeface="Comic Sans MS" pitchFamily="66" charset="0"/>
              </a:rPr>
              <a:t> = 264305664 B = 252 MB</a:t>
            </a:r>
            <a:endParaRPr lang="nb-NO" sz="2400" dirty="0">
              <a:latin typeface="Times New Roman" pitchFamily="18" charset="0"/>
            </a:endParaRPr>
          </a:p>
        </p:txBody>
      </p:sp>
      <p:sp>
        <p:nvSpPr>
          <p:cNvPr id="9" name="Slide Number Placeholder 4">
            <a:extLst>
              <a:ext uri="{FF2B5EF4-FFF2-40B4-BE49-F238E27FC236}">
                <a16:creationId xmlns:a16="http://schemas.microsoft.com/office/drawing/2014/main" id="{3C7C061B-C89B-4DD1-9F1C-32799020E349}"/>
              </a:ext>
            </a:extLst>
          </p:cNvPr>
          <p:cNvSpPr>
            <a:spLocks noGrp="1"/>
          </p:cNvSpPr>
          <p:nvPr>
            <p:ph type="sldNum" sz="quarter" idx="12"/>
            <p:custDataLst>
              <p:tags r:id="rId8"/>
            </p:custDataLst>
          </p:nvPr>
        </p:nvSpPr>
        <p:spPr>
          <a:xfrm>
            <a:off x="0" y="-7859"/>
            <a:ext cx="1262407" cy="457200"/>
          </a:xfrm>
          <a:prstGeom prst="rect">
            <a:avLst/>
          </a:prstGeom>
        </p:spPr>
        <p:txBody>
          <a:bodyPr/>
          <a:lstStyle/>
          <a:p>
            <a:pPr>
              <a:defRPr/>
            </a:pPr>
            <a:fld id="{6AF1C8AE-2CDD-414F-82E2-A8C08F8C4BDB}" type="slidenum">
              <a:rPr lang="en-US" smtClean="0"/>
              <a:pPr>
                <a:defRPr/>
              </a:pPr>
              <a:t>88</a:t>
            </a:fld>
            <a:r>
              <a:rPr lang="en-US" dirty="0"/>
              <a:t>/111</a:t>
            </a:r>
          </a:p>
        </p:txBody>
      </p:sp>
    </p:spTree>
    <p:custDataLst>
      <p:tags r:id="rId1"/>
    </p:custDataLst>
    <p:extLst>
      <p:ext uri="{BB962C8B-B14F-4D97-AF65-F5344CB8AC3E}">
        <p14:creationId xmlns:p14="http://schemas.microsoft.com/office/powerpoint/2010/main" val="23000202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3238"/>
                                        </p:tgtEl>
                                        <p:attrNameLst>
                                          <p:attrName>style.visibility</p:attrName>
                                        </p:attrNameLst>
                                      </p:cBhvr>
                                      <p:to>
                                        <p:strVal val="visible"/>
                                      </p:to>
                                    </p:set>
                                    <p:anim calcmode="lin" valueType="num">
                                      <p:cBhvr additive="base">
                                        <p:cTn id="7" dur="500" fill="hold"/>
                                        <p:tgtEl>
                                          <p:spTgt spid="223238"/>
                                        </p:tgtEl>
                                        <p:attrNameLst>
                                          <p:attrName>ppt_x</p:attrName>
                                        </p:attrNameLst>
                                      </p:cBhvr>
                                      <p:tavLst>
                                        <p:tav tm="0">
                                          <p:val>
                                            <p:strVal val="#ppt_x"/>
                                          </p:val>
                                        </p:tav>
                                        <p:tav tm="100000">
                                          <p:val>
                                            <p:strVal val="#ppt_x"/>
                                          </p:val>
                                        </p:tav>
                                      </p:tavLst>
                                    </p:anim>
                                    <p:anim calcmode="lin" valueType="num">
                                      <p:cBhvr additive="base">
                                        <p:cTn id="8" dur="500" fill="hold"/>
                                        <p:tgtEl>
                                          <p:spTgt spid="2232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Line 2"/>
          <p:cNvSpPr>
            <a:spLocks noChangeShapeType="1"/>
          </p:cNvSpPr>
          <p:nvPr>
            <p:custDataLst>
              <p:tags r:id="rId2"/>
            </p:custDataLst>
          </p:nvPr>
        </p:nvSpPr>
        <p:spPr bwMode="auto">
          <a:xfrm>
            <a:off x="6500818" y="1943100"/>
            <a:ext cx="720725" cy="990600"/>
          </a:xfrm>
          <a:prstGeom prst="line">
            <a:avLst/>
          </a:prstGeom>
          <a:noFill/>
          <a:ln w="38100">
            <a:solidFill>
              <a:schemeClr val="hlink"/>
            </a:solidFill>
            <a:round/>
            <a:headEnd/>
            <a:tailEnd type="triangle" w="med" len="med"/>
          </a:ln>
          <a:effectLst/>
        </p:spPr>
        <p:txBody>
          <a:bodyPr/>
          <a:lstStyle/>
          <a:p>
            <a:endParaRPr lang="nb-NO"/>
          </a:p>
        </p:txBody>
      </p:sp>
      <p:grpSp>
        <p:nvGrpSpPr>
          <p:cNvPr id="2" name="Group 3"/>
          <p:cNvGrpSpPr>
            <a:grpSpLocks/>
          </p:cNvGrpSpPr>
          <p:nvPr>
            <p:custDataLst>
              <p:tags r:id="rId3"/>
            </p:custDataLst>
          </p:nvPr>
        </p:nvGrpSpPr>
        <p:grpSpPr bwMode="auto">
          <a:xfrm>
            <a:off x="2001838" y="2879725"/>
            <a:ext cx="3060700" cy="3060700"/>
            <a:chOff x="301" y="1069"/>
            <a:chExt cx="1928" cy="1928"/>
          </a:xfrm>
        </p:grpSpPr>
        <p:grpSp>
          <p:nvGrpSpPr>
            <p:cNvPr id="3" name="Group 4"/>
            <p:cNvGrpSpPr>
              <a:grpSpLocks/>
            </p:cNvGrpSpPr>
            <p:nvPr/>
          </p:nvGrpSpPr>
          <p:grpSpPr bwMode="auto">
            <a:xfrm>
              <a:off x="301" y="1069"/>
              <a:ext cx="1928" cy="1928"/>
              <a:chOff x="301" y="1069"/>
              <a:chExt cx="1928" cy="1928"/>
            </a:xfrm>
          </p:grpSpPr>
          <p:sp>
            <p:nvSpPr>
              <p:cNvPr id="884741" name="Oval 5"/>
              <p:cNvSpPr>
                <a:spLocks noChangeArrowheads="1"/>
              </p:cNvSpPr>
              <p:nvPr/>
            </p:nvSpPr>
            <p:spPr bwMode="auto">
              <a:xfrm>
                <a:off x="301" y="1069"/>
                <a:ext cx="1928" cy="1928"/>
              </a:xfrm>
              <a:prstGeom prst="ellipse">
                <a:avLst/>
              </a:prstGeom>
              <a:gradFill rotWithShape="0">
                <a:gsLst>
                  <a:gs pos="0">
                    <a:srgbClr val="808080">
                      <a:gamma/>
                      <a:tint val="27451"/>
                      <a:invGamma/>
                    </a:srgbClr>
                  </a:gs>
                  <a:gs pos="50000">
                    <a:srgbClr val="808080"/>
                  </a:gs>
                  <a:gs pos="100000">
                    <a:srgbClr val="808080">
                      <a:gamma/>
                      <a:tint val="27451"/>
                      <a:invGamma/>
                    </a:srgbClr>
                  </a:gs>
                </a:gsLst>
                <a:lin ang="2700000" scaled="1"/>
              </a:gradFill>
              <a:ln w="12700">
                <a:solidFill>
                  <a:schemeClr val="tx1"/>
                </a:solidFill>
                <a:round/>
                <a:headEnd/>
                <a:tailEnd/>
              </a:ln>
              <a:effectLst/>
            </p:spPr>
            <p:txBody>
              <a:bodyPr wrap="none" anchor="ctr"/>
              <a:lstStyle/>
              <a:p>
                <a:endParaRPr lang="nb-NO"/>
              </a:p>
            </p:txBody>
          </p:sp>
          <p:sp>
            <p:nvSpPr>
              <p:cNvPr id="884742" name="Oval 6"/>
              <p:cNvSpPr>
                <a:spLocks noChangeArrowheads="1"/>
              </p:cNvSpPr>
              <p:nvPr/>
            </p:nvSpPr>
            <p:spPr bwMode="auto">
              <a:xfrm>
                <a:off x="1154" y="1922"/>
                <a:ext cx="222" cy="222"/>
              </a:xfrm>
              <a:prstGeom prst="ellipse">
                <a:avLst/>
              </a:prstGeom>
              <a:gradFill rotWithShape="0">
                <a:gsLst>
                  <a:gs pos="0">
                    <a:schemeClr val="tx1">
                      <a:gamma/>
                      <a:tint val="27451"/>
                      <a:invGamma/>
                    </a:schemeClr>
                  </a:gs>
                  <a:gs pos="50000">
                    <a:schemeClr val="tx1"/>
                  </a:gs>
                  <a:gs pos="100000">
                    <a:schemeClr val="tx1">
                      <a:gamma/>
                      <a:tint val="27451"/>
                      <a:invGamma/>
                    </a:schemeClr>
                  </a:gs>
                </a:gsLst>
                <a:lin ang="2700000" scaled="1"/>
              </a:gradFill>
              <a:ln w="12700">
                <a:solidFill>
                  <a:schemeClr val="tx1"/>
                </a:solidFill>
                <a:round/>
                <a:headEnd/>
                <a:tailEnd/>
              </a:ln>
              <a:effectLst/>
            </p:spPr>
            <p:txBody>
              <a:bodyPr wrap="none" anchor="ctr"/>
              <a:lstStyle/>
              <a:p>
                <a:endParaRPr lang="nb-NO"/>
              </a:p>
            </p:txBody>
          </p:sp>
        </p:grpSp>
        <p:grpSp>
          <p:nvGrpSpPr>
            <p:cNvPr id="4" name="Group 7"/>
            <p:cNvGrpSpPr>
              <a:grpSpLocks/>
            </p:cNvGrpSpPr>
            <p:nvPr/>
          </p:nvGrpSpPr>
          <p:grpSpPr bwMode="auto">
            <a:xfrm>
              <a:off x="495" y="1263"/>
              <a:ext cx="1539" cy="1539"/>
              <a:chOff x="495" y="1263"/>
              <a:chExt cx="1539" cy="1539"/>
            </a:xfrm>
          </p:grpSpPr>
          <p:sp>
            <p:nvSpPr>
              <p:cNvPr id="884744" name="Oval 8"/>
              <p:cNvSpPr>
                <a:spLocks noChangeArrowheads="1"/>
              </p:cNvSpPr>
              <p:nvPr/>
            </p:nvSpPr>
            <p:spPr bwMode="auto">
              <a:xfrm>
                <a:off x="495" y="1263"/>
                <a:ext cx="1539" cy="1539"/>
              </a:xfrm>
              <a:prstGeom prst="ellipse">
                <a:avLst/>
              </a:prstGeom>
              <a:noFill/>
              <a:ln w="12700">
                <a:solidFill>
                  <a:schemeClr val="tx1"/>
                </a:solidFill>
                <a:round/>
                <a:headEnd/>
                <a:tailEnd/>
              </a:ln>
              <a:effectLst/>
            </p:spPr>
            <p:txBody>
              <a:bodyPr wrap="none" anchor="ctr"/>
              <a:lstStyle/>
              <a:p>
                <a:endParaRPr lang="nb-NO"/>
              </a:p>
            </p:txBody>
          </p:sp>
          <p:sp>
            <p:nvSpPr>
              <p:cNvPr id="884745" name="Oval 9"/>
              <p:cNvSpPr>
                <a:spLocks noChangeArrowheads="1"/>
              </p:cNvSpPr>
              <p:nvPr/>
            </p:nvSpPr>
            <p:spPr bwMode="auto">
              <a:xfrm>
                <a:off x="649" y="1417"/>
                <a:ext cx="1230" cy="1230"/>
              </a:xfrm>
              <a:prstGeom prst="ellipse">
                <a:avLst/>
              </a:prstGeom>
              <a:noFill/>
              <a:ln w="12700">
                <a:solidFill>
                  <a:schemeClr val="tx1"/>
                </a:solidFill>
                <a:round/>
                <a:headEnd/>
                <a:tailEnd/>
              </a:ln>
              <a:effectLst/>
            </p:spPr>
            <p:txBody>
              <a:bodyPr wrap="none" anchor="ctr"/>
              <a:lstStyle/>
              <a:p>
                <a:endParaRPr lang="nb-NO"/>
              </a:p>
            </p:txBody>
          </p:sp>
          <p:sp>
            <p:nvSpPr>
              <p:cNvPr id="884746" name="Oval 10"/>
              <p:cNvSpPr>
                <a:spLocks noChangeArrowheads="1"/>
              </p:cNvSpPr>
              <p:nvPr/>
            </p:nvSpPr>
            <p:spPr bwMode="auto">
              <a:xfrm>
                <a:off x="772" y="1540"/>
                <a:ext cx="984" cy="984"/>
              </a:xfrm>
              <a:prstGeom prst="ellipse">
                <a:avLst/>
              </a:prstGeom>
              <a:noFill/>
              <a:ln w="12700">
                <a:solidFill>
                  <a:schemeClr val="tx1"/>
                </a:solidFill>
                <a:round/>
                <a:headEnd/>
                <a:tailEnd/>
              </a:ln>
              <a:effectLst/>
            </p:spPr>
            <p:txBody>
              <a:bodyPr wrap="none" anchor="ctr"/>
              <a:lstStyle/>
              <a:p>
                <a:endParaRPr lang="nb-NO"/>
              </a:p>
            </p:txBody>
          </p:sp>
        </p:grpSp>
      </p:grpSp>
      <p:sp>
        <p:nvSpPr>
          <p:cNvPr id="884747" name="Arc 11"/>
          <p:cNvSpPr>
            <a:spLocks/>
          </p:cNvSpPr>
          <p:nvPr>
            <p:custDataLst>
              <p:tags r:id="rId4"/>
            </p:custDataLst>
          </p:nvPr>
        </p:nvSpPr>
        <p:spPr bwMode="auto">
          <a:xfrm rot="16680000">
            <a:off x="3058319" y="3531398"/>
            <a:ext cx="566738" cy="1092200"/>
          </a:xfrm>
          <a:custGeom>
            <a:avLst/>
            <a:gdLst>
              <a:gd name="G0" fmla="+- 0 0 0"/>
              <a:gd name="G1" fmla="+- 21600 0 0"/>
              <a:gd name="G2" fmla="+- 21600 0 0"/>
              <a:gd name="T0" fmla="*/ 0 w 13816"/>
              <a:gd name="T1" fmla="*/ 0 h 21600"/>
              <a:gd name="T2" fmla="*/ 13816 w 13816"/>
              <a:gd name="T3" fmla="*/ 4996 h 21600"/>
              <a:gd name="T4" fmla="*/ 0 w 13816"/>
              <a:gd name="T5" fmla="*/ 21600 h 21600"/>
            </a:gdLst>
            <a:ahLst/>
            <a:cxnLst>
              <a:cxn ang="0">
                <a:pos x="T0" y="T1"/>
              </a:cxn>
              <a:cxn ang="0">
                <a:pos x="T2" y="T3"/>
              </a:cxn>
              <a:cxn ang="0">
                <a:pos x="T4" y="T5"/>
              </a:cxn>
            </a:cxnLst>
            <a:rect l="0" t="0" r="r" b="b"/>
            <a:pathLst>
              <a:path w="13816" h="21600" fill="none" extrusionOk="0">
                <a:moveTo>
                  <a:pt x="-1" y="0"/>
                </a:moveTo>
                <a:cubicBezTo>
                  <a:pt x="5047" y="0"/>
                  <a:pt x="9935" y="1767"/>
                  <a:pt x="13815" y="4996"/>
                </a:cubicBezTo>
              </a:path>
              <a:path w="13816" h="21600" stroke="0" extrusionOk="0">
                <a:moveTo>
                  <a:pt x="-1" y="0"/>
                </a:moveTo>
                <a:cubicBezTo>
                  <a:pt x="5047" y="0"/>
                  <a:pt x="9935" y="1767"/>
                  <a:pt x="13815" y="4996"/>
                </a:cubicBezTo>
                <a:lnTo>
                  <a:pt x="0" y="21600"/>
                </a:lnTo>
                <a:close/>
              </a:path>
            </a:pathLst>
          </a:custGeom>
          <a:noFill/>
          <a:ln w="25400" cap="rnd">
            <a:solidFill>
              <a:srgbClr val="FFFF00"/>
            </a:solidFill>
            <a:round/>
            <a:headEnd type="none" w="sm" len="sm"/>
            <a:tailEnd type="none" w="sm" len="sm"/>
          </a:ln>
          <a:effectLst/>
        </p:spPr>
        <p:txBody>
          <a:bodyPr wrap="none" anchor="ctr"/>
          <a:lstStyle/>
          <a:p>
            <a:endParaRPr lang="nb-NO"/>
          </a:p>
        </p:txBody>
      </p:sp>
      <p:sp>
        <p:nvSpPr>
          <p:cNvPr id="884748" name="Arc 12"/>
          <p:cNvSpPr>
            <a:spLocks/>
          </p:cNvSpPr>
          <p:nvPr>
            <p:custDataLst>
              <p:tags r:id="rId5"/>
            </p:custDataLst>
          </p:nvPr>
        </p:nvSpPr>
        <p:spPr bwMode="auto">
          <a:xfrm rot="3720000">
            <a:off x="3601244" y="4010823"/>
            <a:ext cx="566738" cy="1092200"/>
          </a:xfrm>
          <a:custGeom>
            <a:avLst/>
            <a:gdLst>
              <a:gd name="G0" fmla="+- 0 0 0"/>
              <a:gd name="G1" fmla="+- 21600 0 0"/>
              <a:gd name="G2" fmla="+- 21600 0 0"/>
              <a:gd name="T0" fmla="*/ 0 w 13816"/>
              <a:gd name="T1" fmla="*/ 0 h 21600"/>
              <a:gd name="T2" fmla="*/ 13816 w 13816"/>
              <a:gd name="T3" fmla="*/ 4996 h 21600"/>
              <a:gd name="T4" fmla="*/ 0 w 13816"/>
              <a:gd name="T5" fmla="*/ 21600 h 21600"/>
            </a:gdLst>
            <a:ahLst/>
            <a:cxnLst>
              <a:cxn ang="0">
                <a:pos x="T0" y="T1"/>
              </a:cxn>
              <a:cxn ang="0">
                <a:pos x="T2" y="T3"/>
              </a:cxn>
              <a:cxn ang="0">
                <a:pos x="T4" y="T5"/>
              </a:cxn>
            </a:cxnLst>
            <a:rect l="0" t="0" r="r" b="b"/>
            <a:pathLst>
              <a:path w="13816" h="21600" fill="none" extrusionOk="0">
                <a:moveTo>
                  <a:pt x="-1" y="0"/>
                </a:moveTo>
                <a:cubicBezTo>
                  <a:pt x="5047" y="0"/>
                  <a:pt x="9935" y="1767"/>
                  <a:pt x="13815" y="4996"/>
                </a:cubicBezTo>
              </a:path>
              <a:path w="13816" h="21600" stroke="0" extrusionOk="0">
                <a:moveTo>
                  <a:pt x="-1" y="0"/>
                </a:moveTo>
                <a:cubicBezTo>
                  <a:pt x="5047" y="0"/>
                  <a:pt x="9935" y="1767"/>
                  <a:pt x="13815" y="4996"/>
                </a:cubicBezTo>
                <a:lnTo>
                  <a:pt x="0" y="21600"/>
                </a:lnTo>
                <a:close/>
              </a:path>
            </a:pathLst>
          </a:custGeom>
          <a:noFill/>
          <a:ln w="25400" cap="rnd">
            <a:solidFill>
              <a:srgbClr val="FFFF00"/>
            </a:solidFill>
            <a:round/>
            <a:headEnd type="none" w="sm" len="sm"/>
            <a:tailEnd type="none" w="sm" len="sm"/>
          </a:ln>
          <a:effectLst/>
        </p:spPr>
        <p:txBody>
          <a:bodyPr wrap="none" anchor="ctr"/>
          <a:lstStyle/>
          <a:p>
            <a:endParaRPr lang="nb-NO"/>
          </a:p>
        </p:txBody>
      </p:sp>
      <p:sp>
        <p:nvSpPr>
          <p:cNvPr id="884749" name="Arc 13"/>
          <p:cNvSpPr>
            <a:spLocks/>
          </p:cNvSpPr>
          <p:nvPr>
            <p:custDataLst>
              <p:tags r:id="rId6"/>
            </p:custDataLst>
          </p:nvPr>
        </p:nvSpPr>
        <p:spPr bwMode="auto">
          <a:xfrm rot="10800000">
            <a:off x="2803526" y="4311650"/>
            <a:ext cx="1397000" cy="820738"/>
          </a:xfrm>
          <a:custGeom>
            <a:avLst/>
            <a:gdLst>
              <a:gd name="G0" fmla="+- 18809 0 0"/>
              <a:gd name="G1" fmla="+- 21600 0 0"/>
              <a:gd name="G2" fmla="+- 21600 0 0"/>
              <a:gd name="T0" fmla="*/ 0 w 40409"/>
              <a:gd name="T1" fmla="*/ 10980 h 21600"/>
              <a:gd name="T2" fmla="*/ 40409 w 40409"/>
              <a:gd name="T3" fmla="*/ 21600 h 21600"/>
              <a:gd name="T4" fmla="*/ 18809 w 40409"/>
              <a:gd name="T5" fmla="*/ 21600 h 21600"/>
            </a:gdLst>
            <a:ahLst/>
            <a:cxnLst>
              <a:cxn ang="0">
                <a:pos x="T0" y="T1"/>
              </a:cxn>
              <a:cxn ang="0">
                <a:pos x="T2" y="T3"/>
              </a:cxn>
              <a:cxn ang="0">
                <a:pos x="T4" y="T5"/>
              </a:cxn>
            </a:cxnLst>
            <a:rect l="0" t="0" r="r" b="b"/>
            <a:pathLst>
              <a:path w="40409" h="21600" fill="none" extrusionOk="0">
                <a:moveTo>
                  <a:pt x="0" y="10980"/>
                </a:moveTo>
                <a:cubicBezTo>
                  <a:pt x="3830" y="4195"/>
                  <a:pt x="11017" y="-1"/>
                  <a:pt x="18809" y="0"/>
                </a:cubicBezTo>
                <a:cubicBezTo>
                  <a:pt x="30738" y="0"/>
                  <a:pt x="40409" y="9670"/>
                  <a:pt x="40409" y="21600"/>
                </a:cubicBezTo>
              </a:path>
              <a:path w="40409" h="21600" stroke="0" extrusionOk="0">
                <a:moveTo>
                  <a:pt x="0" y="10980"/>
                </a:moveTo>
                <a:cubicBezTo>
                  <a:pt x="3830" y="4195"/>
                  <a:pt x="11017" y="-1"/>
                  <a:pt x="18809" y="0"/>
                </a:cubicBezTo>
                <a:cubicBezTo>
                  <a:pt x="30738" y="0"/>
                  <a:pt x="40409" y="9670"/>
                  <a:pt x="40409" y="21600"/>
                </a:cubicBezTo>
                <a:lnTo>
                  <a:pt x="18809" y="21600"/>
                </a:lnTo>
                <a:close/>
              </a:path>
            </a:pathLst>
          </a:custGeom>
          <a:noFill/>
          <a:ln w="19050" cap="rnd">
            <a:solidFill>
              <a:schemeClr val="bg1"/>
            </a:solidFill>
            <a:prstDash val="dash"/>
            <a:round/>
            <a:headEnd type="triangle" w="med" len="med"/>
            <a:tailEnd/>
          </a:ln>
          <a:effectLst/>
        </p:spPr>
        <p:txBody>
          <a:bodyPr wrap="none" anchor="ctr"/>
          <a:lstStyle/>
          <a:p>
            <a:endParaRPr lang="nb-NO"/>
          </a:p>
        </p:txBody>
      </p:sp>
      <p:sp>
        <p:nvSpPr>
          <p:cNvPr id="884750" name="Rectangle 14"/>
          <p:cNvSpPr>
            <a:spLocks noChangeArrowheads="1"/>
          </p:cNvSpPr>
          <p:nvPr>
            <p:custDataLst>
              <p:tags r:id="rId7"/>
            </p:custDataLst>
          </p:nvPr>
        </p:nvSpPr>
        <p:spPr bwMode="auto">
          <a:xfrm>
            <a:off x="6737350" y="4260859"/>
            <a:ext cx="2329164" cy="462307"/>
          </a:xfrm>
          <a:prstGeom prst="rect">
            <a:avLst/>
          </a:prstGeom>
          <a:noFill/>
          <a:ln w="9525">
            <a:noFill/>
            <a:miter lim="800000"/>
            <a:headEnd/>
            <a:tailEnd/>
          </a:ln>
          <a:effectLst/>
        </p:spPr>
        <p:txBody>
          <a:bodyPr wrap="none" lIns="92075" tIns="46038" rIns="92075" bIns="46038">
            <a:spAutoFit/>
          </a:bodyPr>
          <a:lstStyle/>
          <a:p>
            <a:r>
              <a:rPr lang="en-US" sz="2400" dirty="0"/>
              <a:t>     +</a:t>
            </a:r>
            <a:r>
              <a:rPr lang="en-US" dirty="0"/>
              <a:t> Rotation delay</a:t>
            </a:r>
            <a:endParaRPr lang="en-US" sz="2400" dirty="0"/>
          </a:p>
        </p:txBody>
      </p:sp>
      <p:sp>
        <p:nvSpPr>
          <p:cNvPr id="884751" name="Arc 15"/>
          <p:cNvSpPr>
            <a:spLocks/>
          </p:cNvSpPr>
          <p:nvPr>
            <p:custDataLst>
              <p:tags r:id="rId8"/>
            </p:custDataLst>
          </p:nvPr>
        </p:nvSpPr>
        <p:spPr bwMode="auto">
          <a:xfrm rot="1140000">
            <a:off x="3509968" y="4014788"/>
            <a:ext cx="746125" cy="550862"/>
          </a:xfrm>
          <a:custGeom>
            <a:avLst/>
            <a:gdLst>
              <a:gd name="G0" fmla="+- 0 0 0"/>
              <a:gd name="G1" fmla="+- 14522 0 0"/>
              <a:gd name="G2" fmla="+- 21600 0 0"/>
              <a:gd name="T0" fmla="*/ 15990 w 21600"/>
              <a:gd name="T1" fmla="*/ 0 h 14522"/>
              <a:gd name="T2" fmla="*/ 21600 w 21600"/>
              <a:gd name="T3" fmla="*/ 14522 h 14522"/>
              <a:gd name="T4" fmla="*/ 0 w 21600"/>
              <a:gd name="T5" fmla="*/ 14522 h 14522"/>
            </a:gdLst>
            <a:ahLst/>
            <a:cxnLst>
              <a:cxn ang="0">
                <a:pos x="T0" y="T1"/>
              </a:cxn>
              <a:cxn ang="0">
                <a:pos x="T2" y="T3"/>
              </a:cxn>
              <a:cxn ang="0">
                <a:pos x="T4" y="T5"/>
              </a:cxn>
            </a:cxnLst>
            <a:rect l="0" t="0" r="r" b="b"/>
            <a:pathLst>
              <a:path w="21600" h="14522" fill="none" extrusionOk="0">
                <a:moveTo>
                  <a:pt x="15989" y="0"/>
                </a:moveTo>
                <a:cubicBezTo>
                  <a:pt x="19599" y="3975"/>
                  <a:pt x="21600" y="9152"/>
                  <a:pt x="21600" y="14522"/>
                </a:cubicBezTo>
              </a:path>
              <a:path w="21600" h="14522" stroke="0" extrusionOk="0">
                <a:moveTo>
                  <a:pt x="15989" y="0"/>
                </a:moveTo>
                <a:cubicBezTo>
                  <a:pt x="19599" y="3975"/>
                  <a:pt x="21600" y="9152"/>
                  <a:pt x="21600" y="14522"/>
                </a:cubicBezTo>
                <a:lnTo>
                  <a:pt x="0" y="14522"/>
                </a:lnTo>
                <a:close/>
              </a:path>
            </a:pathLst>
          </a:custGeom>
          <a:noFill/>
          <a:ln w="19050" cap="rnd">
            <a:solidFill>
              <a:schemeClr val="bg1"/>
            </a:solidFill>
            <a:prstDash val="dash"/>
            <a:round/>
            <a:headEnd type="triangle" w="med" len="med"/>
            <a:tailEnd/>
          </a:ln>
          <a:effectLst/>
        </p:spPr>
        <p:txBody>
          <a:bodyPr wrap="none" anchor="ctr"/>
          <a:lstStyle/>
          <a:p>
            <a:endParaRPr lang="nb-NO"/>
          </a:p>
        </p:txBody>
      </p:sp>
      <p:sp>
        <p:nvSpPr>
          <p:cNvPr id="884752" name="Rectangle 16"/>
          <p:cNvSpPr>
            <a:spLocks noChangeArrowheads="1"/>
          </p:cNvSpPr>
          <p:nvPr>
            <p:custDataLst>
              <p:tags r:id="rId9"/>
            </p:custDataLst>
          </p:nvPr>
        </p:nvSpPr>
        <p:spPr bwMode="auto">
          <a:xfrm>
            <a:off x="6729416" y="4964122"/>
            <a:ext cx="1946302" cy="462307"/>
          </a:xfrm>
          <a:prstGeom prst="rect">
            <a:avLst/>
          </a:prstGeom>
          <a:noFill/>
          <a:ln w="9525">
            <a:noFill/>
            <a:miter lim="800000"/>
            <a:headEnd/>
            <a:tailEnd/>
          </a:ln>
          <a:effectLst/>
        </p:spPr>
        <p:txBody>
          <a:bodyPr wrap="none" lIns="92075" tIns="46038" rIns="92075" bIns="46038">
            <a:spAutoFit/>
          </a:bodyPr>
          <a:lstStyle/>
          <a:p>
            <a:r>
              <a:rPr lang="en-US" sz="2400" dirty="0"/>
              <a:t>     +</a:t>
            </a:r>
            <a:r>
              <a:rPr lang="en-US" sz="1600" dirty="0">
                <a:latin typeface="Times New Roman"/>
              </a:rPr>
              <a:t> Transfer time</a:t>
            </a:r>
            <a:endParaRPr lang="en-US" sz="2400" dirty="0">
              <a:latin typeface="Times New Roman"/>
            </a:endParaRPr>
          </a:p>
        </p:txBody>
      </p:sp>
      <p:sp>
        <p:nvSpPr>
          <p:cNvPr id="884753" name="Line 17"/>
          <p:cNvSpPr>
            <a:spLocks noChangeShapeType="1"/>
          </p:cNvSpPr>
          <p:nvPr>
            <p:custDataLst>
              <p:tags r:id="rId10"/>
            </p:custDataLst>
          </p:nvPr>
        </p:nvSpPr>
        <p:spPr bwMode="auto">
          <a:xfrm flipV="1">
            <a:off x="4252913" y="3944939"/>
            <a:ext cx="722312" cy="98425"/>
          </a:xfrm>
          <a:prstGeom prst="line">
            <a:avLst/>
          </a:prstGeom>
          <a:noFill/>
          <a:ln w="19050">
            <a:solidFill>
              <a:schemeClr val="bg1"/>
            </a:solidFill>
            <a:prstDash val="dash"/>
            <a:round/>
            <a:headEnd type="triangle" w="med" len="med"/>
            <a:tailEnd/>
          </a:ln>
          <a:effectLst/>
        </p:spPr>
        <p:txBody>
          <a:bodyPr wrap="none" anchor="ctr"/>
          <a:lstStyle/>
          <a:p>
            <a:endParaRPr lang="nb-NO"/>
          </a:p>
        </p:txBody>
      </p:sp>
      <p:sp>
        <p:nvSpPr>
          <p:cNvPr id="884754" name="Rectangle 18"/>
          <p:cNvSpPr>
            <a:spLocks noChangeArrowheads="1"/>
          </p:cNvSpPr>
          <p:nvPr>
            <p:custDataLst>
              <p:tags r:id="rId11"/>
            </p:custDataLst>
          </p:nvPr>
        </p:nvSpPr>
        <p:spPr bwMode="auto">
          <a:xfrm>
            <a:off x="6899275" y="3557590"/>
            <a:ext cx="2032608" cy="462307"/>
          </a:xfrm>
          <a:prstGeom prst="rect">
            <a:avLst/>
          </a:prstGeom>
          <a:noFill/>
          <a:ln w="9525">
            <a:noFill/>
            <a:miter lim="800000"/>
            <a:headEnd/>
            <a:tailEnd/>
          </a:ln>
          <a:effectLst/>
        </p:spPr>
        <p:txBody>
          <a:bodyPr wrap="none" lIns="92075" tIns="46038" rIns="92075" bIns="46038">
            <a:spAutoFit/>
          </a:bodyPr>
          <a:lstStyle/>
          <a:p>
            <a:r>
              <a:rPr lang="en-US" sz="2000" dirty="0"/>
              <a:t> Search time </a:t>
            </a:r>
            <a:r>
              <a:rPr lang="en-US" sz="2400" dirty="0"/>
              <a:t>	</a:t>
            </a:r>
          </a:p>
        </p:txBody>
      </p:sp>
      <p:grpSp>
        <p:nvGrpSpPr>
          <p:cNvPr id="5" name="Group 19"/>
          <p:cNvGrpSpPr>
            <a:grpSpLocks/>
          </p:cNvGrpSpPr>
          <p:nvPr>
            <p:custDataLst>
              <p:tags r:id="rId12"/>
            </p:custDataLst>
          </p:nvPr>
        </p:nvGrpSpPr>
        <p:grpSpPr bwMode="auto">
          <a:xfrm>
            <a:off x="4217989" y="4054484"/>
            <a:ext cx="820737" cy="2297113"/>
            <a:chOff x="1697" y="1809"/>
            <a:chExt cx="517" cy="1447"/>
          </a:xfrm>
        </p:grpSpPr>
        <p:sp>
          <p:nvSpPr>
            <p:cNvPr id="884756" name="Rectangle 20"/>
            <p:cNvSpPr>
              <a:spLocks noChangeArrowheads="1"/>
            </p:cNvSpPr>
            <p:nvPr/>
          </p:nvSpPr>
          <p:spPr bwMode="auto">
            <a:xfrm rot="20460000" flipH="1">
              <a:off x="1933" y="1830"/>
              <a:ext cx="54" cy="1424"/>
            </a:xfrm>
            <a:prstGeom prst="rect">
              <a:avLst/>
            </a:prstGeom>
            <a:solidFill>
              <a:schemeClr val="tx1"/>
            </a:solidFill>
            <a:ln w="12700">
              <a:solidFill>
                <a:schemeClr val="tx1"/>
              </a:solidFill>
              <a:miter lim="800000"/>
              <a:headEnd/>
              <a:tailEnd/>
            </a:ln>
            <a:effectLst/>
          </p:spPr>
          <p:txBody>
            <a:bodyPr wrap="none" anchor="ctr"/>
            <a:lstStyle/>
            <a:p>
              <a:endParaRPr lang="nb-NO"/>
            </a:p>
          </p:txBody>
        </p:sp>
        <p:sp>
          <p:nvSpPr>
            <p:cNvPr id="884757" name="Oval 21"/>
            <p:cNvSpPr>
              <a:spLocks noChangeArrowheads="1"/>
            </p:cNvSpPr>
            <p:nvPr/>
          </p:nvSpPr>
          <p:spPr bwMode="auto">
            <a:xfrm rot="20460000">
              <a:off x="2155" y="3190"/>
              <a:ext cx="59" cy="66"/>
            </a:xfrm>
            <a:prstGeom prst="ellipse">
              <a:avLst/>
            </a:prstGeom>
            <a:solidFill>
              <a:schemeClr val="tx1"/>
            </a:solidFill>
            <a:ln w="12700">
              <a:solidFill>
                <a:schemeClr val="tx1"/>
              </a:solidFill>
              <a:round/>
              <a:headEnd/>
              <a:tailEnd/>
            </a:ln>
            <a:effectLst/>
          </p:spPr>
          <p:txBody>
            <a:bodyPr wrap="none" anchor="ctr"/>
            <a:lstStyle/>
            <a:p>
              <a:endParaRPr lang="nb-NO"/>
            </a:p>
          </p:txBody>
        </p:sp>
        <p:sp>
          <p:nvSpPr>
            <p:cNvPr id="884758" name="AutoShape 22"/>
            <p:cNvSpPr>
              <a:spLocks noChangeArrowheads="1"/>
            </p:cNvSpPr>
            <p:nvPr/>
          </p:nvSpPr>
          <p:spPr bwMode="auto">
            <a:xfrm rot="20460000">
              <a:off x="1697" y="1809"/>
              <a:ext cx="54" cy="54"/>
            </a:xfrm>
            <a:prstGeom prst="triangle">
              <a:avLst>
                <a:gd name="adj" fmla="val 49991"/>
              </a:avLst>
            </a:prstGeom>
            <a:solidFill>
              <a:schemeClr val="hlink"/>
            </a:solidFill>
            <a:ln w="12700">
              <a:solidFill>
                <a:schemeClr val="tx1"/>
              </a:solidFill>
              <a:miter lim="800000"/>
              <a:headEnd/>
              <a:tailEnd/>
            </a:ln>
            <a:effectLst/>
          </p:spPr>
          <p:txBody>
            <a:bodyPr wrap="none" anchor="ctr"/>
            <a:lstStyle/>
            <a:p>
              <a:endParaRPr lang="nb-NO"/>
            </a:p>
          </p:txBody>
        </p:sp>
      </p:grpSp>
      <p:grpSp>
        <p:nvGrpSpPr>
          <p:cNvPr id="6" name="Group 23"/>
          <p:cNvGrpSpPr>
            <a:grpSpLocks/>
          </p:cNvGrpSpPr>
          <p:nvPr>
            <p:custDataLst>
              <p:tags r:id="rId13"/>
            </p:custDataLst>
          </p:nvPr>
        </p:nvGrpSpPr>
        <p:grpSpPr bwMode="auto">
          <a:xfrm>
            <a:off x="4941888" y="3938597"/>
            <a:ext cx="93662" cy="2416175"/>
            <a:chOff x="2153" y="1736"/>
            <a:chExt cx="59" cy="1522"/>
          </a:xfrm>
        </p:grpSpPr>
        <p:sp>
          <p:nvSpPr>
            <p:cNvPr id="884760" name="Rectangle 24"/>
            <p:cNvSpPr>
              <a:spLocks noChangeArrowheads="1"/>
            </p:cNvSpPr>
            <p:nvPr/>
          </p:nvSpPr>
          <p:spPr bwMode="auto">
            <a:xfrm flipH="1">
              <a:off x="2158" y="1796"/>
              <a:ext cx="54" cy="1424"/>
            </a:xfrm>
            <a:prstGeom prst="rect">
              <a:avLst/>
            </a:prstGeom>
            <a:solidFill>
              <a:schemeClr val="tx1"/>
            </a:solidFill>
            <a:ln w="12700">
              <a:solidFill>
                <a:schemeClr val="tx1"/>
              </a:solidFill>
              <a:miter lim="800000"/>
              <a:headEnd/>
              <a:tailEnd/>
            </a:ln>
            <a:effectLst/>
          </p:spPr>
          <p:txBody>
            <a:bodyPr wrap="none" anchor="ctr"/>
            <a:lstStyle/>
            <a:p>
              <a:endParaRPr lang="nb-NO"/>
            </a:p>
          </p:txBody>
        </p:sp>
        <p:sp>
          <p:nvSpPr>
            <p:cNvPr id="884761" name="Oval 25"/>
            <p:cNvSpPr>
              <a:spLocks noChangeArrowheads="1"/>
            </p:cNvSpPr>
            <p:nvPr/>
          </p:nvSpPr>
          <p:spPr bwMode="auto">
            <a:xfrm>
              <a:off x="2153" y="3192"/>
              <a:ext cx="59" cy="66"/>
            </a:xfrm>
            <a:prstGeom prst="ellipse">
              <a:avLst/>
            </a:prstGeom>
            <a:solidFill>
              <a:schemeClr val="tx1"/>
            </a:solidFill>
            <a:ln w="12700">
              <a:solidFill>
                <a:schemeClr val="tx1"/>
              </a:solidFill>
              <a:round/>
              <a:headEnd/>
              <a:tailEnd/>
            </a:ln>
            <a:effectLst/>
          </p:spPr>
          <p:txBody>
            <a:bodyPr wrap="none" anchor="ctr"/>
            <a:lstStyle/>
            <a:p>
              <a:endParaRPr lang="nb-NO"/>
            </a:p>
          </p:txBody>
        </p:sp>
        <p:sp>
          <p:nvSpPr>
            <p:cNvPr id="884762" name="AutoShape 26"/>
            <p:cNvSpPr>
              <a:spLocks noChangeArrowheads="1"/>
            </p:cNvSpPr>
            <p:nvPr/>
          </p:nvSpPr>
          <p:spPr bwMode="auto">
            <a:xfrm>
              <a:off x="2158" y="1736"/>
              <a:ext cx="54" cy="54"/>
            </a:xfrm>
            <a:prstGeom prst="triangle">
              <a:avLst>
                <a:gd name="adj" fmla="val 49991"/>
              </a:avLst>
            </a:prstGeom>
            <a:solidFill>
              <a:schemeClr val="hlink"/>
            </a:solidFill>
            <a:ln w="12700">
              <a:solidFill>
                <a:schemeClr val="tx1"/>
              </a:solidFill>
              <a:miter lim="800000"/>
              <a:headEnd/>
              <a:tailEnd/>
            </a:ln>
            <a:effectLst/>
          </p:spPr>
          <p:txBody>
            <a:bodyPr wrap="none" anchor="ctr"/>
            <a:lstStyle/>
            <a:p>
              <a:endParaRPr lang="nb-NO"/>
            </a:p>
          </p:txBody>
        </p:sp>
      </p:grpSp>
      <p:sp>
        <p:nvSpPr>
          <p:cNvPr id="884763" name="Text Box 27"/>
          <p:cNvSpPr txBox="1">
            <a:spLocks noChangeArrowheads="1"/>
          </p:cNvSpPr>
          <p:nvPr>
            <p:custDataLst>
              <p:tags r:id="rId14"/>
            </p:custDataLst>
          </p:nvPr>
        </p:nvSpPr>
        <p:spPr bwMode="auto">
          <a:xfrm>
            <a:off x="6165854" y="2855922"/>
            <a:ext cx="2932213" cy="461665"/>
          </a:xfrm>
          <a:prstGeom prst="rect">
            <a:avLst/>
          </a:prstGeom>
          <a:noFill/>
          <a:ln w="12700">
            <a:noFill/>
            <a:miter lim="800000"/>
            <a:headEnd type="none" w="sm" len="sm"/>
            <a:tailEnd type="none" w="sm" len="sm"/>
          </a:ln>
          <a:effectLst/>
        </p:spPr>
        <p:txBody>
          <a:bodyPr wrap="none">
            <a:spAutoFit/>
          </a:bodyPr>
          <a:lstStyle/>
          <a:p>
            <a:r>
              <a:rPr lang="en-US" sz="2400" b="1" dirty="0"/>
              <a:t>Disk access time =</a:t>
            </a:r>
            <a:endParaRPr lang="en-US" sz="2400" dirty="0"/>
          </a:p>
        </p:txBody>
      </p:sp>
      <p:sp>
        <p:nvSpPr>
          <p:cNvPr id="884764" name="Arc 28"/>
          <p:cNvSpPr>
            <a:spLocks/>
          </p:cNvSpPr>
          <p:nvPr>
            <p:custDataLst>
              <p:tags r:id="rId15"/>
            </p:custDataLst>
          </p:nvPr>
        </p:nvSpPr>
        <p:spPr bwMode="auto">
          <a:xfrm rot="763846">
            <a:off x="3594100" y="3698875"/>
            <a:ext cx="566738" cy="1092200"/>
          </a:xfrm>
          <a:custGeom>
            <a:avLst/>
            <a:gdLst>
              <a:gd name="G0" fmla="+- 0 0 0"/>
              <a:gd name="G1" fmla="+- 21600 0 0"/>
              <a:gd name="G2" fmla="+- 21600 0 0"/>
              <a:gd name="T0" fmla="*/ 65 w 13816"/>
              <a:gd name="T1" fmla="*/ 0 h 21600"/>
              <a:gd name="T2" fmla="*/ 13816 w 13816"/>
              <a:gd name="T3" fmla="*/ 4996 h 21600"/>
              <a:gd name="T4" fmla="*/ 0 w 13816"/>
              <a:gd name="T5" fmla="*/ 21600 h 21600"/>
            </a:gdLst>
            <a:ahLst/>
            <a:cxnLst>
              <a:cxn ang="0">
                <a:pos x="T0" y="T1"/>
              </a:cxn>
              <a:cxn ang="0">
                <a:pos x="T2" y="T3"/>
              </a:cxn>
              <a:cxn ang="0">
                <a:pos x="T4" y="T5"/>
              </a:cxn>
            </a:cxnLst>
            <a:rect l="0" t="0" r="r" b="b"/>
            <a:pathLst>
              <a:path w="13816" h="21600" fill="none" extrusionOk="0">
                <a:moveTo>
                  <a:pt x="64" y="0"/>
                </a:moveTo>
                <a:cubicBezTo>
                  <a:pt x="5090" y="15"/>
                  <a:pt x="9952" y="1782"/>
                  <a:pt x="13815" y="4996"/>
                </a:cubicBezTo>
              </a:path>
              <a:path w="13816" h="21600" stroke="0" extrusionOk="0">
                <a:moveTo>
                  <a:pt x="64" y="0"/>
                </a:moveTo>
                <a:cubicBezTo>
                  <a:pt x="5090" y="15"/>
                  <a:pt x="9952" y="1782"/>
                  <a:pt x="13815" y="4996"/>
                </a:cubicBezTo>
                <a:lnTo>
                  <a:pt x="0" y="21600"/>
                </a:lnTo>
                <a:close/>
              </a:path>
            </a:pathLst>
          </a:custGeom>
          <a:noFill/>
          <a:ln w="25400" cap="rnd">
            <a:solidFill>
              <a:srgbClr val="FFFF00"/>
            </a:solidFill>
            <a:round/>
            <a:headEnd type="none" w="sm" len="sm"/>
            <a:tailEnd type="none" w="sm" len="sm"/>
          </a:ln>
          <a:effectLst/>
        </p:spPr>
        <p:txBody>
          <a:bodyPr wrap="none" anchor="ctr"/>
          <a:lstStyle/>
          <a:p>
            <a:endParaRPr lang="nb-NO"/>
          </a:p>
        </p:txBody>
      </p:sp>
      <p:sp>
        <p:nvSpPr>
          <p:cNvPr id="884765" name="Rectangle 29"/>
          <p:cNvSpPr>
            <a:spLocks noChangeArrowheads="1"/>
          </p:cNvSpPr>
          <p:nvPr>
            <p:custDataLst>
              <p:tags r:id="rId16"/>
            </p:custDataLst>
          </p:nvPr>
        </p:nvSpPr>
        <p:spPr bwMode="auto">
          <a:xfrm>
            <a:off x="6726241" y="5684847"/>
            <a:ext cx="1886735" cy="462307"/>
          </a:xfrm>
          <a:prstGeom prst="rect">
            <a:avLst/>
          </a:prstGeom>
          <a:noFill/>
          <a:ln w="9525">
            <a:noFill/>
            <a:miter lim="800000"/>
            <a:headEnd/>
            <a:tailEnd/>
          </a:ln>
          <a:effectLst/>
        </p:spPr>
        <p:txBody>
          <a:bodyPr wrap="none" lIns="92075" tIns="46038" rIns="92075" bIns="46038">
            <a:spAutoFit/>
          </a:bodyPr>
          <a:lstStyle/>
          <a:p>
            <a:r>
              <a:rPr lang="en-US" sz="2400" dirty="0"/>
              <a:t>     +</a:t>
            </a:r>
            <a:r>
              <a:rPr lang="en-US" sz="1600" dirty="0">
                <a:latin typeface="Times New Roman"/>
              </a:rPr>
              <a:t> Other delays</a:t>
            </a:r>
            <a:endParaRPr lang="en-US" sz="2400" dirty="0">
              <a:latin typeface="Times New Roman"/>
            </a:endParaRPr>
          </a:p>
        </p:txBody>
      </p:sp>
      <p:sp>
        <p:nvSpPr>
          <p:cNvPr id="884766" name="Rectangle 30"/>
          <p:cNvSpPr>
            <a:spLocks noChangeArrowheads="1"/>
          </p:cNvSpPr>
          <p:nvPr>
            <p:custDataLst>
              <p:tags r:id="rId17"/>
            </p:custDataLst>
          </p:nvPr>
        </p:nvSpPr>
        <p:spPr bwMode="auto">
          <a:xfrm>
            <a:off x="1685930" y="2406659"/>
            <a:ext cx="1615827" cy="462307"/>
          </a:xfrm>
          <a:prstGeom prst="rect">
            <a:avLst/>
          </a:prstGeom>
          <a:noFill/>
          <a:ln w="9525">
            <a:noFill/>
            <a:miter lim="800000"/>
            <a:headEnd/>
            <a:tailEnd/>
          </a:ln>
          <a:effectLst/>
        </p:spPr>
        <p:txBody>
          <a:bodyPr wrap="none" lIns="92075" tIns="46038" rIns="92075" bIns="46038">
            <a:spAutoFit/>
          </a:bodyPr>
          <a:lstStyle/>
          <a:p>
            <a:pPr>
              <a:buNone/>
            </a:pPr>
            <a:r>
              <a:rPr lang="en-US" sz="2400" dirty="0">
                <a:solidFill>
                  <a:schemeClr val="hlink"/>
                </a:solidFill>
              </a:rPr>
              <a:t>Disk plate</a:t>
            </a:r>
            <a:r>
              <a:rPr lang="en-US" sz="2400" dirty="0">
                <a:solidFill>
                  <a:schemeClr val="hlink"/>
                </a:solidFill>
                <a:latin typeface="Times New Roman"/>
              </a:rPr>
              <a:t> </a:t>
            </a:r>
          </a:p>
        </p:txBody>
      </p:sp>
      <p:sp>
        <p:nvSpPr>
          <p:cNvPr id="884767" name="Rectangle 31"/>
          <p:cNvSpPr>
            <a:spLocks noChangeArrowheads="1"/>
          </p:cNvSpPr>
          <p:nvPr>
            <p:custDataLst>
              <p:tags r:id="rId18"/>
            </p:custDataLst>
          </p:nvPr>
        </p:nvSpPr>
        <p:spPr bwMode="auto">
          <a:xfrm>
            <a:off x="5060955" y="5241933"/>
            <a:ext cx="1401025" cy="462307"/>
          </a:xfrm>
          <a:prstGeom prst="rect">
            <a:avLst/>
          </a:prstGeom>
          <a:noFill/>
          <a:ln w="9525">
            <a:noFill/>
            <a:miter lim="800000"/>
            <a:headEnd/>
            <a:tailEnd/>
          </a:ln>
          <a:effectLst/>
        </p:spPr>
        <p:txBody>
          <a:bodyPr wrap="none" lIns="92075" tIns="46038" rIns="92075" bIns="46038">
            <a:spAutoFit/>
          </a:bodyPr>
          <a:lstStyle/>
          <a:p>
            <a:pPr>
              <a:buNone/>
            </a:pPr>
            <a:r>
              <a:rPr lang="en-US" sz="2400" dirty="0">
                <a:solidFill>
                  <a:schemeClr val="hlink"/>
                </a:solidFill>
              </a:rPr>
              <a:t>Disk arm</a:t>
            </a:r>
            <a:endParaRPr lang="en-US" sz="2400" dirty="0">
              <a:solidFill>
                <a:schemeClr val="hlink"/>
              </a:solidFill>
              <a:latin typeface="Times New Roman"/>
            </a:endParaRPr>
          </a:p>
        </p:txBody>
      </p:sp>
      <p:sp>
        <p:nvSpPr>
          <p:cNvPr id="884768" name="Rectangle 32"/>
          <p:cNvSpPr>
            <a:spLocks noChangeArrowheads="1"/>
          </p:cNvSpPr>
          <p:nvPr>
            <p:custDataLst>
              <p:tags r:id="rId19"/>
            </p:custDataLst>
          </p:nvPr>
        </p:nvSpPr>
        <p:spPr bwMode="auto">
          <a:xfrm>
            <a:off x="4951418" y="3306764"/>
            <a:ext cx="1556516" cy="462307"/>
          </a:xfrm>
          <a:prstGeom prst="rect">
            <a:avLst/>
          </a:prstGeom>
          <a:noFill/>
          <a:ln w="9525">
            <a:noFill/>
            <a:miter lim="800000"/>
            <a:headEnd/>
            <a:tailEnd/>
          </a:ln>
          <a:effectLst/>
        </p:spPr>
        <p:txBody>
          <a:bodyPr wrap="none" lIns="92075" tIns="46038" rIns="92075" bIns="46038">
            <a:spAutoFit/>
          </a:bodyPr>
          <a:lstStyle/>
          <a:p>
            <a:pPr>
              <a:buNone/>
            </a:pPr>
            <a:r>
              <a:rPr lang="en-US" sz="2400" dirty="0">
                <a:solidFill>
                  <a:schemeClr val="hlink"/>
                </a:solidFill>
              </a:rPr>
              <a:t>Disk head</a:t>
            </a:r>
            <a:endParaRPr lang="en-US" sz="2400" dirty="0">
              <a:solidFill>
                <a:schemeClr val="hlink"/>
              </a:solidFill>
              <a:latin typeface="Times New Roman"/>
            </a:endParaRPr>
          </a:p>
        </p:txBody>
      </p:sp>
      <p:sp>
        <p:nvSpPr>
          <p:cNvPr id="884769" name="Oval 33"/>
          <p:cNvSpPr>
            <a:spLocks noChangeArrowheads="1"/>
          </p:cNvSpPr>
          <p:nvPr>
            <p:custDataLst>
              <p:tags r:id="rId20"/>
            </p:custDataLst>
          </p:nvPr>
        </p:nvSpPr>
        <p:spPr bwMode="auto">
          <a:xfrm>
            <a:off x="4835530" y="3756025"/>
            <a:ext cx="315913" cy="450850"/>
          </a:xfrm>
          <a:prstGeom prst="ellipse">
            <a:avLst/>
          </a:prstGeom>
          <a:noFill/>
          <a:ln w="38100">
            <a:solidFill>
              <a:srgbClr val="6666FF"/>
            </a:solidFill>
            <a:round/>
            <a:headEnd/>
            <a:tailEnd/>
          </a:ln>
          <a:effectLst/>
        </p:spPr>
        <p:txBody>
          <a:bodyPr wrap="none" anchor="ctr"/>
          <a:lstStyle/>
          <a:p>
            <a:endParaRPr lang="nb-NO"/>
          </a:p>
        </p:txBody>
      </p:sp>
      <p:sp>
        <p:nvSpPr>
          <p:cNvPr id="884770" name="AutoShape 34"/>
          <p:cNvSpPr>
            <a:spLocks noChangeAspect="1" noChangeArrowheads="1" noTextEdit="1"/>
          </p:cNvSpPr>
          <p:nvPr>
            <p:custDataLst>
              <p:tags r:id="rId21"/>
            </p:custDataLst>
          </p:nvPr>
        </p:nvSpPr>
        <p:spPr bwMode="auto">
          <a:xfrm>
            <a:off x="5286377" y="900113"/>
            <a:ext cx="1433513" cy="1193800"/>
          </a:xfrm>
          <a:prstGeom prst="rect">
            <a:avLst/>
          </a:prstGeom>
          <a:noFill/>
          <a:ln w="9525">
            <a:noFill/>
            <a:miter lim="800000"/>
            <a:headEnd/>
            <a:tailEnd/>
          </a:ln>
        </p:spPr>
        <p:txBody>
          <a:bodyPr/>
          <a:lstStyle/>
          <a:p>
            <a:endParaRPr lang="nb-NO"/>
          </a:p>
        </p:txBody>
      </p:sp>
      <p:grpSp>
        <p:nvGrpSpPr>
          <p:cNvPr id="7" name="Group 35"/>
          <p:cNvGrpSpPr>
            <a:grpSpLocks/>
          </p:cNvGrpSpPr>
          <p:nvPr>
            <p:custDataLst>
              <p:tags r:id="rId22"/>
            </p:custDataLst>
          </p:nvPr>
        </p:nvGrpSpPr>
        <p:grpSpPr bwMode="auto">
          <a:xfrm>
            <a:off x="1938336" y="819159"/>
            <a:ext cx="8423271" cy="1395413"/>
            <a:chOff x="261" y="516"/>
            <a:chExt cx="5306" cy="879"/>
          </a:xfrm>
        </p:grpSpPr>
        <p:grpSp>
          <p:nvGrpSpPr>
            <p:cNvPr id="8" name="Group 36"/>
            <p:cNvGrpSpPr>
              <a:grpSpLocks/>
            </p:cNvGrpSpPr>
            <p:nvPr/>
          </p:nvGrpSpPr>
          <p:grpSpPr bwMode="auto">
            <a:xfrm>
              <a:off x="261" y="582"/>
              <a:ext cx="5306" cy="803"/>
              <a:chOff x="261" y="582"/>
              <a:chExt cx="5306" cy="803"/>
            </a:xfrm>
          </p:grpSpPr>
          <p:grpSp>
            <p:nvGrpSpPr>
              <p:cNvPr id="9" name="Group 37"/>
              <p:cNvGrpSpPr>
                <a:grpSpLocks/>
              </p:cNvGrpSpPr>
              <p:nvPr/>
            </p:nvGrpSpPr>
            <p:grpSpPr bwMode="auto">
              <a:xfrm>
                <a:off x="261" y="582"/>
                <a:ext cx="5306" cy="803"/>
                <a:chOff x="261" y="582"/>
                <a:chExt cx="5306" cy="803"/>
              </a:xfrm>
            </p:grpSpPr>
            <p:sp>
              <p:nvSpPr>
                <p:cNvPr id="884774" name="Text Box 38"/>
                <p:cNvSpPr txBox="1">
                  <a:spLocks noChangeArrowheads="1"/>
                </p:cNvSpPr>
                <p:nvPr/>
              </p:nvSpPr>
              <p:spPr bwMode="auto">
                <a:xfrm>
                  <a:off x="4094" y="582"/>
                  <a:ext cx="1473" cy="756"/>
                </a:xfrm>
                <a:prstGeom prst="rect">
                  <a:avLst/>
                </a:prstGeom>
                <a:noFill/>
                <a:ln w="9525">
                  <a:noFill/>
                  <a:miter lim="800000"/>
                  <a:headEnd/>
                  <a:tailEnd/>
                </a:ln>
                <a:effectLst/>
              </p:spPr>
              <p:txBody>
                <a:bodyPr wrap="none">
                  <a:spAutoFit/>
                </a:bodyPr>
                <a:lstStyle/>
                <a:p>
                  <a:r>
                    <a:rPr lang="en-US" sz="3600" dirty="0"/>
                    <a:t>block X</a:t>
                  </a:r>
                </a:p>
                <a:p>
                  <a:r>
                    <a:rPr lang="en-US" sz="3600" dirty="0"/>
                    <a:t>in memory</a:t>
                  </a:r>
                </a:p>
              </p:txBody>
            </p:sp>
            <p:sp>
              <p:nvSpPr>
                <p:cNvPr id="884775" name="Text Box 39"/>
                <p:cNvSpPr txBox="1">
                  <a:spLocks noChangeArrowheads="1"/>
                </p:cNvSpPr>
                <p:nvPr/>
              </p:nvSpPr>
              <p:spPr bwMode="auto">
                <a:xfrm>
                  <a:off x="261" y="629"/>
                  <a:ext cx="1296" cy="756"/>
                </a:xfrm>
                <a:prstGeom prst="rect">
                  <a:avLst/>
                </a:prstGeom>
                <a:noFill/>
                <a:ln w="9525">
                  <a:noFill/>
                  <a:miter lim="800000"/>
                  <a:headEnd/>
                  <a:tailEnd/>
                </a:ln>
                <a:effectLst/>
              </p:spPr>
              <p:txBody>
                <a:bodyPr wrap="none" anchor="ctr">
                  <a:spAutoFit/>
                </a:bodyPr>
                <a:lstStyle/>
                <a:p>
                  <a:pPr algn="r"/>
                  <a:r>
                    <a:rPr lang="en-US" sz="3600" dirty="0"/>
                    <a:t>Will have</a:t>
                  </a:r>
                </a:p>
                <a:p>
                  <a:pPr algn="r"/>
                  <a:r>
                    <a:rPr lang="en-US" sz="3600" dirty="0"/>
                    <a:t>block X</a:t>
                  </a:r>
                </a:p>
              </p:txBody>
            </p:sp>
          </p:grpSp>
          <p:sp>
            <p:nvSpPr>
              <p:cNvPr id="884776" name="Line 40"/>
              <p:cNvSpPr>
                <a:spLocks noChangeShapeType="1"/>
              </p:cNvSpPr>
              <p:nvPr/>
            </p:nvSpPr>
            <p:spPr bwMode="auto">
              <a:xfrm>
                <a:off x="1617" y="940"/>
                <a:ext cx="669" cy="0"/>
              </a:xfrm>
              <a:prstGeom prst="line">
                <a:avLst/>
              </a:prstGeom>
              <a:noFill/>
              <a:ln w="38100">
                <a:solidFill>
                  <a:schemeClr val="tx1"/>
                </a:solidFill>
                <a:round/>
                <a:headEnd/>
                <a:tailEnd type="triangle" w="med" len="med"/>
              </a:ln>
              <a:effectLst/>
            </p:spPr>
            <p:txBody>
              <a:bodyPr wrap="none" anchor="ctr"/>
              <a:lstStyle/>
              <a:p>
                <a:endParaRPr lang="nb-NO"/>
              </a:p>
            </p:txBody>
          </p:sp>
          <p:sp>
            <p:nvSpPr>
              <p:cNvPr id="884777" name="Line 41"/>
              <p:cNvSpPr>
                <a:spLocks noChangeShapeType="1"/>
              </p:cNvSpPr>
              <p:nvPr/>
            </p:nvSpPr>
            <p:spPr bwMode="auto">
              <a:xfrm>
                <a:off x="3401" y="926"/>
                <a:ext cx="669" cy="0"/>
              </a:xfrm>
              <a:prstGeom prst="line">
                <a:avLst/>
              </a:prstGeom>
              <a:noFill/>
              <a:ln w="38100">
                <a:solidFill>
                  <a:schemeClr val="tx1"/>
                </a:solidFill>
                <a:round/>
                <a:headEnd/>
                <a:tailEnd type="triangle" w="med" len="med"/>
              </a:ln>
              <a:effectLst/>
            </p:spPr>
            <p:txBody>
              <a:bodyPr wrap="none" anchor="ctr"/>
              <a:lstStyle/>
              <a:p>
                <a:endParaRPr lang="nb-NO"/>
              </a:p>
            </p:txBody>
          </p:sp>
        </p:grpSp>
        <p:grpSp>
          <p:nvGrpSpPr>
            <p:cNvPr id="10" name="Group 42"/>
            <p:cNvGrpSpPr>
              <a:grpSpLocks/>
            </p:cNvGrpSpPr>
            <p:nvPr/>
          </p:nvGrpSpPr>
          <p:grpSpPr bwMode="auto">
            <a:xfrm>
              <a:off x="2391" y="516"/>
              <a:ext cx="879" cy="879"/>
              <a:chOff x="2257" y="1428"/>
              <a:chExt cx="879" cy="712"/>
            </a:xfrm>
          </p:grpSpPr>
          <p:grpSp>
            <p:nvGrpSpPr>
              <p:cNvPr id="11" name="Group 43"/>
              <p:cNvGrpSpPr>
                <a:grpSpLocks/>
              </p:cNvGrpSpPr>
              <p:nvPr/>
            </p:nvGrpSpPr>
            <p:grpSpPr bwMode="auto">
              <a:xfrm>
                <a:off x="2257" y="1428"/>
                <a:ext cx="879" cy="712"/>
                <a:chOff x="2257" y="1428"/>
                <a:chExt cx="879" cy="712"/>
              </a:xfrm>
            </p:grpSpPr>
            <p:sp>
              <p:nvSpPr>
                <p:cNvPr id="884780" name="Freeform 44"/>
                <p:cNvSpPr>
                  <a:spLocks/>
                </p:cNvSpPr>
                <p:nvPr/>
              </p:nvSpPr>
              <p:spPr bwMode="auto">
                <a:xfrm>
                  <a:off x="2257" y="1428"/>
                  <a:ext cx="285" cy="231"/>
                </a:xfrm>
                <a:custGeom>
                  <a:avLst/>
                  <a:gdLst/>
                  <a:ahLst/>
                  <a:cxnLst>
                    <a:cxn ang="0">
                      <a:pos x="732" y="0"/>
                    </a:cxn>
                    <a:cxn ang="0">
                      <a:pos x="855" y="218"/>
                    </a:cxn>
                    <a:cxn ang="0">
                      <a:pos x="268" y="693"/>
                    </a:cxn>
                    <a:cxn ang="0">
                      <a:pos x="0" y="594"/>
                    </a:cxn>
                    <a:cxn ang="0">
                      <a:pos x="732" y="0"/>
                    </a:cxn>
                  </a:cxnLst>
                  <a:rect l="0" t="0" r="r" b="b"/>
                  <a:pathLst>
                    <a:path w="855" h="693">
                      <a:moveTo>
                        <a:pt x="732" y="0"/>
                      </a:moveTo>
                      <a:lnTo>
                        <a:pt x="855" y="218"/>
                      </a:lnTo>
                      <a:lnTo>
                        <a:pt x="268" y="693"/>
                      </a:lnTo>
                      <a:lnTo>
                        <a:pt x="0" y="594"/>
                      </a:lnTo>
                      <a:lnTo>
                        <a:pt x="732" y="0"/>
                      </a:lnTo>
                      <a:close/>
                    </a:path>
                  </a:pathLst>
                </a:custGeom>
                <a:solidFill>
                  <a:srgbClr val="5F3F1F"/>
                </a:solidFill>
                <a:ln w="6350">
                  <a:solidFill>
                    <a:srgbClr val="000000"/>
                  </a:solidFill>
                  <a:prstDash val="solid"/>
                  <a:round/>
                  <a:headEnd/>
                  <a:tailEnd/>
                </a:ln>
              </p:spPr>
              <p:txBody>
                <a:bodyPr/>
                <a:lstStyle/>
                <a:p>
                  <a:endParaRPr lang="nb-NO"/>
                </a:p>
              </p:txBody>
            </p:sp>
            <p:sp>
              <p:nvSpPr>
                <p:cNvPr id="884781" name="Freeform 45"/>
                <p:cNvSpPr>
                  <a:spLocks/>
                </p:cNvSpPr>
                <p:nvPr/>
              </p:nvSpPr>
              <p:spPr bwMode="auto">
                <a:xfrm>
                  <a:off x="2501" y="1428"/>
                  <a:ext cx="390" cy="72"/>
                </a:xfrm>
                <a:custGeom>
                  <a:avLst/>
                  <a:gdLst/>
                  <a:ahLst/>
                  <a:cxnLst>
                    <a:cxn ang="0">
                      <a:pos x="0" y="0"/>
                    </a:cxn>
                    <a:cxn ang="0">
                      <a:pos x="123" y="218"/>
                    </a:cxn>
                    <a:cxn ang="0">
                      <a:pos x="1050" y="218"/>
                    </a:cxn>
                    <a:cxn ang="0">
                      <a:pos x="1172" y="0"/>
                    </a:cxn>
                    <a:cxn ang="0">
                      <a:pos x="0" y="0"/>
                    </a:cxn>
                  </a:cxnLst>
                  <a:rect l="0" t="0" r="r" b="b"/>
                  <a:pathLst>
                    <a:path w="1172" h="218">
                      <a:moveTo>
                        <a:pt x="0" y="0"/>
                      </a:moveTo>
                      <a:lnTo>
                        <a:pt x="123" y="218"/>
                      </a:lnTo>
                      <a:lnTo>
                        <a:pt x="1050" y="218"/>
                      </a:lnTo>
                      <a:lnTo>
                        <a:pt x="1172" y="0"/>
                      </a:lnTo>
                      <a:lnTo>
                        <a:pt x="0" y="0"/>
                      </a:lnTo>
                      <a:close/>
                    </a:path>
                  </a:pathLst>
                </a:custGeom>
                <a:solidFill>
                  <a:srgbClr val="7F5F3F"/>
                </a:solidFill>
                <a:ln w="6350">
                  <a:solidFill>
                    <a:srgbClr val="000000"/>
                  </a:solidFill>
                  <a:prstDash val="solid"/>
                  <a:round/>
                  <a:headEnd/>
                  <a:tailEnd/>
                </a:ln>
              </p:spPr>
              <p:txBody>
                <a:bodyPr/>
                <a:lstStyle/>
                <a:p>
                  <a:endParaRPr lang="nb-NO"/>
                </a:p>
              </p:txBody>
            </p:sp>
            <p:sp>
              <p:nvSpPr>
                <p:cNvPr id="884782" name="Freeform 46"/>
                <p:cNvSpPr>
                  <a:spLocks/>
                </p:cNvSpPr>
                <p:nvPr/>
              </p:nvSpPr>
              <p:spPr bwMode="auto">
                <a:xfrm>
                  <a:off x="2851" y="1428"/>
                  <a:ext cx="285" cy="231"/>
                </a:xfrm>
                <a:custGeom>
                  <a:avLst/>
                  <a:gdLst/>
                  <a:ahLst/>
                  <a:cxnLst>
                    <a:cxn ang="0">
                      <a:pos x="122" y="0"/>
                    </a:cxn>
                    <a:cxn ang="0">
                      <a:pos x="0" y="218"/>
                    </a:cxn>
                    <a:cxn ang="0">
                      <a:pos x="587" y="693"/>
                    </a:cxn>
                    <a:cxn ang="0">
                      <a:pos x="855" y="594"/>
                    </a:cxn>
                    <a:cxn ang="0">
                      <a:pos x="122" y="0"/>
                    </a:cxn>
                  </a:cxnLst>
                  <a:rect l="0" t="0" r="r" b="b"/>
                  <a:pathLst>
                    <a:path w="855" h="693">
                      <a:moveTo>
                        <a:pt x="122" y="0"/>
                      </a:moveTo>
                      <a:lnTo>
                        <a:pt x="0" y="218"/>
                      </a:lnTo>
                      <a:lnTo>
                        <a:pt x="587" y="693"/>
                      </a:lnTo>
                      <a:lnTo>
                        <a:pt x="855" y="594"/>
                      </a:lnTo>
                      <a:lnTo>
                        <a:pt x="122" y="0"/>
                      </a:lnTo>
                      <a:close/>
                    </a:path>
                  </a:pathLst>
                </a:custGeom>
                <a:solidFill>
                  <a:srgbClr val="9F7F5F"/>
                </a:solidFill>
                <a:ln w="6350">
                  <a:solidFill>
                    <a:srgbClr val="000000"/>
                  </a:solidFill>
                  <a:prstDash val="solid"/>
                  <a:round/>
                  <a:headEnd/>
                  <a:tailEnd/>
                </a:ln>
              </p:spPr>
              <p:txBody>
                <a:bodyPr/>
                <a:lstStyle/>
                <a:p>
                  <a:endParaRPr lang="nb-NO"/>
                </a:p>
              </p:txBody>
            </p:sp>
            <p:sp>
              <p:nvSpPr>
                <p:cNvPr id="884783" name="Freeform 47"/>
                <p:cNvSpPr>
                  <a:spLocks/>
                </p:cNvSpPr>
                <p:nvPr/>
              </p:nvSpPr>
              <p:spPr bwMode="auto">
                <a:xfrm>
                  <a:off x="2257" y="1909"/>
                  <a:ext cx="285" cy="231"/>
                </a:xfrm>
                <a:custGeom>
                  <a:avLst/>
                  <a:gdLst/>
                  <a:ahLst/>
                  <a:cxnLst>
                    <a:cxn ang="0">
                      <a:pos x="732" y="694"/>
                    </a:cxn>
                    <a:cxn ang="0">
                      <a:pos x="855" y="477"/>
                    </a:cxn>
                    <a:cxn ang="0">
                      <a:pos x="268" y="0"/>
                    </a:cxn>
                    <a:cxn ang="0">
                      <a:pos x="0" y="99"/>
                    </a:cxn>
                    <a:cxn ang="0">
                      <a:pos x="732" y="694"/>
                    </a:cxn>
                  </a:cxnLst>
                  <a:rect l="0" t="0" r="r" b="b"/>
                  <a:pathLst>
                    <a:path w="855" h="694">
                      <a:moveTo>
                        <a:pt x="732" y="694"/>
                      </a:moveTo>
                      <a:lnTo>
                        <a:pt x="855" y="477"/>
                      </a:lnTo>
                      <a:lnTo>
                        <a:pt x="268" y="0"/>
                      </a:lnTo>
                      <a:lnTo>
                        <a:pt x="0" y="99"/>
                      </a:lnTo>
                      <a:lnTo>
                        <a:pt x="732" y="694"/>
                      </a:lnTo>
                      <a:close/>
                    </a:path>
                  </a:pathLst>
                </a:custGeom>
                <a:solidFill>
                  <a:srgbClr val="3F1F00"/>
                </a:solidFill>
                <a:ln w="6350">
                  <a:solidFill>
                    <a:srgbClr val="000000"/>
                  </a:solidFill>
                  <a:prstDash val="solid"/>
                  <a:round/>
                  <a:headEnd/>
                  <a:tailEnd/>
                </a:ln>
              </p:spPr>
              <p:txBody>
                <a:bodyPr/>
                <a:lstStyle/>
                <a:p>
                  <a:endParaRPr lang="nb-NO"/>
                </a:p>
              </p:txBody>
            </p:sp>
            <p:sp>
              <p:nvSpPr>
                <p:cNvPr id="884784" name="Freeform 48"/>
                <p:cNvSpPr>
                  <a:spLocks/>
                </p:cNvSpPr>
                <p:nvPr/>
              </p:nvSpPr>
              <p:spPr bwMode="auto">
                <a:xfrm>
                  <a:off x="2501" y="2068"/>
                  <a:ext cx="390" cy="72"/>
                </a:xfrm>
                <a:custGeom>
                  <a:avLst/>
                  <a:gdLst/>
                  <a:ahLst/>
                  <a:cxnLst>
                    <a:cxn ang="0">
                      <a:pos x="0" y="217"/>
                    </a:cxn>
                    <a:cxn ang="0">
                      <a:pos x="123" y="0"/>
                    </a:cxn>
                    <a:cxn ang="0">
                      <a:pos x="1050" y="0"/>
                    </a:cxn>
                    <a:cxn ang="0">
                      <a:pos x="1172" y="217"/>
                    </a:cxn>
                    <a:cxn ang="0">
                      <a:pos x="0" y="217"/>
                    </a:cxn>
                  </a:cxnLst>
                  <a:rect l="0" t="0" r="r" b="b"/>
                  <a:pathLst>
                    <a:path w="1172" h="217">
                      <a:moveTo>
                        <a:pt x="0" y="217"/>
                      </a:moveTo>
                      <a:lnTo>
                        <a:pt x="123" y="0"/>
                      </a:lnTo>
                      <a:lnTo>
                        <a:pt x="1050" y="0"/>
                      </a:lnTo>
                      <a:lnTo>
                        <a:pt x="1172" y="217"/>
                      </a:lnTo>
                      <a:lnTo>
                        <a:pt x="0" y="217"/>
                      </a:lnTo>
                      <a:close/>
                    </a:path>
                  </a:pathLst>
                </a:custGeom>
                <a:solidFill>
                  <a:srgbClr val="3F1F00"/>
                </a:solidFill>
                <a:ln w="6350">
                  <a:solidFill>
                    <a:srgbClr val="000000"/>
                  </a:solidFill>
                  <a:prstDash val="solid"/>
                  <a:round/>
                  <a:headEnd/>
                  <a:tailEnd/>
                </a:ln>
              </p:spPr>
              <p:txBody>
                <a:bodyPr/>
                <a:lstStyle/>
                <a:p>
                  <a:endParaRPr lang="nb-NO"/>
                </a:p>
              </p:txBody>
            </p:sp>
            <p:sp>
              <p:nvSpPr>
                <p:cNvPr id="884785" name="Freeform 49"/>
                <p:cNvSpPr>
                  <a:spLocks/>
                </p:cNvSpPr>
                <p:nvPr/>
              </p:nvSpPr>
              <p:spPr bwMode="auto">
                <a:xfrm>
                  <a:off x="2851" y="1909"/>
                  <a:ext cx="285" cy="231"/>
                </a:xfrm>
                <a:custGeom>
                  <a:avLst/>
                  <a:gdLst/>
                  <a:ahLst/>
                  <a:cxnLst>
                    <a:cxn ang="0">
                      <a:pos x="122" y="694"/>
                    </a:cxn>
                    <a:cxn ang="0">
                      <a:pos x="0" y="477"/>
                    </a:cxn>
                    <a:cxn ang="0">
                      <a:pos x="587" y="0"/>
                    </a:cxn>
                    <a:cxn ang="0">
                      <a:pos x="855" y="99"/>
                    </a:cxn>
                    <a:cxn ang="0">
                      <a:pos x="122" y="694"/>
                    </a:cxn>
                  </a:cxnLst>
                  <a:rect l="0" t="0" r="r" b="b"/>
                  <a:pathLst>
                    <a:path w="855" h="694">
                      <a:moveTo>
                        <a:pt x="122" y="694"/>
                      </a:moveTo>
                      <a:lnTo>
                        <a:pt x="0" y="477"/>
                      </a:lnTo>
                      <a:lnTo>
                        <a:pt x="587" y="0"/>
                      </a:lnTo>
                      <a:lnTo>
                        <a:pt x="855" y="99"/>
                      </a:lnTo>
                      <a:lnTo>
                        <a:pt x="122" y="694"/>
                      </a:lnTo>
                      <a:close/>
                    </a:path>
                  </a:pathLst>
                </a:custGeom>
                <a:solidFill>
                  <a:srgbClr val="5F3F1F"/>
                </a:solidFill>
                <a:ln w="6350">
                  <a:solidFill>
                    <a:srgbClr val="000000"/>
                  </a:solidFill>
                  <a:prstDash val="solid"/>
                  <a:round/>
                  <a:headEnd/>
                  <a:tailEnd/>
                </a:ln>
              </p:spPr>
              <p:txBody>
                <a:bodyPr/>
                <a:lstStyle/>
                <a:p>
                  <a:endParaRPr lang="nb-NO"/>
                </a:p>
              </p:txBody>
            </p:sp>
            <p:sp>
              <p:nvSpPr>
                <p:cNvPr id="884786" name="Freeform 50"/>
                <p:cNvSpPr>
                  <a:spLocks/>
                </p:cNvSpPr>
                <p:nvPr/>
              </p:nvSpPr>
              <p:spPr bwMode="auto">
                <a:xfrm>
                  <a:off x="2257" y="1626"/>
                  <a:ext cx="89" cy="316"/>
                </a:xfrm>
                <a:custGeom>
                  <a:avLst/>
                  <a:gdLst/>
                  <a:ahLst/>
                  <a:cxnLst>
                    <a:cxn ang="0">
                      <a:pos x="0" y="0"/>
                    </a:cxn>
                    <a:cxn ang="0">
                      <a:pos x="0" y="949"/>
                    </a:cxn>
                    <a:cxn ang="0">
                      <a:pos x="268" y="850"/>
                    </a:cxn>
                    <a:cxn ang="0">
                      <a:pos x="268" y="99"/>
                    </a:cxn>
                    <a:cxn ang="0">
                      <a:pos x="0" y="0"/>
                    </a:cxn>
                  </a:cxnLst>
                  <a:rect l="0" t="0" r="r" b="b"/>
                  <a:pathLst>
                    <a:path w="268" h="949">
                      <a:moveTo>
                        <a:pt x="0" y="0"/>
                      </a:moveTo>
                      <a:lnTo>
                        <a:pt x="0" y="949"/>
                      </a:lnTo>
                      <a:lnTo>
                        <a:pt x="268" y="850"/>
                      </a:lnTo>
                      <a:lnTo>
                        <a:pt x="268" y="99"/>
                      </a:lnTo>
                      <a:lnTo>
                        <a:pt x="0" y="0"/>
                      </a:lnTo>
                      <a:close/>
                    </a:path>
                  </a:pathLst>
                </a:custGeom>
                <a:solidFill>
                  <a:srgbClr val="3F1F00"/>
                </a:solidFill>
                <a:ln w="6350">
                  <a:solidFill>
                    <a:srgbClr val="000000"/>
                  </a:solidFill>
                  <a:prstDash val="solid"/>
                  <a:round/>
                  <a:headEnd/>
                  <a:tailEnd/>
                </a:ln>
              </p:spPr>
              <p:txBody>
                <a:bodyPr/>
                <a:lstStyle/>
                <a:p>
                  <a:endParaRPr lang="nb-NO"/>
                </a:p>
              </p:txBody>
            </p:sp>
            <p:sp>
              <p:nvSpPr>
                <p:cNvPr id="884787" name="Freeform 51"/>
                <p:cNvSpPr>
                  <a:spLocks/>
                </p:cNvSpPr>
                <p:nvPr/>
              </p:nvSpPr>
              <p:spPr bwMode="auto">
                <a:xfrm>
                  <a:off x="3046" y="1626"/>
                  <a:ext cx="90" cy="316"/>
                </a:xfrm>
                <a:custGeom>
                  <a:avLst/>
                  <a:gdLst/>
                  <a:ahLst/>
                  <a:cxnLst>
                    <a:cxn ang="0">
                      <a:pos x="268" y="0"/>
                    </a:cxn>
                    <a:cxn ang="0">
                      <a:pos x="268" y="949"/>
                    </a:cxn>
                    <a:cxn ang="0">
                      <a:pos x="0" y="850"/>
                    </a:cxn>
                    <a:cxn ang="0">
                      <a:pos x="0" y="99"/>
                    </a:cxn>
                    <a:cxn ang="0">
                      <a:pos x="268" y="0"/>
                    </a:cxn>
                  </a:cxnLst>
                  <a:rect l="0" t="0" r="r" b="b"/>
                  <a:pathLst>
                    <a:path w="268" h="949">
                      <a:moveTo>
                        <a:pt x="268" y="0"/>
                      </a:moveTo>
                      <a:lnTo>
                        <a:pt x="268" y="949"/>
                      </a:lnTo>
                      <a:lnTo>
                        <a:pt x="0" y="850"/>
                      </a:lnTo>
                      <a:lnTo>
                        <a:pt x="0" y="99"/>
                      </a:lnTo>
                      <a:lnTo>
                        <a:pt x="268" y="0"/>
                      </a:lnTo>
                      <a:close/>
                    </a:path>
                  </a:pathLst>
                </a:custGeom>
                <a:solidFill>
                  <a:srgbClr val="7F5F3F"/>
                </a:solidFill>
                <a:ln w="6350">
                  <a:solidFill>
                    <a:srgbClr val="000000"/>
                  </a:solidFill>
                  <a:prstDash val="solid"/>
                  <a:round/>
                  <a:headEnd/>
                  <a:tailEnd/>
                </a:ln>
              </p:spPr>
              <p:txBody>
                <a:bodyPr/>
                <a:lstStyle/>
                <a:p>
                  <a:endParaRPr lang="nb-NO"/>
                </a:p>
              </p:txBody>
            </p:sp>
          </p:grpSp>
          <p:grpSp>
            <p:nvGrpSpPr>
              <p:cNvPr id="12" name="Group 52"/>
              <p:cNvGrpSpPr>
                <a:grpSpLocks/>
              </p:cNvGrpSpPr>
              <p:nvPr/>
            </p:nvGrpSpPr>
            <p:grpSpPr bwMode="auto">
              <a:xfrm>
                <a:off x="2344" y="1499"/>
                <a:ext cx="705" cy="570"/>
                <a:chOff x="2344" y="1499"/>
                <a:chExt cx="705" cy="570"/>
              </a:xfrm>
            </p:grpSpPr>
            <p:grpSp>
              <p:nvGrpSpPr>
                <p:cNvPr id="13" name="Group 53"/>
                <p:cNvGrpSpPr>
                  <a:grpSpLocks/>
                </p:cNvGrpSpPr>
                <p:nvPr/>
              </p:nvGrpSpPr>
              <p:grpSpPr bwMode="auto">
                <a:xfrm>
                  <a:off x="2344" y="1499"/>
                  <a:ext cx="705" cy="570"/>
                  <a:chOff x="2344" y="1499"/>
                  <a:chExt cx="705" cy="570"/>
                </a:xfrm>
              </p:grpSpPr>
              <p:sp>
                <p:nvSpPr>
                  <p:cNvPr id="884790" name="Freeform 54"/>
                  <p:cNvSpPr>
                    <a:spLocks/>
                  </p:cNvSpPr>
                  <p:nvPr/>
                </p:nvSpPr>
                <p:spPr bwMode="auto">
                  <a:xfrm>
                    <a:off x="2344" y="1499"/>
                    <a:ext cx="705" cy="570"/>
                  </a:xfrm>
                  <a:custGeom>
                    <a:avLst/>
                    <a:gdLst/>
                    <a:ahLst/>
                    <a:cxnLst>
                      <a:cxn ang="0">
                        <a:pos x="588" y="0"/>
                      </a:cxn>
                      <a:cxn ang="0">
                        <a:pos x="1526" y="0"/>
                      </a:cxn>
                      <a:cxn ang="0">
                        <a:pos x="2114" y="476"/>
                      </a:cxn>
                      <a:cxn ang="0">
                        <a:pos x="2114" y="1236"/>
                      </a:cxn>
                      <a:cxn ang="0">
                        <a:pos x="1526" y="1712"/>
                      </a:cxn>
                      <a:cxn ang="0">
                        <a:pos x="588" y="1712"/>
                      </a:cxn>
                      <a:cxn ang="0">
                        <a:pos x="0" y="1236"/>
                      </a:cxn>
                      <a:cxn ang="0">
                        <a:pos x="0" y="476"/>
                      </a:cxn>
                      <a:cxn ang="0">
                        <a:pos x="588" y="0"/>
                      </a:cxn>
                    </a:cxnLst>
                    <a:rect l="0" t="0" r="r" b="b"/>
                    <a:pathLst>
                      <a:path w="2114" h="1712">
                        <a:moveTo>
                          <a:pt x="588" y="0"/>
                        </a:moveTo>
                        <a:lnTo>
                          <a:pt x="1526" y="0"/>
                        </a:lnTo>
                        <a:lnTo>
                          <a:pt x="2114" y="476"/>
                        </a:lnTo>
                        <a:lnTo>
                          <a:pt x="2114" y="1236"/>
                        </a:lnTo>
                        <a:lnTo>
                          <a:pt x="1526" y="1712"/>
                        </a:lnTo>
                        <a:lnTo>
                          <a:pt x="588" y="1712"/>
                        </a:lnTo>
                        <a:lnTo>
                          <a:pt x="0" y="1236"/>
                        </a:lnTo>
                        <a:lnTo>
                          <a:pt x="0" y="476"/>
                        </a:lnTo>
                        <a:lnTo>
                          <a:pt x="588" y="0"/>
                        </a:lnTo>
                        <a:close/>
                      </a:path>
                    </a:pathLst>
                  </a:custGeom>
                  <a:solidFill>
                    <a:srgbClr val="DFDFDF"/>
                  </a:solidFill>
                  <a:ln w="6350">
                    <a:solidFill>
                      <a:srgbClr val="000000"/>
                    </a:solidFill>
                    <a:prstDash val="solid"/>
                    <a:round/>
                    <a:headEnd/>
                    <a:tailEnd/>
                  </a:ln>
                </p:spPr>
                <p:txBody>
                  <a:bodyPr/>
                  <a:lstStyle/>
                  <a:p>
                    <a:endParaRPr lang="nb-NO"/>
                  </a:p>
                </p:txBody>
              </p:sp>
              <p:sp>
                <p:nvSpPr>
                  <p:cNvPr id="884791" name="Freeform 55"/>
                  <p:cNvSpPr>
                    <a:spLocks/>
                  </p:cNvSpPr>
                  <p:nvPr/>
                </p:nvSpPr>
                <p:spPr bwMode="auto">
                  <a:xfrm>
                    <a:off x="2357" y="1509"/>
                    <a:ext cx="678" cy="549"/>
                  </a:xfrm>
                  <a:custGeom>
                    <a:avLst/>
                    <a:gdLst/>
                    <a:ahLst/>
                    <a:cxnLst>
                      <a:cxn ang="0">
                        <a:pos x="565" y="0"/>
                      </a:cxn>
                      <a:cxn ang="0">
                        <a:pos x="1468" y="0"/>
                      </a:cxn>
                      <a:cxn ang="0">
                        <a:pos x="2033" y="458"/>
                      </a:cxn>
                      <a:cxn ang="0">
                        <a:pos x="2033" y="1190"/>
                      </a:cxn>
                      <a:cxn ang="0">
                        <a:pos x="1468" y="1647"/>
                      </a:cxn>
                      <a:cxn ang="0">
                        <a:pos x="565" y="1647"/>
                      </a:cxn>
                      <a:cxn ang="0">
                        <a:pos x="0" y="1190"/>
                      </a:cxn>
                      <a:cxn ang="0">
                        <a:pos x="0" y="458"/>
                      </a:cxn>
                      <a:cxn ang="0">
                        <a:pos x="565" y="0"/>
                      </a:cxn>
                    </a:cxnLst>
                    <a:rect l="0" t="0" r="r" b="b"/>
                    <a:pathLst>
                      <a:path w="2033" h="1647">
                        <a:moveTo>
                          <a:pt x="565" y="0"/>
                        </a:moveTo>
                        <a:lnTo>
                          <a:pt x="1468" y="0"/>
                        </a:lnTo>
                        <a:lnTo>
                          <a:pt x="2033" y="458"/>
                        </a:lnTo>
                        <a:lnTo>
                          <a:pt x="2033" y="1190"/>
                        </a:lnTo>
                        <a:lnTo>
                          <a:pt x="1468" y="1647"/>
                        </a:lnTo>
                        <a:lnTo>
                          <a:pt x="565" y="1647"/>
                        </a:lnTo>
                        <a:lnTo>
                          <a:pt x="0" y="1190"/>
                        </a:lnTo>
                        <a:lnTo>
                          <a:pt x="0" y="458"/>
                        </a:lnTo>
                        <a:lnTo>
                          <a:pt x="565" y="0"/>
                        </a:lnTo>
                      </a:path>
                    </a:pathLst>
                  </a:custGeom>
                  <a:noFill/>
                  <a:ln w="6350">
                    <a:solidFill>
                      <a:srgbClr val="000000"/>
                    </a:solidFill>
                    <a:prstDash val="solid"/>
                    <a:round/>
                    <a:headEnd/>
                    <a:tailEnd/>
                  </a:ln>
                </p:spPr>
                <p:txBody>
                  <a:bodyPr/>
                  <a:lstStyle/>
                  <a:p>
                    <a:endParaRPr lang="nb-NO"/>
                  </a:p>
                </p:txBody>
              </p:sp>
              <p:sp>
                <p:nvSpPr>
                  <p:cNvPr id="884792" name="Freeform 56"/>
                  <p:cNvSpPr>
                    <a:spLocks/>
                  </p:cNvSpPr>
                  <p:nvPr/>
                </p:nvSpPr>
                <p:spPr bwMode="auto">
                  <a:xfrm>
                    <a:off x="2371" y="1521"/>
                    <a:ext cx="650" cy="526"/>
                  </a:xfrm>
                  <a:custGeom>
                    <a:avLst/>
                    <a:gdLst/>
                    <a:ahLst/>
                    <a:cxnLst>
                      <a:cxn ang="0">
                        <a:pos x="541" y="0"/>
                      </a:cxn>
                      <a:cxn ang="0">
                        <a:pos x="1407" y="0"/>
                      </a:cxn>
                      <a:cxn ang="0">
                        <a:pos x="1949" y="439"/>
                      </a:cxn>
                      <a:cxn ang="0">
                        <a:pos x="1949" y="1141"/>
                      </a:cxn>
                      <a:cxn ang="0">
                        <a:pos x="1407" y="1580"/>
                      </a:cxn>
                      <a:cxn ang="0">
                        <a:pos x="541" y="1580"/>
                      </a:cxn>
                      <a:cxn ang="0">
                        <a:pos x="0" y="1141"/>
                      </a:cxn>
                      <a:cxn ang="0">
                        <a:pos x="0" y="439"/>
                      </a:cxn>
                      <a:cxn ang="0">
                        <a:pos x="541" y="0"/>
                      </a:cxn>
                    </a:cxnLst>
                    <a:rect l="0" t="0" r="r" b="b"/>
                    <a:pathLst>
                      <a:path w="1949" h="1580">
                        <a:moveTo>
                          <a:pt x="541" y="0"/>
                        </a:moveTo>
                        <a:lnTo>
                          <a:pt x="1407" y="0"/>
                        </a:lnTo>
                        <a:lnTo>
                          <a:pt x="1949" y="439"/>
                        </a:lnTo>
                        <a:lnTo>
                          <a:pt x="1949" y="1141"/>
                        </a:lnTo>
                        <a:lnTo>
                          <a:pt x="1407" y="1580"/>
                        </a:lnTo>
                        <a:lnTo>
                          <a:pt x="541" y="1580"/>
                        </a:lnTo>
                        <a:lnTo>
                          <a:pt x="0" y="1141"/>
                        </a:lnTo>
                        <a:lnTo>
                          <a:pt x="0" y="439"/>
                        </a:lnTo>
                        <a:lnTo>
                          <a:pt x="541" y="0"/>
                        </a:lnTo>
                      </a:path>
                    </a:pathLst>
                  </a:custGeom>
                  <a:noFill/>
                  <a:ln w="6350">
                    <a:solidFill>
                      <a:srgbClr val="000000"/>
                    </a:solidFill>
                    <a:prstDash val="solid"/>
                    <a:round/>
                    <a:headEnd/>
                    <a:tailEnd/>
                  </a:ln>
                </p:spPr>
                <p:txBody>
                  <a:bodyPr/>
                  <a:lstStyle/>
                  <a:p>
                    <a:endParaRPr lang="nb-NO"/>
                  </a:p>
                </p:txBody>
              </p:sp>
              <p:grpSp>
                <p:nvGrpSpPr>
                  <p:cNvPr id="14" name="Group 57"/>
                  <p:cNvGrpSpPr>
                    <a:grpSpLocks/>
                  </p:cNvGrpSpPr>
                  <p:nvPr/>
                </p:nvGrpSpPr>
                <p:grpSpPr bwMode="auto">
                  <a:xfrm>
                    <a:off x="2502" y="1621"/>
                    <a:ext cx="389" cy="321"/>
                    <a:chOff x="2502" y="1621"/>
                    <a:chExt cx="389" cy="321"/>
                  </a:xfrm>
                </p:grpSpPr>
                <p:sp>
                  <p:nvSpPr>
                    <p:cNvPr id="884794" name="Freeform 58"/>
                    <p:cNvSpPr>
                      <a:spLocks/>
                    </p:cNvSpPr>
                    <p:nvPr/>
                  </p:nvSpPr>
                  <p:spPr bwMode="auto">
                    <a:xfrm>
                      <a:off x="2502" y="1626"/>
                      <a:ext cx="389" cy="316"/>
                    </a:xfrm>
                    <a:custGeom>
                      <a:avLst/>
                      <a:gdLst/>
                      <a:ahLst/>
                      <a:cxnLst>
                        <a:cxn ang="0">
                          <a:pos x="324" y="0"/>
                        </a:cxn>
                        <a:cxn ang="0">
                          <a:pos x="844" y="0"/>
                        </a:cxn>
                        <a:cxn ang="0">
                          <a:pos x="1168" y="263"/>
                        </a:cxn>
                        <a:cxn ang="0">
                          <a:pos x="1168" y="684"/>
                        </a:cxn>
                        <a:cxn ang="0">
                          <a:pos x="844" y="947"/>
                        </a:cxn>
                        <a:cxn ang="0">
                          <a:pos x="324" y="947"/>
                        </a:cxn>
                        <a:cxn ang="0">
                          <a:pos x="0" y="684"/>
                        </a:cxn>
                        <a:cxn ang="0">
                          <a:pos x="0" y="263"/>
                        </a:cxn>
                        <a:cxn ang="0">
                          <a:pos x="324" y="0"/>
                        </a:cxn>
                      </a:cxnLst>
                      <a:rect l="0" t="0" r="r" b="b"/>
                      <a:pathLst>
                        <a:path w="1168" h="947">
                          <a:moveTo>
                            <a:pt x="324" y="0"/>
                          </a:moveTo>
                          <a:lnTo>
                            <a:pt x="844" y="0"/>
                          </a:lnTo>
                          <a:lnTo>
                            <a:pt x="1168" y="263"/>
                          </a:lnTo>
                          <a:lnTo>
                            <a:pt x="1168" y="684"/>
                          </a:lnTo>
                          <a:lnTo>
                            <a:pt x="844" y="947"/>
                          </a:lnTo>
                          <a:lnTo>
                            <a:pt x="324" y="947"/>
                          </a:lnTo>
                          <a:lnTo>
                            <a:pt x="0" y="684"/>
                          </a:lnTo>
                          <a:lnTo>
                            <a:pt x="0" y="263"/>
                          </a:lnTo>
                          <a:lnTo>
                            <a:pt x="324" y="0"/>
                          </a:lnTo>
                        </a:path>
                      </a:pathLst>
                    </a:custGeom>
                    <a:noFill/>
                    <a:ln w="6350">
                      <a:solidFill>
                        <a:srgbClr val="000000"/>
                      </a:solidFill>
                      <a:prstDash val="solid"/>
                      <a:round/>
                      <a:headEnd/>
                      <a:tailEnd/>
                    </a:ln>
                  </p:spPr>
                  <p:txBody>
                    <a:bodyPr/>
                    <a:lstStyle/>
                    <a:p>
                      <a:endParaRPr lang="nb-NO"/>
                    </a:p>
                  </p:txBody>
                </p:sp>
                <p:sp>
                  <p:nvSpPr>
                    <p:cNvPr id="884795" name="Oval 59"/>
                    <p:cNvSpPr>
                      <a:spLocks noChangeArrowheads="1"/>
                    </p:cNvSpPr>
                    <p:nvPr/>
                  </p:nvSpPr>
                  <p:spPr bwMode="auto">
                    <a:xfrm>
                      <a:off x="2676" y="1769"/>
                      <a:ext cx="40" cy="31"/>
                    </a:xfrm>
                    <a:prstGeom prst="ellipse">
                      <a:avLst/>
                    </a:prstGeom>
                    <a:solidFill>
                      <a:srgbClr val="FFFFFF"/>
                    </a:solidFill>
                    <a:ln w="6350">
                      <a:solidFill>
                        <a:srgbClr val="000000"/>
                      </a:solidFill>
                      <a:round/>
                      <a:headEnd/>
                      <a:tailEnd/>
                    </a:ln>
                  </p:spPr>
                  <p:txBody>
                    <a:bodyPr/>
                    <a:lstStyle/>
                    <a:p>
                      <a:endParaRPr lang="nb-NO"/>
                    </a:p>
                  </p:txBody>
                </p:sp>
                <p:grpSp>
                  <p:nvGrpSpPr>
                    <p:cNvPr id="15" name="Group 60"/>
                    <p:cNvGrpSpPr>
                      <a:grpSpLocks/>
                    </p:cNvGrpSpPr>
                    <p:nvPr/>
                  </p:nvGrpSpPr>
                  <p:grpSpPr bwMode="auto">
                    <a:xfrm>
                      <a:off x="2520" y="1625"/>
                      <a:ext cx="222" cy="248"/>
                      <a:chOff x="2520" y="1625"/>
                      <a:chExt cx="222" cy="248"/>
                    </a:xfrm>
                  </p:grpSpPr>
                  <p:grpSp>
                    <p:nvGrpSpPr>
                      <p:cNvPr id="16" name="Group 61"/>
                      <p:cNvGrpSpPr>
                        <a:grpSpLocks/>
                      </p:cNvGrpSpPr>
                      <p:nvPr/>
                    </p:nvGrpSpPr>
                    <p:grpSpPr bwMode="auto">
                      <a:xfrm>
                        <a:off x="2572" y="1788"/>
                        <a:ext cx="123" cy="85"/>
                        <a:chOff x="2572" y="1788"/>
                        <a:chExt cx="123" cy="85"/>
                      </a:xfrm>
                    </p:grpSpPr>
                    <p:grpSp>
                      <p:nvGrpSpPr>
                        <p:cNvPr id="17" name="Group 62"/>
                        <p:cNvGrpSpPr>
                          <a:grpSpLocks/>
                        </p:cNvGrpSpPr>
                        <p:nvPr/>
                      </p:nvGrpSpPr>
                      <p:grpSpPr bwMode="auto">
                        <a:xfrm>
                          <a:off x="2572" y="1843"/>
                          <a:ext cx="42" cy="30"/>
                          <a:chOff x="2572" y="1843"/>
                          <a:chExt cx="42" cy="30"/>
                        </a:xfrm>
                      </p:grpSpPr>
                      <p:sp>
                        <p:nvSpPr>
                          <p:cNvPr id="884799" name="Oval 63"/>
                          <p:cNvSpPr>
                            <a:spLocks noChangeArrowheads="1"/>
                          </p:cNvSpPr>
                          <p:nvPr/>
                        </p:nvSpPr>
                        <p:spPr bwMode="auto">
                          <a:xfrm>
                            <a:off x="2593" y="1843"/>
                            <a:ext cx="21" cy="17"/>
                          </a:xfrm>
                          <a:prstGeom prst="ellipse">
                            <a:avLst/>
                          </a:prstGeom>
                          <a:solidFill>
                            <a:srgbClr val="9F9F9F"/>
                          </a:solidFill>
                          <a:ln w="9525">
                            <a:noFill/>
                            <a:round/>
                            <a:headEnd/>
                            <a:tailEnd/>
                          </a:ln>
                        </p:spPr>
                        <p:txBody>
                          <a:bodyPr/>
                          <a:lstStyle/>
                          <a:p>
                            <a:endParaRPr lang="nb-NO"/>
                          </a:p>
                        </p:txBody>
                      </p:sp>
                      <p:sp>
                        <p:nvSpPr>
                          <p:cNvPr id="884800" name="Freeform 64"/>
                          <p:cNvSpPr>
                            <a:spLocks/>
                          </p:cNvSpPr>
                          <p:nvPr/>
                        </p:nvSpPr>
                        <p:spPr bwMode="auto">
                          <a:xfrm>
                            <a:off x="2572" y="1846"/>
                            <a:ext cx="36" cy="27"/>
                          </a:xfrm>
                          <a:custGeom>
                            <a:avLst/>
                            <a:gdLst/>
                            <a:ahLst/>
                            <a:cxnLst>
                              <a:cxn ang="0">
                                <a:pos x="69" y="0"/>
                              </a:cxn>
                              <a:cxn ang="0">
                                <a:pos x="0" y="70"/>
                              </a:cxn>
                              <a:cxn ang="0">
                                <a:pos x="11" y="79"/>
                              </a:cxn>
                              <a:cxn ang="0">
                                <a:pos x="109" y="38"/>
                              </a:cxn>
                              <a:cxn ang="0">
                                <a:pos x="69" y="0"/>
                              </a:cxn>
                            </a:cxnLst>
                            <a:rect l="0" t="0" r="r" b="b"/>
                            <a:pathLst>
                              <a:path w="109" h="79">
                                <a:moveTo>
                                  <a:pt x="69" y="0"/>
                                </a:moveTo>
                                <a:lnTo>
                                  <a:pt x="0" y="70"/>
                                </a:lnTo>
                                <a:lnTo>
                                  <a:pt x="11" y="79"/>
                                </a:lnTo>
                                <a:lnTo>
                                  <a:pt x="109" y="38"/>
                                </a:lnTo>
                                <a:lnTo>
                                  <a:pt x="69" y="0"/>
                                </a:lnTo>
                                <a:close/>
                              </a:path>
                            </a:pathLst>
                          </a:custGeom>
                          <a:solidFill>
                            <a:srgbClr val="9F9F9F"/>
                          </a:solidFill>
                          <a:ln w="9525">
                            <a:noFill/>
                            <a:round/>
                            <a:headEnd/>
                            <a:tailEnd/>
                          </a:ln>
                        </p:spPr>
                        <p:txBody>
                          <a:bodyPr/>
                          <a:lstStyle/>
                          <a:p>
                            <a:endParaRPr lang="nb-NO"/>
                          </a:p>
                        </p:txBody>
                      </p:sp>
                    </p:grpSp>
                    <p:sp>
                      <p:nvSpPr>
                        <p:cNvPr id="884801" name="Freeform 65"/>
                        <p:cNvSpPr>
                          <a:spLocks/>
                        </p:cNvSpPr>
                        <p:nvPr/>
                      </p:nvSpPr>
                      <p:spPr bwMode="auto">
                        <a:xfrm>
                          <a:off x="2607" y="1788"/>
                          <a:ext cx="88" cy="61"/>
                        </a:xfrm>
                        <a:custGeom>
                          <a:avLst/>
                          <a:gdLst/>
                          <a:ahLst/>
                          <a:cxnLst>
                            <a:cxn ang="0">
                              <a:pos x="0" y="176"/>
                            </a:cxn>
                            <a:cxn ang="0">
                              <a:pos x="253" y="0"/>
                            </a:cxn>
                            <a:cxn ang="0">
                              <a:pos x="264" y="8"/>
                            </a:cxn>
                            <a:cxn ang="0">
                              <a:pos x="10" y="184"/>
                            </a:cxn>
                            <a:cxn ang="0">
                              <a:pos x="0" y="176"/>
                            </a:cxn>
                          </a:cxnLst>
                          <a:rect l="0" t="0" r="r" b="b"/>
                          <a:pathLst>
                            <a:path w="264" h="184">
                              <a:moveTo>
                                <a:pt x="0" y="176"/>
                              </a:moveTo>
                              <a:lnTo>
                                <a:pt x="253" y="0"/>
                              </a:lnTo>
                              <a:lnTo>
                                <a:pt x="264" y="8"/>
                              </a:lnTo>
                              <a:lnTo>
                                <a:pt x="10" y="184"/>
                              </a:lnTo>
                              <a:lnTo>
                                <a:pt x="0" y="176"/>
                              </a:lnTo>
                              <a:close/>
                            </a:path>
                          </a:pathLst>
                        </a:custGeom>
                        <a:solidFill>
                          <a:srgbClr val="9F9F9F"/>
                        </a:solidFill>
                        <a:ln w="9525">
                          <a:noFill/>
                          <a:round/>
                          <a:headEnd/>
                          <a:tailEnd/>
                        </a:ln>
                      </p:spPr>
                      <p:txBody>
                        <a:bodyPr/>
                        <a:lstStyle/>
                        <a:p>
                          <a:endParaRPr lang="nb-NO"/>
                        </a:p>
                      </p:txBody>
                    </p:sp>
                  </p:grpSp>
                  <p:grpSp>
                    <p:nvGrpSpPr>
                      <p:cNvPr id="18" name="Group 66"/>
                      <p:cNvGrpSpPr>
                        <a:grpSpLocks/>
                      </p:cNvGrpSpPr>
                      <p:nvPr/>
                    </p:nvGrpSpPr>
                    <p:grpSpPr bwMode="auto">
                      <a:xfrm>
                        <a:off x="2520" y="1663"/>
                        <a:ext cx="178" cy="125"/>
                        <a:chOff x="2520" y="1663"/>
                        <a:chExt cx="178" cy="125"/>
                      </a:xfrm>
                    </p:grpSpPr>
                    <p:grpSp>
                      <p:nvGrpSpPr>
                        <p:cNvPr id="19" name="Group 67"/>
                        <p:cNvGrpSpPr>
                          <a:grpSpLocks/>
                        </p:cNvGrpSpPr>
                        <p:nvPr/>
                      </p:nvGrpSpPr>
                      <p:grpSpPr bwMode="auto">
                        <a:xfrm>
                          <a:off x="2520" y="1663"/>
                          <a:ext cx="45" cy="33"/>
                          <a:chOff x="2520" y="1663"/>
                          <a:chExt cx="45" cy="33"/>
                        </a:xfrm>
                      </p:grpSpPr>
                      <p:sp>
                        <p:nvSpPr>
                          <p:cNvPr id="884804" name="Oval 68"/>
                          <p:cNvSpPr>
                            <a:spLocks noChangeArrowheads="1"/>
                          </p:cNvSpPr>
                          <p:nvPr/>
                        </p:nvSpPr>
                        <p:spPr bwMode="auto">
                          <a:xfrm>
                            <a:off x="2544" y="1679"/>
                            <a:ext cx="21" cy="17"/>
                          </a:xfrm>
                          <a:prstGeom prst="ellipse">
                            <a:avLst/>
                          </a:prstGeom>
                          <a:solidFill>
                            <a:srgbClr val="9F9F9F"/>
                          </a:solidFill>
                          <a:ln w="9525">
                            <a:noFill/>
                            <a:round/>
                            <a:headEnd/>
                            <a:tailEnd/>
                          </a:ln>
                        </p:spPr>
                        <p:txBody>
                          <a:bodyPr/>
                          <a:lstStyle/>
                          <a:p>
                            <a:endParaRPr lang="nb-NO"/>
                          </a:p>
                        </p:txBody>
                      </p:sp>
                      <p:sp>
                        <p:nvSpPr>
                          <p:cNvPr id="884805" name="Freeform 69"/>
                          <p:cNvSpPr>
                            <a:spLocks/>
                          </p:cNvSpPr>
                          <p:nvPr/>
                        </p:nvSpPr>
                        <p:spPr bwMode="auto">
                          <a:xfrm>
                            <a:off x="2520" y="1663"/>
                            <a:ext cx="41" cy="31"/>
                          </a:xfrm>
                          <a:custGeom>
                            <a:avLst/>
                            <a:gdLst/>
                            <a:ahLst/>
                            <a:cxnLst>
                              <a:cxn ang="0">
                                <a:pos x="79" y="93"/>
                              </a:cxn>
                              <a:cxn ang="0">
                                <a:pos x="0" y="0"/>
                              </a:cxn>
                              <a:cxn ang="0">
                                <a:pos x="121" y="53"/>
                              </a:cxn>
                              <a:cxn ang="0">
                                <a:pos x="79" y="93"/>
                              </a:cxn>
                            </a:cxnLst>
                            <a:rect l="0" t="0" r="r" b="b"/>
                            <a:pathLst>
                              <a:path w="121" h="93">
                                <a:moveTo>
                                  <a:pt x="79" y="93"/>
                                </a:moveTo>
                                <a:lnTo>
                                  <a:pt x="0" y="0"/>
                                </a:lnTo>
                                <a:lnTo>
                                  <a:pt x="121" y="53"/>
                                </a:lnTo>
                                <a:lnTo>
                                  <a:pt x="79" y="93"/>
                                </a:lnTo>
                                <a:close/>
                              </a:path>
                            </a:pathLst>
                          </a:custGeom>
                          <a:solidFill>
                            <a:srgbClr val="9F9F9F"/>
                          </a:solidFill>
                          <a:ln w="9525">
                            <a:noFill/>
                            <a:round/>
                            <a:headEnd/>
                            <a:tailEnd/>
                          </a:ln>
                        </p:spPr>
                        <p:txBody>
                          <a:bodyPr/>
                          <a:lstStyle/>
                          <a:p>
                            <a:endParaRPr lang="nb-NO"/>
                          </a:p>
                        </p:txBody>
                      </p:sp>
                    </p:grpSp>
                    <p:sp>
                      <p:nvSpPr>
                        <p:cNvPr id="884806" name="Freeform 70"/>
                        <p:cNvSpPr>
                          <a:spLocks/>
                        </p:cNvSpPr>
                        <p:nvPr/>
                      </p:nvSpPr>
                      <p:spPr bwMode="auto">
                        <a:xfrm>
                          <a:off x="2559" y="1691"/>
                          <a:ext cx="139" cy="97"/>
                        </a:xfrm>
                        <a:custGeom>
                          <a:avLst/>
                          <a:gdLst/>
                          <a:ahLst/>
                          <a:cxnLst>
                            <a:cxn ang="0">
                              <a:pos x="0" y="9"/>
                            </a:cxn>
                            <a:cxn ang="0">
                              <a:pos x="411" y="292"/>
                            </a:cxn>
                            <a:cxn ang="0">
                              <a:pos x="418" y="282"/>
                            </a:cxn>
                            <a:cxn ang="0">
                              <a:pos x="11" y="0"/>
                            </a:cxn>
                            <a:cxn ang="0">
                              <a:pos x="0" y="9"/>
                            </a:cxn>
                          </a:cxnLst>
                          <a:rect l="0" t="0" r="r" b="b"/>
                          <a:pathLst>
                            <a:path w="418" h="292">
                              <a:moveTo>
                                <a:pt x="0" y="9"/>
                              </a:moveTo>
                              <a:lnTo>
                                <a:pt x="411" y="292"/>
                              </a:lnTo>
                              <a:lnTo>
                                <a:pt x="418" y="282"/>
                              </a:lnTo>
                              <a:lnTo>
                                <a:pt x="11" y="0"/>
                              </a:lnTo>
                              <a:lnTo>
                                <a:pt x="0" y="9"/>
                              </a:lnTo>
                              <a:close/>
                            </a:path>
                          </a:pathLst>
                        </a:custGeom>
                        <a:solidFill>
                          <a:srgbClr val="9F9F9F"/>
                        </a:solidFill>
                        <a:ln w="9525">
                          <a:noFill/>
                          <a:round/>
                          <a:headEnd/>
                          <a:tailEnd/>
                        </a:ln>
                      </p:spPr>
                      <p:txBody>
                        <a:bodyPr/>
                        <a:lstStyle/>
                        <a:p>
                          <a:endParaRPr lang="nb-NO"/>
                        </a:p>
                      </p:txBody>
                    </p:sp>
                  </p:grpSp>
                  <p:grpSp>
                    <p:nvGrpSpPr>
                      <p:cNvPr id="20" name="Group 71"/>
                      <p:cNvGrpSpPr>
                        <a:grpSpLocks/>
                      </p:cNvGrpSpPr>
                      <p:nvPr/>
                    </p:nvGrpSpPr>
                    <p:grpSpPr bwMode="auto">
                      <a:xfrm>
                        <a:off x="2672" y="1625"/>
                        <a:ext cx="70" cy="246"/>
                        <a:chOff x="2672" y="1625"/>
                        <a:chExt cx="70" cy="246"/>
                      </a:xfrm>
                    </p:grpSpPr>
                    <p:sp>
                      <p:nvSpPr>
                        <p:cNvPr id="884808" name="Freeform 72"/>
                        <p:cNvSpPr>
                          <a:spLocks/>
                        </p:cNvSpPr>
                        <p:nvPr/>
                      </p:nvSpPr>
                      <p:spPr bwMode="auto">
                        <a:xfrm>
                          <a:off x="2672" y="1834"/>
                          <a:ext cx="14" cy="37"/>
                        </a:xfrm>
                        <a:custGeom>
                          <a:avLst/>
                          <a:gdLst/>
                          <a:ahLst/>
                          <a:cxnLst>
                            <a:cxn ang="0">
                              <a:pos x="41" y="0"/>
                            </a:cxn>
                            <a:cxn ang="0">
                              <a:pos x="21" y="32"/>
                            </a:cxn>
                            <a:cxn ang="0">
                              <a:pos x="0" y="107"/>
                            </a:cxn>
                            <a:cxn ang="0">
                              <a:pos x="21" y="110"/>
                            </a:cxn>
                            <a:cxn ang="0">
                              <a:pos x="42" y="35"/>
                            </a:cxn>
                            <a:cxn ang="0">
                              <a:pos x="41" y="0"/>
                            </a:cxn>
                          </a:cxnLst>
                          <a:rect l="0" t="0" r="r" b="b"/>
                          <a:pathLst>
                            <a:path w="42" h="110">
                              <a:moveTo>
                                <a:pt x="41" y="0"/>
                              </a:moveTo>
                              <a:lnTo>
                                <a:pt x="21" y="32"/>
                              </a:lnTo>
                              <a:lnTo>
                                <a:pt x="0" y="107"/>
                              </a:lnTo>
                              <a:lnTo>
                                <a:pt x="21" y="110"/>
                              </a:lnTo>
                              <a:lnTo>
                                <a:pt x="42" y="35"/>
                              </a:lnTo>
                              <a:lnTo>
                                <a:pt x="41" y="0"/>
                              </a:lnTo>
                              <a:close/>
                            </a:path>
                          </a:pathLst>
                        </a:custGeom>
                        <a:solidFill>
                          <a:srgbClr val="9F9F9F"/>
                        </a:solidFill>
                        <a:ln w="9525">
                          <a:noFill/>
                          <a:round/>
                          <a:headEnd/>
                          <a:tailEnd/>
                        </a:ln>
                      </p:spPr>
                      <p:txBody>
                        <a:bodyPr/>
                        <a:lstStyle/>
                        <a:p>
                          <a:endParaRPr lang="nb-NO"/>
                        </a:p>
                      </p:txBody>
                    </p:sp>
                    <p:sp>
                      <p:nvSpPr>
                        <p:cNvPr id="884809" name="Line 73"/>
                        <p:cNvSpPr>
                          <a:spLocks noChangeShapeType="1"/>
                        </p:cNvSpPr>
                        <p:nvPr/>
                      </p:nvSpPr>
                      <p:spPr bwMode="auto">
                        <a:xfrm flipV="1">
                          <a:off x="2683" y="1625"/>
                          <a:ext cx="59" cy="218"/>
                        </a:xfrm>
                        <a:prstGeom prst="line">
                          <a:avLst/>
                        </a:prstGeom>
                        <a:noFill/>
                        <a:ln w="6350">
                          <a:solidFill>
                            <a:srgbClr val="9F9F9F"/>
                          </a:solidFill>
                          <a:round/>
                          <a:headEnd/>
                          <a:tailEnd/>
                        </a:ln>
                      </p:spPr>
                      <p:txBody>
                        <a:bodyPr/>
                        <a:lstStyle/>
                        <a:p>
                          <a:endParaRPr lang="nb-NO"/>
                        </a:p>
                      </p:txBody>
                    </p:sp>
                  </p:grpSp>
                </p:grpSp>
                <p:grpSp>
                  <p:nvGrpSpPr>
                    <p:cNvPr id="21" name="Group 74"/>
                    <p:cNvGrpSpPr>
                      <a:grpSpLocks/>
                    </p:cNvGrpSpPr>
                    <p:nvPr/>
                  </p:nvGrpSpPr>
                  <p:grpSpPr bwMode="auto">
                    <a:xfrm>
                      <a:off x="2519" y="1621"/>
                      <a:ext cx="221" cy="247"/>
                      <a:chOff x="2519" y="1621"/>
                      <a:chExt cx="221" cy="247"/>
                    </a:xfrm>
                  </p:grpSpPr>
                  <p:grpSp>
                    <p:nvGrpSpPr>
                      <p:cNvPr id="22" name="Group 75"/>
                      <p:cNvGrpSpPr>
                        <a:grpSpLocks/>
                      </p:cNvGrpSpPr>
                      <p:nvPr/>
                    </p:nvGrpSpPr>
                    <p:grpSpPr bwMode="auto">
                      <a:xfrm>
                        <a:off x="2571" y="1784"/>
                        <a:ext cx="123" cy="84"/>
                        <a:chOff x="2571" y="1784"/>
                        <a:chExt cx="123" cy="84"/>
                      </a:xfrm>
                    </p:grpSpPr>
                    <p:grpSp>
                      <p:nvGrpSpPr>
                        <p:cNvPr id="23" name="Group 76"/>
                        <p:cNvGrpSpPr>
                          <a:grpSpLocks/>
                        </p:cNvGrpSpPr>
                        <p:nvPr/>
                      </p:nvGrpSpPr>
                      <p:grpSpPr bwMode="auto">
                        <a:xfrm>
                          <a:off x="2571" y="1839"/>
                          <a:ext cx="41" cy="29"/>
                          <a:chOff x="2571" y="1839"/>
                          <a:chExt cx="41" cy="29"/>
                        </a:xfrm>
                      </p:grpSpPr>
                      <p:sp>
                        <p:nvSpPr>
                          <p:cNvPr id="884813" name="Oval 77"/>
                          <p:cNvSpPr>
                            <a:spLocks noChangeArrowheads="1"/>
                          </p:cNvSpPr>
                          <p:nvPr/>
                        </p:nvSpPr>
                        <p:spPr bwMode="auto">
                          <a:xfrm>
                            <a:off x="2592" y="1839"/>
                            <a:ext cx="20" cy="17"/>
                          </a:xfrm>
                          <a:prstGeom prst="ellipse">
                            <a:avLst/>
                          </a:prstGeom>
                          <a:solidFill>
                            <a:srgbClr val="000000"/>
                          </a:solidFill>
                          <a:ln w="9525">
                            <a:noFill/>
                            <a:round/>
                            <a:headEnd/>
                            <a:tailEnd/>
                          </a:ln>
                        </p:spPr>
                        <p:txBody>
                          <a:bodyPr/>
                          <a:lstStyle/>
                          <a:p>
                            <a:endParaRPr lang="nb-NO"/>
                          </a:p>
                        </p:txBody>
                      </p:sp>
                      <p:sp>
                        <p:nvSpPr>
                          <p:cNvPr id="884814" name="Freeform 78"/>
                          <p:cNvSpPr>
                            <a:spLocks/>
                          </p:cNvSpPr>
                          <p:nvPr/>
                        </p:nvSpPr>
                        <p:spPr bwMode="auto">
                          <a:xfrm>
                            <a:off x="2571" y="1842"/>
                            <a:ext cx="36" cy="26"/>
                          </a:xfrm>
                          <a:custGeom>
                            <a:avLst/>
                            <a:gdLst/>
                            <a:ahLst/>
                            <a:cxnLst>
                              <a:cxn ang="0">
                                <a:pos x="70" y="0"/>
                              </a:cxn>
                              <a:cxn ang="0">
                                <a:pos x="0" y="70"/>
                              </a:cxn>
                              <a:cxn ang="0">
                                <a:pos x="11" y="79"/>
                              </a:cxn>
                              <a:cxn ang="0">
                                <a:pos x="109" y="37"/>
                              </a:cxn>
                              <a:cxn ang="0">
                                <a:pos x="70" y="0"/>
                              </a:cxn>
                            </a:cxnLst>
                            <a:rect l="0" t="0" r="r" b="b"/>
                            <a:pathLst>
                              <a:path w="109" h="79">
                                <a:moveTo>
                                  <a:pt x="70" y="0"/>
                                </a:moveTo>
                                <a:lnTo>
                                  <a:pt x="0" y="70"/>
                                </a:lnTo>
                                <a:lnTo>
                                  <a:pt x="11" y="79"/>
                                </a:lnTo>
                                <a:lnTo>
                                  <a:pt x="109" y="37"/>
                                </a:lnTo>
                                <a:lnTo>
                                  <a:pt x="70" y="0"/>
                                </a:lnTo>
                                <a:close/>
                              </a:path>
                            </a:pathLst>
                          </a:custGeom>
                          <a:solidFill>
                            <a:srgbClr val="000000"/>
                          </a:solidFill>
                          <a:ln w="9525">
                            <a:noFill/>
                            <a:round/>
                            <a:headEnd/>
                            <a:tailEnd/>
                          </a:ln>
                        </p:spPr>
                        <p:txBody>
                          <a:bodyPr/>
                          <a:lstStyle/>
                          <a:p>
                            <a:endParaRPr lang="nb-NO"/>
                          </a:p>
                        </p:txBody>
                      </p:sp>
                    </p:grpSp>
                    <p:sp>
                      <p:nvSpPr>
                        <p:cNvPr id="884815" name="Freeform 79"/>
                        <p:cNvSpPr>
                          <a:spLocks/>
                        </p:cNvSpPr>
                        <p:nvPr/>
                      </p:nvSpPr>
                      <p:spPr bwMode="auto">
                        <a:xfrm>
                          <a:off x="2606" y="1784"/>
                          <a:ext cx="88" cy="61"/>
                        </a:xfrm>
                        <a:custGeom>
                          <a:avLst/>
                          <a:gdLst/>
                          <a:ahLst/>
                          <a:cxnLst>
                            <a:cxn ang="0">
                              <a:pos x="0" y="175"/>
                            </a:cxn>
                            <a:cxn ang="0">
                              <a:pos x="253" y="0"/>
                            </a:cxn>
                            <a:cxn ang="0">
                              <a:pos x="264" y="6"/>
                            </a:cxn>
                            <a:cxn ang="0">
                              <a:pos x="10" y="184"/>
                            </a:cxn>
                            <a:cxn ang="0">
                              <a:pos x="0" y="175"/>
                            </a:cxn>
                          </a:cxnLst>
                          <a:rect l="0" t="0" r="r" b="b"/>
                          <a:pathLst>
                            <a:path w="264" h="184">
                              <a:moveTo>
                                <a:pt x="0" y="175"/>
                              </a:moveTo>
                              <a:lnTo>
                                <a:pt x="253" y="0"/>
                              </a:lnTo>
                              <a:lnTo>
                                <a:pt x="264" y="6"/>
                              </a:lnTo>
                              <a:lnTo>
                                <a:pt x="10" y="184"/>
                              </a:lnTo>
                              <a:lnTo>
                                <a:pt x="0" y="175"/>
                              </a:lnTo>
                              <a:close/>
                            </a:path>
                          </a:pathLst>
                        </a:custGeom>
                        <a:solidFill>
                          <a:srgbClr val="000000"/>
                        </a:solidFill>
                        <a:ln w="9525">
                          <a:noFill/>
                          <a:round/>
                          <a:headEnd/>
                          <a:tailEnd/>
                        </a:ln>
                      </p:spPr>
                      <p:txBody>
                        <a:bodyPr/>
                        <a:lstStyle/>
                        <a:p>
                          <a:endParaRPr lang="nb-NO"/>
                        </a:p>
                      </p:txBody>
                    </p:sp>
                  </p:grpSp>
                  <p:grpSp>
                    <p:nvGrpSpPr>
                      <p:cNvPr id="24" name="Group 80"/>
                      <p:cNvGrpSpPr>
                        <a:grpSpLocks/>
                      </p:cNvGrpSpPr>
                      <p:nvPr/>
                    </p:nvGrpSpPr>
                    <p:grpSpPr bwMode="auto">
                      <a:xfrm>
                        <a:off x="2519" y="1658"/>
                        <a:ext cx="178" cy="126"/>
                        <a:chOff x="2519" y="1658"/>
                        <a:chExt cx="178" cy="126"/>
                      </a:xfrm>
                    </p:grpSpPr>
                    <p:grpSp>
                      <p:nvGrpSpPr>
                        <p:cNvPr id="25" name="Group 81"/>
                        <p:cNvGrpSpPr>
                          <a:grpSpLocks/>
                        </p:cNvGrpSpPr>
                        <p:nvPr/>
                      </p:nvGrpSpPr>
                      <p:grpSpPr bwMode="auto">
                        <a:xfrm>
                          <a:off x="2519" y="1658"/>
                          <a:ext cx="45" cy="34"/>
                          <a:chOff x="2519" y="1658"/>
                          <a:chExt cx="45" cy="34"/>
                        </a:xfrm>
                      </p:grpSpPr>
                      <p:sp>
                        <p:nvSpPr>
                          <p:cNvPr id="884818" name="Oval 82"/>
                          <p:cNvSpPr>
                            <a:spLocks noChangeArrowheads="1"/>
                          </p:cNvSpPr>
                          <p:nvPr/>
                        </p:nvSpPr>
                        <p:spPr bwMode="auto">
                          <a:xfrm>
                            <a:off x="2543" y="1675"/>
                            <a:ext cx="21" cy="17"/>
                          </a:xfrm>
                          <a:prstGeom prst="ellipse">
                            <a:avLst/>
                          </a:prstGeom>
                          <a:solidFill>
                            <a:srgbClr val="000000"/>
                          </a:solidFill>
                          <a:ln w="9525">
                            <a:noFill/>
                            <a:round/>
                            <a:headEnd/>
                            <a:tailEnd/>
                          </a:ln>
                        </p:spPr>
                        <p:txBody>
                          <a:bodyPr/>
                          <a:lstStyle/>
                          <a:p>
                            <a:endParaRPr lang="nb-NO"/>
                          </a:p>
                        </p:txBody>
                      </p:sp>
                      <p:sp>
                        <p:nvSpPr>
                          <p:cNvPr id="884819" name="Freeform 83"/>
                          <p:cNvSpPr>
                            <a:spLocks/>
                          </p:cNvSpPr>
                          <p:nvPr/>
                        </p:nvSpPr>
                        <p:spPr bwMode="auto">
                          <a:xfrm>
                            <a:off x="2519" y="1658"/>
                            <a:ext cx="40" cy="31"/>
                          </a:xfrm>
                          <a:custGeom>
                            <a:avLst/>
                            <a:gdLst/>
                            <a:ahLst/>
                            <a:cxnLst>
                              <a:cxn ang="0">
                                <a:pos x="79" y="93"/>
                              </a:cxn>
                              <a:cxn ang="0">
                                <a:pos x="0" y="0"/>
                              </a:cxn>
                              <a:cxn ang="0">
                                <a:pos x="121" y="55"/>
                              </a:cxn>
                              <a:cxn ang="0">
                                <a:pos x="79" y="93"/>
                              </a:cxn>
                            </a:cxnLst>
                            <a:rect l="0" t="0" r="r" b="b"/>
                            <a:pathLst>
                              <a:path w="121" h="93">
                                <a:moveTo>
                                  <a:pt x="79" y="93"/>
                                </a:moveTo>
                                <a:lnTo>
                                  <a:pt x="0" y="0"/>
                                </a:lnTo>
                                <a:lnTo>
                                  <a:pt x="121" y="55"/>
                                </a:lnTo>
                                <a:lnTo>
                                  <a:pt x="79" y="93"/>
                                </a:lnTo>
                                <a:close/>
                              </a:path>
                            </a:pathLst>
                          </a:custGeom>
                          <a:solidFill>
                            <a:srgbClr val="000000"/>
                          </a:solidFill>
                          <a:ln w="9525">
                            <a:noFill/>
                            <a:round/>
                            <a:headEnd/>
                            <a:tailEnd/>
                          </a:ln>
                        </p:spPr>
                        <p:txBody>
                          <a:bodyPr/>
                          <a:lstStyle/>
                          <a:p>
                            <a:endParaRPr lang="nb-NO"/>
                          </a:p>
                        </p:txBody>
                      </p:sp>
                    </p:grpSp>
                    <p:sp>
                      <p:nvSpPr>
                        <p:cNvPr id="884820" name="Freeform 84"/>
                        <p:cNvSpPr>
                          <a:spLocks/>
                        </p:cNvSpPr>
                        <p:nvPr/>
                      </p:nvSpPr>
                      <p:spPr bwMode="auto">
                        <a:xfrm>
                          <a:off x="2557" y="1686"/>
                          <a:ext cx="140" cy="98"/>
                        </a:xfrm>
                        <a:custGeom>
                          <a:avLst/>
                          <a:gdLst/>
                          <a:ahLst/>
                          <a:cxnLst>
                            <a:cxn ang="0">
                              <a:pos x="0" y="9"/>
                            </a:cxn>
                            <a:cxn ang="0">
                              <a:pos x="412" y="294"/>
                            </a:cxn>
                            <a:cxn ang="0">
                              <a:pos x="419" y="282"/>
                            </a:cxn>
                            <a:cxn ang="0">
                              <a:pos x="12" y="0"/>
                            </a:cxn>
                            <a:cxn ang="0">
                              <a:pos x="0" y="9"/>
                            </a:cxn>
                          </a:cxnLst>
                          <a:rect l="0" t="0" r="r" b="b"/>
                          <a:pathLst>
                            <a:path w="419" h="294">
                              <a:moveTo>
                                <a:pt x="0" y="9"/>
                              </a:moveTo>
                              <a:lnTo>
                                <a:pt x="412" y="294"/>
                              </a:lnTo>
                              <a:lnTo>
                                <a:pt x="419" y="282"/>
                              </a:lnTo>
                              <a:lnTo>
                                <a:pt x="12" y="0"/>
                              </a:lnTo>
                              <a:lnTo>
                                <a:pt x="0" y="9"/>
                              </a:lnTo>
                              <a:close/>
                            </a:path>
                          </a:pathLst>
                        </a:custGeom>
                        <a:solidFill>
                          <a:srgbClr val="000000"/>
                        </a:solidFill>
                        <a:ln w="9525">
                          <a:noFill/>
                          <a:round/>
                          <a:headEnd/>
                          <a:tailEnd/>
                        </a:ln>
                      </p:spPr>
                      <p:txBody>
                        <a:bodyPr/>
                        <a:lstStyle/>
                        <a:p>
                          <a:endParaRPr lang="nb-NO"/>
                        </a:p>
                      </p:txBody>
                    </p:sp>
                  </p:grpSp>
                  <p:grpSp>
                    <p:nvGrpSpPr>
                      <p:cNvPr id="26" name="Group 85"/>
                      <p:cNvGrpSpPr>
                        <a:grpSpLocks/>
                      </p:cNvGrpSpPr>
                      <p:nvPr/>
                    </p:nvGrpSpPr>
                    <p:grpSpPr bwMode="auto">
                      <a:xfrm>
                        <a:off x="2671" y="1621"/>
                        <a:ext cx="69" cy="246"/>
                        <a:chOff x="2671" y="1621"/>
                        <a:chExt cx="69" cy="246"/>
                      </a:xfrm>
                    </p:grpSpPr>
                    <p:sp>
                      <p:nvSpPr>
                        <p:cNvPr id="884822" name="Freeform 86"/>
                        <p:cNvSpPr>
                          <a:spLocks/>
                        </p:cNvSpPr>
                        <p:nvPr/>
                      </p:nvSpPr>
                      <p:spPr bwMode="auto">
                        <a:xfrm>
                          <a:off x="2671" y="1830"/>
                          <a:ext cx="14" cy="37"/>
                        </a:xfrm>
                        <a:custGeom>
                          <a:avLst/>
                          <a:gdLst/>
                          <a:ahLst/>
                          <a:cxnLst>
                            <a:cxn ang="0">
                              <a:pos x="41" y="0"/>
                            </a:cxn>
                            <a:cxn ang="0">
                              <a:pos x="21" y="32"/>
                            </a:cxn>
                            <a:cxn ang="0">
                              <a:pos x="0" y="107"/>
                            </a:cxn>
                            <a:cxn ang="0">
                              <a:pos x="21" y="112"/>
                            </a:cxn>
                            <a:cxn ang="0">
                              <a:pos x="42" y="37"/>
                            </a:cxn>
                            <a:cxn ang="0">
                              <a:pos x="41" y="0"/>
                            </a:cxn>
                          </a:cxnLst>
                          <a:rect l="0" t="0" r="r" b="b"/>
                          <a:pathLst>
                            <a:path w="42" h="112">
                              <a:moveTo>
                                <a:pt x="41" y="0"/>
                              </a:moveTo>
                              <a:lnTo>
                                <a:pt x="21" y="32"/>
                              </a:lnTo>
                              <a:lnTo>
                                <a:pt x="0" y="107"/>
                              </a:lnTo>
                              <a:lnTo>
                                <a:pt x="21" y="112"/>
                              </a:lnTo>
                              <a:lnTo>
                                <a:pt x="42" y="37"/>
                              </a:lnTo>
                              <a:lnTo>
                                <a:pt x="41" y="0"/>
                              </a:lnTo>
                              <a:close/>
                            </a:path>
                          </a:pathLst>
                        </a:custGeom>
                        <a:solidFill>
                          <a:srgbClr val="000000"/>
                        </a:solidFill>
                        <a:ln w="9525">
                          <a:noFill/>
                          <a:round/>
                          <a:headEnd/>
                          <a:tailEnd/>
                        </a:ln>
                      </p:spPr>
                      <p:txBody>
                        <a:bodyPr/>
                        <a:lstStyle/>
                        <a:p>
                          <a:endParaRPr lang="nb-NO"/>
                        </a:p>
                      </p:txBody>
                    </p:sp>
                    <p:sp>
                      <p:nvSpPr>
                        <p:cNvPr id="884823" name="Line 87"/>
                        <p:cNvSpPr>
                          <a:spLocks noChangeShapeType="1"/>
                        </p:cNvSpPr>
                        <p:nvPr/>
                      </p:nvSpPr>
                      <p:spPr bwMode="auto">
                        <a:xfrm flipV="1">
                          <a:off x="2681" y="1621"/>
                          <a:ext cx="59" cy="217"/>
                        </a:xfrm>
                        <a:prstGeom prst="line">
                          <a:avLst/>
                        </a:prstGeom>
                        <a:noFill/>
                        <a:ln w="6350">
                          <a:solidFill>
                            <a:srgbClr val="000000"/>
                          </a:solidFill>
                          <a:round/>
                          <a:headEnd/>
                          <a:tailEnd/>
                        </a:ln>
                      </p:spPr>
                      <p:txBody>
                        <a:bodyPr/>
                        <a:lstStyle/>
                        <a:p>
                          <a:endParaRPr lang="nb-NO"/>
                        </a:p>
                      </p:txBody>
                    </p:sp>
                  </p:grpSp>
                </p:grpSp>
                <p:sp>
                  <p:nvSpPr>
                    <p:cNvPr id="884824" name="Oval 88"/>
                    <p:cNvSpPr>
                      <a:spLocks noChangeArrowheads="1"/>
                    </p:cNvSpPr>
                    <p:nvPr/>
                  </p:nvSpPr>
                  <p:spPr bwMode="auto">
                    <a:xfrm>
                      <a:off x="2682" y="1773"/>
                      <a:ext cx="29" cy="22"/>
                    </a:xfrm>
                    <a:prstGeom prst="ellipse">
                      <a:avLst/>
                    </a:prstGeom>
                    <a:solidFill>
                      <a:srgbClr val="FFFFFF"/>
                    </a:solidFill>
                    <a:ln w="6350">
                      <a:solidFill>
                        <a:srgbClr val="000000"/>
                      </a:solidFill>
                      <a:round/>
                      <a:headEnd/>
                      <a:tailEnd/>
                    </a:ln>
                  </p:spPr>
                  <p:txBody>
                    <a:bodyPr/>
                    <a:lstStyle/>
                    <a:p>
                      <a:endParaRPr lang="nb-NO"/>
                    </a:p>
                  </p:txBody>
                </p:sp>
              </p:grpSp>
            </p:grpSp>
            <p:grpSp>
              <p:nvGrpSpPr>
                <p:cNvPr id="27" name="Group 89"/>
                <p:cNvGrpSpPr>
                  <a:grpSpLocks/>
                </p:cNvGrpSpPr>
                <p:nvPr/>
              </p:nvGrpSpPr>
              <p:grpSpPr bwMode="auto">
                <a:xfrm>
                  <a:off x="2842" y="1591"/>
                  <a:ext cx="41" cy="50"/>
                  <a:chOff x="2842" y="1591"/>
                  <a:chExt cx="41" cy="50"/>
                </a:xfrm>
              </p:grpSpPr>
              <p:sp>
                <p:nvSpPr>
                  <p:cNvPr id="884826" name="Oval 90"/>
                  <p:cNvSpPr>
                    <a:spLocks noChangeArrowheads="1"/>
                  </p:cNvSpPr>
                  <p:nvPr/>
                </p:nvSpPr>
                <p:spPr bwMode="auto">
                  <a:xfrm>
                    <a:off x="2847" y="1591"/>
                    <a:ext cx="36" cy="32"/>
                  </a:xfrm>
                  <a:prstGeom prst="ellipse">
                    <a:avLst/>
                  </a:prstGeom>
                  <a:solidFill>
                    <a:srgbClr val="FFFFFF"/>
                  </a:solidFill>
                  <a:ln w="9525">
                    <a:noFill/>
                    <a:round/>
                    <a:headEnd/>
                    <a:tailEnd/>
                  </a:ln>
                </p:spPr>
                <p:txBody>
                  <a:bodyPr/>
                  <a:lstStyle/>
                  <a:p>
                    <a:endParaRPr lang="nb-NO"/>
                  </a:p>
                </p:txBody>
              </p:sp>
              <p:sp>
                <p:nvSpPr>
                  <p:cNvPr id="884827" name="Oval 91"/>
                  <p:cNvSpPr>
                    <a:spLocks noChangeArrowheads="1"/>
                  </p:cNvSpPr>
                  <p:nvPr/>
                </p:nvSpPr>
                <p:spPr bwMode="auto">
                  <a:xfrm>
                    <a:off x="2842" y="1620"/>
                    <a:ext cx="23" cy="21"/>
                  </a:xfrm>
                  <a:prstGeom prst="ellipse">
                    <a:avLst/>
                  </a:prstGeom>
                  <a:solidFill>
                    <a:srgbClr val="FFFFFF"/>
                  </a:solidFill>
                  <a:ln w="9525">
                    <a:noFill/>
                    <a:round/>
                    <a:headEnd/>
                    <a:tailEnd/>
                  </a:ln>
                </p:spPr>
                <p:txBody>
                  <a:bodyPr/>
                  <a:lstStyle/>
                  <a:p>
                    <a:endParaRPr lang="nb-NO"/>
                  </a:p>
                </p:txBody>
              </p:sp>
            </p:grpSp>
            <p:grpSp>
              <p:nvGrpSpPr>
                <p:cNvPr id="28" name="Group 92"/>
                <p:cNvGrpSpPr>
                  <a:grpSpLocks/>
                </p:cNvGrpSpPr>
                <p:nvPr/>
              </p:nvGrpSpPr>
              <p:grpSpPr bwMode="auto">
                <a:xfrm>
                  <a:off x="2394" y="1540"/>
                  <a:ext cx="606" cy="490"/>
                  <a:chOff x="2394" y="1540"/>
                  <a:chExt cx="606" cy="490"/>
                </a:xfrm>
              </p:grpSpPr>
              <p:grpSp>
                <p:nvGrpSpPr>
                  <p:cNvPr id="29" name="Group 93"/>
                  <p:cNvGrpSpPr>
                    <a:grpSpLocks/>
                  </p:cNvGrpSpPr>
                  <p:nvPr/>
                </p:nvGrpSpPr>
                <p:grpSpPr bwMode="auto">
                  <a:xfrm>
                    <a:off x="2659" y="1540"/>
                    <a:ext cx="74" cy="64"/>
                    <a:chOff x="2659" y="1540"/>
                    <a:chExt cx="74" cy="64"/>
                  </a:xfrm>
                </p:grpSpPr>
                <p:sp>
                  <p:nvSpPr>
                    <p:cNvPr id="884830" name="Rectangle 94"/>
                    <p:cNvSpPr>
                      <a:spLocks noChangeArrowheads="1"/>
                    </p:cNvSpPr>
                    <p:nvPr/>
                  </p:nvSpPr>
                  <p:spPr bwMode="auto">
                    <a:xfrm>
                      <a:off x="2667" y="1540"/>
                      <a:ext cx="11" cy="64"/>
                    </a:xfrm>
                    <a:prstGeom prst="rect">
                      <a:avLst/>
                    </a:prstGeom>
                    <a:solidFill>
                      <a:srgbClr val="000000"/>
                    </a:solidFill>
                    <a:ln w="9525">
                      <a:noFill/>
                      <a:miter lim="800000"/>
                      <a:headEnd/>
                      <a:tailEnd/>
                    </a:ln>
                  </p:spPr>
                  <p:txBody>
                    <a:bodyPr/>
                    <a:lstStyle/>
                    <a:p>
                      <a:endParaRPr lang="nb-NO"/>
                    </a:p>
                  </p:txBody>
                </p:sp>
                <p:grpSp>
                  <p:nvGrpSpPr>
                    <p:cNvPr id="30" name="Group 95"/>
                    <p:cNvGrpSpPr>
                      <a:grpSpLocks/>
                    </p:cNvGrpSpPr>
                    <p:nvPr/>
                  </p:nvGrpSpPr>
                  <p:grpSpPr bwMode="auto">
                    <a:xfrm>
                      <a:off x="2682" y="1540"/>
                      <a:ext cx="44" cy="64"/>
                      <a:chOff x="2682" y="1540"/>
                      <a:chExt cx="44" cy="64"/>
                    </a:xfrm>
                  </p:grpSpPr>
                  <p:sp>
                    <p:nvSpPr>
                      <p:cNvPr id="884832" name="Freeform 96"/>
                      <p:cNvSpPr>
                        <a:spLocks/>
                      </p:cNvSpPr>
                      <p:nvPr/>
                    </p:nvSpPr>
                    <p:spPr bwMode="auto">
                      <a:xfrm>
                        <a:off x="2683" y="1541"/>
                        <a:ext cx="43" cy="63"/>
                      </a:xfrm>
                      <a:custGeom>
                        <a:avLst/>
                        <a:gdLst/>
                        <a:ahLst/>
                        <a:cxnLst>
                          <a:cxn ang="0">
                            <a:pos x="0" y="0"/>
                          </a:cxn>
                          <a:cxn ang="0">
                            <a:pos x="33" y="0"/>
                          </a:cxn>
                          <a:cxn ang="0">
                            <a:pos x="130" y="188"/>
                          </a:cxn>
                          <a:cxn ang="0">
                            <a:pos x="97" y="188"/>
                          </a:cxn>
                          <a:cxn ang="0">
                            <a:pos x="0" y="0"/>
                          </a:cxn>
                        </a:cxnLst>
                        <a:rect l="0" t="0" r="r" b="b"/>
                        <a:pathLst>
                          <a:path w="130" h="188">
                            <a:moveTo>
                              <a:pt x="0" y="0"/>
                            </a:moveTo>
                            <a:lnTo>
                              <a:pt x="33" y="0"/>
                            </a:lnTo>
                            <a:lnTo>
                              <a:pt x="130" y="188"/>
                            </a:lnTo>
                            <a:lnTo>
                              <a:pt x="97" y="188"/>
                            </a:lnTo>
                            <a:lnTo>
                              <a:pt x="0" y="0"/>
                            </a:lnTo>
                            <a:close/>
                          </a:path>
                        </a:pathLst>
                      </a:custGeom>
                      <a:solidFill>
                        <a:srgbClr val="000000"/>
                      </a:solidFill>
                      <a:ln w="9525">
                        <a:noFill/>
                        <a:round/>
                        <a:headEnd/>
                        <a:tailEnd/>
                      </a:ln>
                    </p:spPr>
                    <p:txBody>
                      <a:bodyPr/>
                      <a:lstStyle/>
                      <a:p>
                        <a:endParaRPr lang="nb-NO"/>
                      </a:p>
                    </p:txBody>
                  </p:sp>
                  <p:sp>
                    <p:nvSpPr>
                      <p:cNvPr id="884833" name="Line 97"/>
                      <p:cNvSpPr>
                        <a:spLocks noChangeShapeType="1"/>
                      </p:cNvSpPr>
                      <p:nvPr/>
                    </p:nvSpPr>
                    <p:spPr bwMode="auto">
                      <a:xfrm flipH="1">
                        <a:off x="2682" y="1540"/>
                        <a:ext cx="42" cy="63"/>
                      </a:xfrm>
                      <a:prstGeom prst="line">
                        <a:avLst/>
                      </a:prstGeom>
                      <a:noFill/>
                      <a:ln w="6350">
                        <a:solidFill>
                          <a:srgbClr val="000000"/>
                        </a:solidFill>
                        <a:round/>
                        <a:headEnd/>
                        <a:tailEnd/>
                      </a:ln>
                    </p:spPr>
                    <p:txBody>
                      <a:bodyPr/>
                      <a:lstStyle/>
                      <a:p>
                        <a:endParaRPr lang="nb-NO"/>
                      </a:p>
                    </p:txBody>
                  </p:sp>
                </p:grpSp>
                <p:sp>
                  <p:nvSpPr>
                    <p:cNvPr id="884834" name="Line 98"/>
                    <p:cNvSpPr>
                      <a:spLocks noChangeShapeType="1"/>
                    </p:cNvSpPr>
                    <p:nvPr/>
                  </p:nvSpPr>
                  <p:spPr bwMode="auto">
                    <a:xfrm>
                      <a:off x="2659" y="1540"/>
                      <a:ext cx="41" cy="1"/>
                    </a:xfrm>
                    <a:prstGeom prst="line">
                      <a:avLst/>
                    </a:prstGeom>
                    <a:noFill/>
                    <a:ln w="6350">
                      <a:solidFill>
                        <a:srgbClr val="000000"/>
                      </a:solidFill>
                      <a:round/>
                      <a:headEnd/>
                      <a:tailEnd/>
                    </a:ln>
                  </p:spPr>
                  <p:txBody>
                    <a:bodyPr/>
                    <a:lstStyle/>
                    <a:p>
                      <a:endParaRPr lang="nb-NO"/>
                    </a:p>
                  </p:txBody>
                </p:sp>
                <p:sp>
                  <p:nvSpPr>
                    <p:cNvPr id="884835" name="Line 99"/>
                    <p:cNvSpPr>
                      <a:spLocks noChangeShapeType="1"/>
                    </p:cNvSpPr>
                    <p:nvPr/>
                  </p:nvSpPr>
                  <p:spPr bwMode="auto">
                    <a:xfrm>
                      <a:off x="2659" y="1603"/>
                      <a:ext cx="39" cy="1"/>
                    </a:xfrm>
                    <a:prstGeom prst="line">
                      <a:avLst/>
                    </a:prstGeom>
                    <a:noFill/>
                    <a:ln w="6350">
                      <a:solidFill>
                        <a:srgbClr val="000000"/>
                      </a:solidFill>
                      <a:round/>
                      <a:headEnd/>
                      <a:tailEnd/>
                    </a:ln>
                  </p:spPr>
                  <p:txBody>
                    <a:bodyPr/>
                    <a:lstStyle/>
                    <a:p>
                      <a:endParaRPr lang="nb-NO"/>
                    </a:p>
                  </p:txBody>
                </p:sp>
                <p:sp>
                  <p:nvSpPr>
                    <p:cNvPr id="884836" name="Line 100"/>
                    <p:cNvSpPr>
                      <a:spLocks noChangeShapeType="1"/>
                    </p:cNvSpPr>
                    <p:nvPr/>
                  </p:nvSpPr>
                  <p:spPr bwMode="auto">
                    <a:xfrm>
                      <a:off x="2715" y="1540"/>
                      <a:ext cx="18" cy="1"/>
                    </a:xfrm>
                    <a:prstGeom prst="line">
                      <a:avLst/>
                    </a:prstGeom>
                    <a:noFill/>
                    <a:ln w="6350">
                      <a:solidFill>
                        <a:srgbClr val="000000"/>
                      </a:solidFill>
                      <a:round/>
                      <a:headEnd/>
                      <a:tailEnd/>
                    </a:ln>
                  </p:spPr>
                  <p:txBody>
                    <a:bodyPr/>
                    <a:lstStyle/>
                    <a:p>
                      <a:endParaRPr lang="nb-NO"/>
                    </a:p>
                  </p:txBody>
                </p:sp>
                <p:sp>
                  <p:nvSpPr>
                    <p:cNvPr id="884837" name="Line 101"/>
                    <p:cNvSpPr>
                      <a:spLocks noChangeShapeType="1"/>
                    </p:cNvSpPr>
                    <p:nvPr/>
                  </p:nvSpPr>
                  <p:spPr bwMode="auto">
                    <a:xfrm>
                      <a:off x="2712" y="1603"/>
                      <a:ext cx="21" cy="1"/>
                    </a:xfrm>
                    <a:prstGeom prst="line">
                      <a:avLst/>
                    </a:prstGeom>
                    <a:noFill/>
                    <a:ln w="6350">
                      <a:solidFill>
                        <a:srgbClr val="000000"/>
                      </a:solidFill>
                      <a:round/>
                      <a:headEnd/>
                      <a:tailEnd/>
                    </a:ln>
                  </p:spPr>
                  <p:txBody>
                    <a:bodyPr/>
                    <a:lstStyle/>
                    <a:p>
                      <a:endParaRPr lang="nb-NO"/>
                    </a:p>
                  </p:txBody>
                </p:sp>
              </p:grpSp>
              <p:grpSp>
                <p:nvGrpSpPr>
                  <p:cNvPr id="31" name="Group 102"/>
                  <p:cNvGrpSpPr>
                    <a:grpSpLocks/>
                  </p:cNvGrpSpPr>
                  <p:nvPr/>
                </p:nvGrpSpPr>
                <p:grpSpPr bwMode="auto">
                  <a:xfrm>
                    <a:off x="2518" y="1922"/>
                    <a:ext cx="87" cy="108"/>
                    <a:chOff x="2518" y="1922"/>
                    <a:chExt cx="87" cy="108"/>
                  </a:xfrm>
                </p:grpSpPr>
                <p:sp>
                  <p:nvSpPr>
                    <p:cNvPr id="884839" name="Line 103"/>
                    <p:cNvSpPr>
                      <a:spLocks noChangeShapeType="1"/>
                    </p:cNvSpPr>
                    <p:nvPr/>
                  </p:nvSpPr>
                  <p:spPr bwMode="auto">
                    <a:xfrm>
                      <a:off x="2518" y="1988"/>
                      <a:ext cx="30" cy="24"/>
                    </a:xfrm>
                    <a:prstGeom prst="line">
                      <a:avLst/>
                    </a:prstGeom>
                    <a:noFill/>
                    <a:ln w="6350">
                      <a:solidFill>
                        <a:srgbClr val="000000"/>
                      </a:solidFill>
                      <a:round/>
                      <a:headEnd/>
                      <a:tailEnd/>
                    </a:ln>
                  </p:spPr>
                  <p:txBody>
                    <a:bodyPr/>
                    <a:lstStyle/>
                    <a:p>
                      <a:endParaRPr lang="nb-NO"/>
                    </a:p>
                  </p:txBody>
                </p:sp>
                <p:grpSp>
                  <p:nvGrpSpPr>
                    <p:cNvPr id="884802" name="Group 104"/>
                    <p:cNvGrpSpPr>
                      <a:grpSpLocks/>
                    </p:cNvGrpSpPr>
                    <p:nvPr/>
                  </p:nvGrpSpPr>
                  <p:grpSpPr bwMode="auto">
                    <a:xfrm>
                      <a:off x="2522" y="1922"/>
                      <a:ext cx="83" cy="108"/>
                      <a:chOff x="2522" y="1922"/>
                      <a:chExt cx="83" cy="108"/>
                    </a:xfrm>
                  </p:grpSpPr>
                  <p:grpSp>
                    <p:nvGrpSpPr>
                      <p:cNvPr id="884803" name="Group 105"/>
                      <p:cNvGrpSpPr>
                        <a:grpSpLocks/>
                      </p:cNvGrpSpPr>
                      <p:nvPr/>
                    </p:nvGrpSpPr>
                    <p:grpSpPr bwMode="auto">
                      <a:xfrm>
                        <a:off x="2545" y="1953"/>
                        <a:ext cx="60" cy="77"/>
                        <a:chOff x="2545" y="1953"/>
                        <a:chExt cx="60" cy="77"/>
                      </a:xfrm>
                    </p:grpSpPr>
                    <p:sp>
                      <p:nvSpPr>
                        <p:cNvPr id="884842" name="Line 106"/>
                        <p:cNvSpPr>
                          <a:spLocks noChangeShapeType="1"/>
                        </p:cNvSpPr>
                        <p:nvPr/>
                      </p:nvSpPr>
                      <p:spPr bwMode="auto">
                        <a:xfrm>
                          <a:off x="2556" y="2019"/>
                          <a:ext cx="15" cy="11"/>
                        </a:xfrm>
                        <a:prstGeom prst="line">
                          <a:avLst/>
                        </a:prstGeom>
                        <a:noFill/>
                        <a:ln w="6350">
                          <a:solidFill>
                            <a:srgbClr val="000000"/>
                          </a:solidFill>
                          <a:round/>
                          <a:headEnd/>
                          <a:tailEnd/>
                        </a:ln>
                      </p:spPr>
                      <p:txBody>
                        <a:bodyPr/>
                        <a:lstStyle/>
                        <a:p>
                          <a:endParaRPr lang="nb-NO"/>
                        </a:p>
                      </p:txBody>
                    </p:sp>
                    <p:grpSp>
                      <p:nvGrpSpPr>
                        <p:cNvPr id="884807" name="Group 107"/>
                        <p:cNvGrpSpPr>
                          <a:grpSpLocks/>
                        </p:cNvGrpSpPr>
                        <p:nvPr/>
                      </p:nvGrpSpPr>
                      <p:grpSpPr bwMode="auto">
                        <a:xfrm>
                          <a:off x="2545" y="1953"/>
                          <a:ext cx="60" cy="75"/>
                          <a:chOff x="2545" y="1953"/>
                          <a:chExt cx="60" cy="75"/>
                        </a:xfrm>
                      </p:grpSpPr>
                      <p:sp>
                        <p:nvSpPr>
                          <p:cNvPr id="884844" name="Freeform 108"/>
                          <p:cNvSpPr>
                            <a:spLocks/>
                          </p:cNvSpPr>
                          <p:nvPr/>
                        </p:nvSpPr>
                        <p:spPr bwMode="auto">
                          <a:xfrm>
                            <a:off x="2561" y="1956"/>
                            <a:ext cx="42" cy="72"/>
                          </a:xfrm>
                          <a:custGeom>
                            <a:avLst/>
                            <a:gdLst/>
                            <a:ahLst/>
                            <a:cxnLst>
                              <a:cxn ang="0">
                                <a:pos x="126" y="20"/>
                              </a:cxn>
                              <a:cxn ang="0">
                                <a:pos x="23" y="216"/>
                              </a:cxn>
                              <a:cxn ang="0">
                                <a:pos x="0" y="197"/>
                              </a:cxn>
                              <a:cxn ang="0">
                                <a:pos x="103" y="0"/>
                              </a:cxn>
                              <a:cxn ang="0">
                                <a:pos x="126" y="20"/>
                              </a:cxn>
                            </a:cxnLst>
                            <a:rect l="0" t="0" r="r" b="b"/>
                            <a:pathLst>
                              <a:path w="126" h="216">
                                <a:moveTo>
                                  <a:pt x="126" y="20"/>
                                </a:moveTo>
                                <a:lnTo>
                                  <a:pt x="23" y="216"/>
                                </a:lnTo>
                                <a:lnTo>
                                  <a:pt x="0" y="197"/>
                                </a:lnTo>
                                <a:lnTo>
                                  <a:pt x="103" y="0"/>
                                </a:lnTo>
                                <a:lnTo>
                                  <a:pt x="126" y="20"/>
                                </a:lnTo>
                                <a:close/>
                              </a:path>
                            </a:pathLst>
                          </a:custGeom>
                          <a:solidFill>
                            <a:srgbClr val="000000"/>
                          </a:solidFill>
                          <a:ln w="9525">
                            <a:noFill/>
                            <a:round/>
                            <a:headEnd/>
                            <a:tailEnd/>
                          </a:ln>
                        </p:spPr>
                        <p:txBody>
                          <a:bodyPr/>
                          <a:lstStyle/>
                          <a:p>
                            <a:endParaRPr lang="nb-NO"/>
                          </a:p>
                        </p:txBody>
                      </p:sp>
                      <p:sp>
                        <p:nvSpPr>
                          <p:cNvPr id="884845" name="Line 109"/>
                          <p:cNvSpPr>
                            <a:spLocks noChangeShapeType="1"/>
                          </p:cNvSpPr>
                          <p:nvPr/>
                        </p:nvSpPr>
                        <p:spPr bwMode="auto">
                          <a:xfrm flipV="1">
                            <a:off x="2545" y="1956"/>
                            <a:ext cx="49" cy="53"/>
                          </a:xfrm>
                          <a:prstGeom prst="line">
                            <a:avLst/>
                          </a:prstGeom>
                          <a:noFill/>
                          <a:ln w="6350">
                            <a:solidFill>
                              <a:srgbClr val="000000"/>
                            </a:solidFill>
                            <a:round/>
                            <a:headEnd/>
                            <a:tailEnd/>
                          </a:ln>
                        </p:spPr>
                        <p:txBody>
                          <a:bodyPr/>
                          <a:lstStyle/>
                          <a:p>
                            <a:endParaRPr lang="nb-NO"/>
                          </a:p>
                        </p:txBody>
                      </p:sp>
                      <p:sp>
                        <p:nvSpPr>
                          <p:cNvPr id="884846" name="Line 110"/>
                          <p:cNvSpPr>
                            <a:spLocks noChangeShapeType="1"/>
                          </p:cNvSpPr>
                          <p:nvPr/>
                        </p:nvSpPr>
                        <p:spPr bwMode="auto">
                          <a:xfrm>
                            <a:off x="2591" y="1953"/>
                            <a:ext cx="14" cy="12"/>
                          </a:xfrm>
                          <a:prstGeom prst="line">
                            <a:avLst/>
                          </a:prstGeom>
                          <a:noFill/>
                          <a:ln w="6350">
                            <a:solidFill>
                              <a:srgbClr val="000000"/>
                            </a:solidFill>
                            <a:round/>
                            <a:headEnd/>
                            <a:tailEnd/>
                          </a:ln>
                        </p:spPr>
                        <p:txBody>
                          <a:bodyPr/>
                          <a:lstStyle/>
                          <a:p>
                            <a:endParaRPr lang="nb-NO"/>
                          </a:p>
                        </p:txBody>
                      </p:sp>
                    </p:grpSp>
                  </p:grpSp>
                  <p:grpSp>
                    <p:nvGrpSpPr>
                      <p:cNvPr id="884810" name="Group 111"/>
                      <p:cNvGrpSpPr>
                        <a:grpSpLocks/>
                      </p:cNvGrpSpPr>
                      <p:nvPr/>
                    </p:nvGrpSpPr>
                    <p:grpSpPr bwMode="auto">
                      <a:xfrm>
                        <a:off x="2522" y="1922"/>
                        <a:ext cx="57" cy="85"/>
                        <a:chOff x="2522" y="1922"/>
                        <a:chExt cx="57" cy="85"/>
                      </a:xfrm>
                    </p:grpSpPr>
                    <p:grpSp>
                      <p:nvGrpSpPr>
                        <p:cNvPr id="884811" name="Group 112"/>
                        <p:cNvGrpSpPr>
                          <a:grpSpLocks/>
                        </p:cNvGrpSpPr>
                        <p:nvPr/>
                      </p:nvGrpSpPr>
                      <p:grpSpPr bwMode="auto">
                        <a:xfrm>
                          <a:off x="2522" y="1925"/>
                          <a:ext cx="54" cy="82"/>
                          <a:chOff x="2522" y="1925"/>
                          <a:chExt cx="54" cy="82"/>
                        </a:xfrm>
                      </p:grpSpPr>
                      <p:sp>
                        <p:nvSpPr>
                          <p:cNvPr id="884849" name="Freeform 113"/>
                          <p:cNvSpPr>
                            <a:spLocks/>
                          </p:cNvSpPr>
                          <p:nvPr/>
                        </p:nvSpPr>
                        <p:spPr bwMode="auto">
                          <a:xfrm>
                            <a:off x="2534" y="1935"/>
                            <a:ext cx="42" cy="72"/>
                          </a:xfrm>
                          <a:custGeom>
                            <a:avLst/>
                            <a:gdLst/>
                            <a:ahLst/>
                            <a:cxnLst>
                              <a:cxn ang="0">
                                <a:pos x="126" y="19"/>
                              </a:cxn>
                              <a:cxn ang="0">
                                <a:pos x="23" y="216"/>
                              </a:cxn>
                              <a:cxn ang="0">
                                <a:pos x="0" y="196"/>
                              </a:cxn>
                              <a:cxn ang="0">
                                <a:pos x="103" y="0"/>
                              </a:cxn>
                              <a:cxn ang="0">
                                <a:pos x="126" y="19"/>
                              </a:cxn>
                            </a:cxnLst>
                            <a:rect l="0" t="0" r="r" b="b"/>
                            <a:pathLst>
                              <a:path w="126" h="216">
                                <a:moveTo>
                                  <a:pt x="126" y="19"/>
                                </a:moveTo>
                                <a:lnTo>
                                  <a:pt x="23" y="216"/>
                                </a:lnTo>
                                <a:lnTo>
                                  <a:pt x="0" y="196"/>
                                </a:lnTo>
                                <a:lnTo>
                                  <a:pt x="103" y="0"/>
                                </a:lnTo>
                                <a:lnTo>
                                  <a:pt x="126" y="19"/>
                                </a:lnTo>
                                <a:close/>
                              </a:path>
                            </a:pathLst>
                          </a:custGeom>
                          <a:solidFill>
                            <a:srgbClr val="000000"/>
                          </a:solidFill>
                          <a:ln w="9525">
                            <a:noFill/>
                            <a:round/>
                            <a:headEnd/>
                            <a:tailEnd/>
                          </a:ln>
                        </p:spPr>
                        <p:txBody>
                          <a:bodyPr/>
                          <a:lstStyle/>
                          <a:p>
                            <a:endParaRPr lang="nb-NO"/>
                          </a:p>
                        </p:txBody>
                      </p:sp>
                      <p:sp>
                        <p:nvSpPr>
                          <p:cNvPr id="884850" name="Freeform 114"/>
                          <p:cNvSpPr>
                            <a:spLocks/>
                          </p:cNvSpPr>
                          <p:nvPr/>
                        </p:nvSpPr>
                        <p:spPr bwMode="auto">
                          <a:xfrm>
                            <a:off x="2522" y="1925"/>
                            <a:ext cx="42" cy="72"/>
                          </a:xfrm>
                          <a:custGeom>
                            <a:avLst/>
                            <a:gdLst/>
                            <a:ahLst/>
                            <a:cxnLst>
                              <a:cxn ang="0">
                                <a:pos x="126" y="18"/>
                              </a:cxn>
                              <a:cxn ang="0">
                                <a:pos x="23" y="215"/>
                              </a:cxn>
                              <a:cxn ang="0">
                                <a:pos x="0" y="196"/>
                              </a:cxn>
                              <a:cxn ang="0">
                                <a:pos x="103" y="0"/>
                              </a:cxn>
                              <a:cxn ang="0">
                                <a:pos x="126" y="18"/>
                              </a:cxn>
                            </a:cxnLst>
                            <a:rect l="0" t="0" r="r" b="b"/>
                            <a:pathLst>
                              <a:path w="126" h="215">
                                <a:moveTo>
                                  <a:pt x="126" y="18"/>
                                </a:moveTo>
                                <a:lnTo>
                                  <a:pt x="23" y="215"/>
                                </a:lnTo>
                                <a:lnTo>
                                  <a:pt x="0" y="196"/>
                                </a:lnTo>
                                <a:lnTo>
                                  <a:pt x="103" y="0"/>
                                </a:lnTo>
                                <a:lnTo>
                                  <a:pt x="126" y="18"/>
                                </a:lnTo>
                                <a:close/>
                              </a:path>
                            </a:pathLst>
                          </a:custGeom>
                          <a:solidFill>
                            <a:srgbClr val="000000"/>
                          </a:solidFill>
                          <a:ln w="9525">
                            <a:noFill/>
                            <a:round/>
                            <a:headEnd/>
                            <a:tailEnd/>
                          </a:ln>
                        </p:spPr>
                        <p:txBody>
                          <a:bodyPr/>
                          <a:lstStyle/>
                          <a:p>
                            <a:endParaRPr lang="nb-NO"/>
                          </a:p>
                        </p:txBody>
                      </p:sp>
                    </p:grpSp>
                    <p:sp>
                      <p:nvSpPr>
                        <p:cNvPr id="884851" name="Line 115"/>
                        <p:cNvSpPr>
                          <a:spLocks noChangeShapeType="1"/>
                        </p:cNvSpPr>
                        <p:nvPr/>
                      </p:nvSpPr>
                      <p:spPr bwMode="auto">
                        <a:xfrm>
                          <a:off x="2552" y="1922"/>
                          <a:ext cx="27" cy="22"/>
                        </a:xfrm>
                        <a:prstGeom prst="line">
                          <a:avLst/>
                        </a:prstGeom>
                        <a:noFill/>
                        <a:ln w="6350">
                          <a:solidFill>
                            <a:srgbClr val="000000"/>
                          </a:solidFill>
                          <a:round/>
                          <a:headEnd/>
                          <a:tailEnd/>
                        </a:ln>
                      </p:spPr>
                      <p:txBody>
                        <a:bodyPr/>
                        <a:lstStyle/>
                        <a:p>
                          <a:endParaRPr lang="nb-NO"/>
                        </a:p>
                      </p:txBody>
                    </p:sp>
                  </p:grpSp>
                </p:grpSp>
              </p:grpSp>
              <p:grpSp>
                <p:nvGrpSpPr>
                  <p:cNvPr id="884812" name="Group 116"/>
                  <p:cNvGrpSpPr>
                    <a:grpSpLocks/>
                  </p:cNvGrpSpPr>
                  <p:nvPr/>
                </p:nvGrpSpPr>
                <p:grpSpPr bwMode="auto">
                  <a:xfrm>
                    <a:off x="2804" y="1945"/>
                    <a:ext cx="69" cy="79"/>
                    <a:chOff x="2804" y="1945"/>
                    <a:chExt cx="69" cy="79"/>
                  </a:xfrm>
                </p:grpSpPr>
                <p:sp>
                  <p:nvSpPr>
                    <p:cNvPr id="884853" name="Line 117"/>
                    <p:cNvSpPr>
                      <a:spLocks noChangeShapeType="1"/>
                    </p:cNvSpPr>
                    <p:nvPr/>
                  </p:nvSpPr>
                  <p:spPr bwMode="auto">
                    <a:xfrm flipH="1">
                      <a:off x="2804" y="1945"/>
                      <a:ext cx="15" cy="12"/>
                    </a:xfrm>
                    <a:prstGeom prst="line">
                      <a:avLst/>
                    </a:prstGeom>
                    <a:noFill/>
                    <a:ln w="6350">
                      <a:solidFill>
                        <a:srgbClr val="000000"/>
                      </a:solidFill>
                      <a:round/>
                      <a:headEnd/>
                      <a:tailEnd/>
                    </a:ln>
                  </p:spPr>
                  <p:txBody>
                    <a:bodyPr/>
                    <a:lstStyle/>
                    <a:p>
                      <a:endParaRPr lang="nb-NO"/>
                    </a:p>
                  </p:txBody>
                </p:sp>
                <p:sp>
                  <p:nvSpPr>
                    <p:cNvPr id="884854" name="Freeform 118"/>
                    <p:cNvSpPr>
                      <a:spLocks/>
                    </p:cNvSpPr>
                    <p:nvPr/>
                  </p:nvSpPr>
                  <p:spPr bwMode="auto">
                    <a:xfrm>
                      <a:off x="2808" y="1949"/>
                      <a:ext cx="42" cy="72"/>
                    </a:xfrm>
                    <a:custGeom>
                      <a:avLst/>
                      <a:gdLst/>
                      <a:ahLst/>
                      <a:cxnLst>
                        <a:cxn ang="0">
                          <a:pos x="0" y="18"/>
                        </a:cxn>
                        <a:cxn ang="0">
                          <a:pos x="103" y="215"/>
                        </a:cxn>
                        <a:cxn ang="0">
                          <a:pos x="127" y="196"/>
                        </a:cxn>
                        <a:cxn ang="0">
                          <a:pos x="23" y="0"/>
                        </a:cxn>
                        <a:cxn ang="0">
                          <a:pos x="0" y="18"/>
                        </a:cxn>
                      </a:cxnLst>
                      <a:rect l="0" t="0" r="r" b="b"/>
                      <a:pathLst>
                        <a:path w="127" h="215">
                          <a:moveTo>
                            <a:pt x="0" y="18"/>
                          </a:moveTo>
                          <a:lnTo>
                            <a:pt x="103" y="215"/>
                          </a:lnTo>
                          <a:lnTo>
                            <a:pt x="127" y="196"/>
                          </a:lnTo>
                          <a:lnTo>
                            <a:pt x="23" y="0"/>
                          </a:lnTo>
                          <a:lnTo>
                            <a:pt x="0" y="18"/>
                          </a:lnTo>
                          <a:close/>
                        </a:path>
                      </a:pathLst>
                    </a:custGeom>
                    <a:solidFill>
                      <a:srgbClr val="000000"/>
                    </a:solidFill>
                    <a:ln w="9525">
                      <a:noFill/>
                      <a:round/>
                      <a:headEnd/>
                      <a:tailEnd/>
                    </a:ln>
                  </p:spPr>
                  <p:txBody>
                    <a:bodyPr/>
                    <a:lstStyle/>
                    <a:p>
                      <a:endParaRPr lang="nb-NO"/>
                    </a:p>
                  </p:txBody>
                </p:sp>
                <p:sp>
                  <p:nvSpPr>
                    <p:cNvPr id="884855" name="Line 119"/>
                    <p:cNvSpPr>
                      <a:spLocks noChangeShapeType="1"/>
                    </p:cNvSpPr>
                    <p:nvPr/>
                  </p:nvSpPr>
                  <p:spPr bwMode="auto">
                    <a:xfrm flipH="1" flipV="1">
                      <a:off x="2815" y="1949"/>
                      <a:ext cx="50" cy="52"/>
                    </a:xfrm>
                    <a:prstGeom prst="line">
                      <a:avLst/>
                    </a:prstGeom>
                    <a:noFill/>
                    <a:ln w="6350">
                      <a:solidFill>
                        <a:srgbClr val="000000"/>
                      </a:solidFill>
                      <a:round/>
                      <a:headEnd/>
                      <a:tailEnd/>
                    </a:ln>
                  </p:spPr>
                  <p:txBody>
                    <a:bodyPr/>
                    <a:lstStyle/>
                    <a:p>
                      <a:endParaRPr lang="nb-NO"/>
                    </a:p>
                  </p:txBody>
                </p:sp>
                <p:sp>
                  <p:nvSpPr>
                    <p:cNvPr id="884856" name="Line 120"/>
                    <p:cNvSpPr>
                      <a:spLocks noChangeShapeType="1"/>
                    </p:cNvSpPr>
                    <p:nvPr/>
                  </p:nvSpPr>
                  <p:spPr bwMode="auto">
                    <a:xfrm flipV="1">
                      <a:off x="2837" y="2010"/>
                      <a:ext cx="16" cy="14"/>
                    </a:xfrm>
                    <a:prstGeom prst="line">
                      <a:avLst/>
                    </a:prstGeom>
                    <a:noFill/>
                    <a:ln w="6350">
                      <a:solidFill>
                        <a:srgbClr val="000000"/>
                      </a:solidFill>
                      <a:round/>
                      <a:headEnd/>
                      <a:tailEnd/>
                    </a:ln>
                  </p:spPr>
                  <p:txBody>
                    <a:bodyPr/>
                    <a:lstStyle/>
                    <a:p>
                      <a:endParaRPr lang="nb-NO"/>
                    </a:p>
                  </p:txBody>
                </p:sp>
                <p:sp>
                  <p:nvSpPr>
                    <p:cNvPr id="884857" name="Line 121"/>
                    <p:cNvSpPr>
                      <a:spLocks noChangeShapeType="1"/>
                    </p:cNvSpPr>
                    <p:nvPr/>
                  </p:nvSpPr>
                  <p:spPr bwMode="auto">
                    <a:xfrm flipV="1">
                      <a:off x="2857" y="1994"/>
                      <a:ext cx="16" cy="12"/>
                    </a:xfrm>
                    <a:prstGeom prst="line">
                      <a:avLst/>
                    </a:prstGeom>
                    <a:noFill/>
                    <a:ln w="6350">
                      <a:solidFill>
                        <a:srgbClr val="000000"/>
                      </a:solidFill>
                      <a:round/>
                      <a:headEnd/>
                      <a:tailEnd/>
                    </a:ln>
                  </p:spPr>
                  <p:txBody>
                    <a:bodyPr/>
                    <a:lstStyle/>
                    <a:p>
                      <a:endParaRPr lang="nb-NO"/>
                    </a:p>
                  </p:txBody>
                </p:sp>
              </p:grpSp>
              <p:grpSp>
                <p:nvGrpSpPr>
                  <p:cNvPr id="884816" name="Group 122"/>
                  <p:cNvGrpSpPr>
                    <a:grpSpLocks/>
                  </p:cNvGrpSpPr>
                  <p:nvPr/>
                </p:nvGrpSpPr>
                <p:grpSpPr bwMode="auto">
                  <a:xfrm>
                    <a:off x="2802" y="1545"/>
                    <a:ext cx="49" cy="77"/>
                    <a:chOff x="2802" y="1545"/>
                    <a:chExt cx="49" cy="77"/>
                  </a:xfrm>
                </p:grpSpPr>
                <p:sp>
                  <p:nvSpPr>
                    <p:cNvPr id="884859" name="Freeform 123"/>
                    <p:cNvSpPr>
                      <a:spLocks/>
                    </p:cNvSpPr>
                    <p:nvPr/>
                  </p:nvSpPr>
                  <p:spPr bwMode="auto">
                    <a:xfrm>
                      <a:off x="2805" y="1548"/>
                      <a:ext cx="43" cy="72"/>
                    </a:xfrm>
                    <a:custGeom>
                      <a:avLst/>
                      <a:gdLst/>
                      <a:ahLst/>
                      <a:cxnLst>
                        <a:cxn ang="0">
                          <a:pos x="127" y="19"/>
                        </a:cxn>
                        <a:cxn ang="0">
                          <a:pos x="24" y="216"/>
                        </a:cxn>
                        <a:cxn ang="0">
                          <a:pos x="0" y="197"/>
                        </a:cxn>
                        <a:cxn ang="0">
                          <a:pos x="104" y="0"/>
                        </a:cxn>
                        <a:cxn ang="0">
                          <a:pos x="127" y="19"/>
                        </a:cxn>
                      </a:cxnLst>
                      <a:rect l="0" t="0" r="r" b="b"/>
                      <a:pathLst>
                        <a:path w="127" h="216">
                          <a:moveTo>
                            <a:pt x="127" y="19"/>
                          </a:moveTo>
                          <a:lnTo>
                            <a:pt x="24" y="216"/>
                          </a:lnTo>
                          <a:lnTo>
                            <a:pt x="0" y="197"/>
                          </a:lnTo>
                          <a:lnTo>
                            <a:pt x="104" y="0"/>
                          </a:lnTo>
                          <a:lnTo>
                            <a:pt x="127" y="19"/>
                          </a:lnTo>
                          <a:close/>
                        </a:path>
                      </a:pathLst>
                    </a:custGeom>
                    <a:solidFill>
                      <a:srgbClr val="000000"/>
                    </a:solidFill>
                    <a:ln w="9525">
                      <a:noFill/>
                      <a:round/>
                      <a:headEnd/>
                      <a:tailEnd/>
                    </a:ln>
                  </p:spPr>
                  <p:txBody>
                    <a:bodyPr/>
                    <a:lstStyle/>
                    <a:p>
                      <a:endParaRPr lang="nb-NO"/>
                    </a:p>
                  </p:txBody>
                </p:sp>
                <p:sp>
                  <p:nvSpPr>
                    <p:cNvPr id="884860" name="Line 124"/>
                    <p:cNvSpPr>
                      <a:spLocks noChangeShapeType="1"/>
                    </p:cNvSpPr>
                    <p:nvPr/>
                  </p:nvSpPr>
                  <p:spPr bwMode="auto">
                    <a:xfrm>
                      <a:off x="2802" y="1610"/>
                      <a:ext cx="14" cy="12"/>
                    </a:xfrm>
                    <a:prstGeom prst="line">
                      <a:avLst/>
                    </a:prstGeom>
                    <a:noFill/>
                    <a:ln w="6350">
                      <a:solidFill>
                        <a:srgbClr val="000000"/>
                      </a:solidFill>
                      <a:round/>
                      <a:headEnd/>
                      <a:tailEnd/>
                    </a:ln>
                  </p:spPr>
                  <p:txBody>
                    <a:bodyPr/>
                    <a:lstStyle/>
                    <a:p>
                      <a:endParaRPr lang="nb-NO"/>
                    </a:p>
                  </p:txBody>
                </p:sp>
                <p:sp>
                  <p:nvSpPr>
                    <p:cNvPr id="884861" name="Line 125"/>
                    <p:cNvSpPr>
                      <a:spLocks noChangeShapeType="1"/>
                    </p:cNvSpPr>
                    <p:nvPr/>
                  </p:nvSpPr>
                  <p:spPr bwMode="auto">
                    <a:xfrm>
                      <a:off x="2837" y="1545"/>
                      <a:ext cx="14" cy="12"/>
                    </a:xfrm>
                    <a:prstGeom prst="line">
                      <a:avLst/>
                    </a:prstGeom>
                    <a:noFill/>
                    <a:ln w="6350">
                      <a:solidFill>
                        <a:srgbClr val="000000"/>
                      </a:solidFill>
                      <a:round/>
                      <a:headEnd/>
                      <a:tailEnd/>
                    </a:ln>
                  </p:spPr>
                  <p:txBody>
                    <a:bodyPr/>
                    <a:lstStyle/>
                    <a:p>
                      <a:endParaRPr lang="nb-NO"/>
                    </a:p>
                  </p:txBody>
                </p:sp>
              </p:grpSp>
              <p:grpSp>
                <p:nvGrpSpPr>
                  <p:cNvPr id="884817" name="Group 126"/>
                  <p:cNvGrpSpPr>
                    <a:grpSpLocks/>
                  </p:cNvGrpSpPr>
                  <p:nvPr/>
                </p:nvGrpSpPr>
                <p:grpSpPr bwMode="auto">
                  <a:xfrm>
                    <a:off x="2396" y="1754"/>
                    <a:ext cx="80" cy="59"/>
                    <a:chOff x="2396" y="1754"/>
                    <a:chExt cx="80" cy="59"/>
                  </a:xfrm>
                </p:grpSpPr>
                <p:sp>
                  <p:nvSpPr>
                    <p:cNvPr id="884863" name="Rectangle 127"/>
                    <p:cNvSpPr>
                      <a:spLocks noChangeArrowheads="1"/>
                    </p:cNvSpPr>
                    <p:nvPr/>
                  </p:nvSpPr>
                  <p:spPr bwMode="auto">
                    <a:xfrm>
                      <a:off x="2396" y="1798"/>
                      <a:ext cx="79" cy="9"/>
                    </a:xfrm>
                    <a:prstGeom prst="rect">
                      <a:avLst/>
                    </a:prstGeom>
                    <a:solidFill>
                      <a:srgbClr val="000000"/>
                    </a:solidFill>
                    <a:ln w="9525">
                      <a:noFill/>
                      <a:miter lim="800000"/>
                      <a:headEnd/>
                      <a:tailEnd/>
                    </a:ln>
                  </p:spPr>
                  <p:txBody>
                    <a:bodyPr/>
                    <a:lstStyle/>
                    <a:p>
                      <a:endParaRPr lang="nb-NO"/>
                    </a:p>
                  </p:txBody>
                </p:sp>
                <p:grpSp>
                  <p:nvGrpSpPr>
                    <p:cNvPr id="884821" name="Group 128"/>
                    <p:cNvGrpSpPr>
                      <a:grpSpLocks/>
                    </p:cNvGrpSpPr>
                    <p:nvPr/>
                  </p:nvGrpSpPr>
                  <p:grpSpPr bwMode="auto">
                    <a:xfrm>
                      <a:off x="2396" y="1760"/>
                      <a:ext cx="79" cy="35"/>
                      <a:chOff x="2396" y="1760"/>
                      <a:chExt cx="79" cy="35"/>
                    </a:xfrm>
                  </p:grpSpPr>
                  <p:sp>
                    <p:nvSpPr>
                      <p:cNvPr id="884865" name="Freeform 129"/>
                      <p:cNvSpPr>
                        <a:spLocks/>
                      </p:cNvSpPr>
                      <p:nvPr/>
                    </p:nvSpPr>
                    <p:spPr bwMode="auto">
                      <a:xfrm>
                        <a:off x="2396" y="1760"/>
                        <a:ext cx="79" cy="35"/>
                      </a:xfrm>
                      <a:custGeom>
                        <a:avLst/>
                        <a:gdLst/>
                        <a:ahLst/>
                        <a:cxnLst>
                          <a:cxn ang="0">
                            <a:pos x="235" y="105"/>
                          </a:cxn>
                          <a:cxn ang="0">
                            <a:pos x="235" y="78"/>
                          </a:cxn>
                          <a:cxn ang="0">
                            <a:pos x="0" y="0"/>
                          </a:cxn>
                          <a:cxn ang="0">
                            <a:pos x="0" y="26"/>
                          </a:cxn>
                          <a:cxn ang="0">
                            <a:pos x="235" y="105"/>
                          </a:cxn>
                        </a:cxnLst>
                        <a:rect l="0" t="0" r="r" b="b"/>
                        <a:pathLst>
                          <a:path w="235" h="105">
                            <a:moveTo>
                              <a:pt x="235" y="105"/>
                            </a:moveTo>
                            <a:lnTo>
                              <a:pt x="235" y="78"/>
                            </a:lnTo>
                            <a:lnTo>
                              <a:pt x="0" y="0"/>
                            </a:lnTo>
                            <a:lnTo>
                              <a:pt x="0" y="26"/>
                            </a:lnTo>
                            <a:lnTo>
                              <a:pt x="235" y="105"/>
                            </a:lnTo>
                            <a:close/>
                          </a:path>
                        </a:pathLst>
                      </a:custGeom>
                      <a:solidFill>
                        <a:srgbClr val="000000"/>
                      </a:solidFill>
                      <a:ln w="9525">
                        <a:noFill/>
                        <a:round/>
                        <a:headEnd/>
                        <a:tailEnd/>
                      </a:ln>
                    </p:spPr>
                    <p:txBody>
                      <a:bodyPr/>
                      <a:lstStyle/>
                      <a:p>
                        <a:endParaRPr lang="nb-NO"/>
                      </a:p>
                    </p:txBody>
                  </p:sp>
                  <p:sp>
                    <p:nvSpPr>
                      <p:cNvPr id="884866" name="Line 130"/>
                      <p:cNvSpPr>
                        <a:spLocks noChangeShapeType="1"/>
                      </p:cNvSpPr>
                      <p:nvPr/>
                    </p:nvSpPr>
                    <p:spPr bwMode="auto">
                      <a:xfrm flipV="1">
                        <a:off x="2398" y="1761"/>
                        <a:ext cx="77" cy="34"/>
                      </a:xfrm>
                      <a:prstGeom prst="line">
                        <a:avLst/>
                      </a:prstGeom>
                      <a:noFill/>
                      <a:ln w="6350">
                        <a:solidFill>
                          <a:srgbClr val="000000"/>
                        </a:solidFill>
                        <a:round/>
                        <a:headEnd/>
                        <a:tailEnd/>
                      </a:ln>
                    </p:spPr>
                    <p:txBody>
                      <a:bodyPr/>
                      <a:lstStyle/>
                      <a:p>
                        <a:endParaRPr lang="nb-NO"/>
                      </a:p>
                    </p:txBody>
                  </p:sp>
                </p:grpSp>
                <p:sp>
                  <p:nvSpPr>
                    <p:cNvPr id="884867" name="Line 131"/>
                    <p:cNvSpPr>
                      <a:spLocks noChangeShapeType="1"/>
                    </p:cNvSpPr>
                    <p:nvPr/>
                  </p:nvSpPr>
                  <p:spPr bwMode="auto">
                    <a:xfrm>
                      <a:off x="2475" y="1780"/>
                      <a:ext cx="1" cy="33"/>
                    </a:xfrm>
                    <a:prstGeom prst="line">
                      <a:avLst/>
                    </a:prstGeom>
                    <a:noFill/>
                    <a:ln w="6350">
                      <a:solidFill>
                        <a:srgbClr val="000000"/>
                      </a:solidFill>
                      <a:round/>
                      <a:headEnd/>
                      <a:tailEnd/>
                    </a:ln>
                  </p:spPr>
                  <p:txBody>
                    <a:bodyPr/>
                    <a:lstStyle/>
                    <a:p>
                      <a:endParaRPr lang="nb-NO"/>
                    </a:p>
                  </p:txBody>
                </p:sp>
                <p:sp>
                  <p:nvSpPr>
                    <p:cNvPr id="884868" name="Line 132"/>
                    <p:cNvSpPr>
                      <a:spLocks noChangeShapeType="1"/>
                    </p:cNvSpPr>
                    <p:nvPr/>
                  </p:nvSpPr>
                  <p:spPr bwMode="auto">
                    <a:xfrm>
                      <a:off x="2397" y="1782"/>
                      <a:ext cx="1" cy="31"/>
                    </a:xfrm>
                    <a:prstGeom prst="line">
                      <a:avLst/>
                    </a:prstGeom>
                    <a:noFill/>
                    <a:ln w="6350">
                      <a:solidFill>
                        <a:srgbClr val="000000"/>
                      </a:solidFill>
                      <a:round/>
                      <a:headEnd/>
                      <a:tailEnd/>
                    </a:ln>
                  </p:spPr>
                  <p:txBody>
                    <a:bodyPr/>
                    <a:lstStyle/>
                    <a:p>
                      <a:endParaRPr lang="nb-NO"/>
                    </a:p>
                  </p:txBody>
                </p:sp>
                <p:sp>
                  <p:nvSpPr>
                    <p:cNvPr id="884869" name="Line 133"/>
                    <p:cNvSpPr>
                      <a:spLocks noChangeShapeType="1"/>
                    </p:cNvSpPr>
                    <p:nvPr/>
                  </p:nvSpPr>
                  <p:spPr bwMode="auto">
                    <a:xfrm>
                      <a:off x="2475" y="1754"/>
                      <a:ext cx="1" cy="14"/>
                    </a:xfrm>
                    <a:prstGeom prst="line">
                      <a:avLst/>
                    </a:prstGeom>
                    <a:noFill/>
                    <a:ln w="6350">
                      <a:solidFill>
                        <a:srgbClr val="000000"/>
                      </a:solidFill>
                      <a:round/>
                      <a:headEnd/>
                      <a:tailEnd/>
                    </a:ln>
                  </p:spPr>
                  <p:txBody>
                    <a:bodyPr/>
                    <a:lstStyle/>
                    <a:p>
                      <a:endParaRPr lang="nb-NO"/>
                    </a:p>
                  </p:txBody>
                </p:sp>
                <p:sp>
                  <p:nvSpPr>
                    <p:cNvPr id="884870" name="Line 134"/>
                    <p:cNvSpPr>
                      <a:spLocks noChangeShapeType="1"/>
                    </p:cNvSpPr>
                    <p:nvPr/>
                  </p:nvSpPr>
                  <p:spPr bwMode="auto">
                    <a:xfrm>
                      <a:off x="2397" y="1754"/>
                      <a:ext cx="1" cy="17"/>
                    </a:xfrm>
                    <a:prstGeom prst="line">
                      <a:avLst/>
                    </a:prstGeom>
                    <a:noFill/>
                    <a:ln w="6350">
                      <a:solidFill>
                        <a:srgbClr val="000000"/>
                      </a:solidFill>
                      <a:round/>
                      <a:headEnd/>
                      <a:tailEnd/>
                    </a:ln>
                  </p:spPr>
                  <p:txBody>
                    <a:bodyPr/>
                    <a:lstStyle/>
                    <a:p>
                      <a:endParaRPr lang="nb-NO"/>
                    </a:p>
                  </p:txBody>
                </p:sp>
              </p:grpSp>
              <p:grpSp>
                <p:nvGrpSpPr>
                  <p:cNvPr id="884825" name="Group 135"/>
                  <p:cNvGrpSpPr>
                    <a:grpSpLocks/>
                  </p:cNvGrpSpPr>
                  <p:nvPr/>
                </p:nvGrpSpPr>
                <p:grpSpPr bwMode="auto">
                  <a:xfrm>
                    <a:off x="2511" y="1540"/>
                    <a:ext cx="84" cy="107"/>
                    <a:chOff x="2511" y="1540"/>
                    <a:chExt cx="84" cy="107"/>
                  </a:xfrm>
                </p:grpSpPr>
                <p:sp>
                  <p:nvSpPr>
                    <p:cNvPr id="884872" name="Freeform 136"/>
                    <p:cNvSpPr>
                      <a:spLocks/>
                    </p:cNvSpPr>
                    <p:nvPr/>
                  </p:nvSpPr>
                  <p:spPr bwMode="auto">
                    <a:xfrm>
                      <a:off x="2550" y="1543"/>
                      <a:ext cx="42" cy="72"/>
                    </a:xfrm>
                    <a:custGeom>
                      <a:avLst/>
                      <a:gdLst/>
                      <a:ahLst/>
                      <a:cxnLst>
                        <a:cxn ang="0">
                          <a:pos x="0" y="20"/>
                        </a:cxn>
                        <a:cxn ang="0">
                          <a:pos x="103" y="216"/>
                        </a:cxn>
                        <a:cxn ang="0">
                          <a:pos x="125" y="196"/>
                        </a:cxn>
                        <a:cxn ang="0">
                          <a:pos x="23" y="0"/>
                        </a:cxn>
                        <a:cxn ang="0">
                          <a:pos x="0" y="20"/>
                        </a:cxn>
                      </a:cxnLst>
                      <a:rect l="0" t="0" r="r" b="b"/>
                      <a:pathLst>
                        <a:path w="125" h="216">
                          <a:moveTo>
                            <a:pt x="0" y="20"/>
                          </a:moveTo>
                          <a:lnTo>
                            <a:pt x="103" y="216"/>
                          </a:lnTo>
                          <a:lnTo>
                            <a:pt x="125" y="196"/>
                          </a:lnTo>
                          <a:lnTo>
                            <a:pt x="23" y="0"/>
                          </a:lnTo>
                          <a:lnTo>
                            <a:pt x="0" y="20"/>
                          </a:lnTo>
                          <a:close/>
                        </a:path>
                      </a:pathLst>
                    </a:custGeom>
                    <a:solidFill>
                      <a:srgbClr val="000000"/>
                    </a:solidFill>
                    <a:ln w="9525">
                      <a:noFill/>
                      <a:round/>
                      <a:headEnd/>
                      <a:tailEnd/>
                    </a:ln>
                  </p:spPr>
                  <p:txBody>
                    <a:bodyPr/>
                    <a:lstStyle/>
                    <a:p>
                      <a:endParaRPr lang="nb-NO"/>
                    </a:p>
                  </p:txBody>
                </p:sp>
                <p:sp>
                  <p:nvSpPr>
                    <p:cNvPr id="884873" name="Line 137"/>
                    <p:cNvSpPr>
                      <a:spLocks noChangeShapeType="1"/>
                    </p:cNvSpPr>
                    <p:nvPr/>
                  </p:nvSpPr>
                  <p:spPr bwMode="auto">
                    <a:xfrm flipH="1">
                      <a:off x="2574" y="1605"/>
                      <a:ext cx="21" cy="18"/>
                    </a:xfrm>
                    <a:prstGeom prst="line">
                      <a:avLst/>
                    </a:prstGeom>
                    <a:noFill/>
                    <a:ln w="6350">
                      <a:solidFill>
                        <a:srgbClr val="000000"/>
                      </a:solidFill>
                      <a:round/>
                      <a:headEnd/>
                      <a:tailEnd/>
                    </a:ln>
                  </p:spPr>
                  <p:txBody>
                    <a:bodyPr/>
                    <a:lstStyle/>
                    <a:p>
                      <a:endParaRPr lang="nb-NO"/>
                    </a:p>
                  </p:txBody>
                </p:sp>
                <p:sp>
                  <p:nvSpPr>
                    <p:cNvPr id="884874" name="Line 138"/>
                    <p:cNvSpPr>
                      <a:spLocks noChangeShapeType="1"/>
                    </p:cNvSpPr>
                    <p:nvPr/>
                  </p:nvSpPr>
                  <p:spPr bwMode="auto">
                    <a:xfrm flipH="1">
                      <a:off x="2542" y="1540"/>
                      <a:ext cx="18" cy="15"/>
                    </a:xfrm>
                    <a:prstGeom prst="line">
                      <a:avLst/>
                    </a:prstGeom>
                    <a:noFill/>
                    <a:ln w="6350">
                      <a:solidFill>
                        <a:srgbClr val="000000"/>
                      </a:solidFill>
                      <a:round/>
                      <a:headEnd/>
                      <a:tailEnd/>
                    </a:ln>
                  </p:spPr>
                  <p:txBody>
                    <a:bodyPr/>
                    <a:lstStyle/>
                    <a:p>
                      <a:endParaRPr lang="nb-NO"/>
                    </a:p>
                  </p:txBody>
                </p:sp>
                <p:sp>
                  <p:nvSpPr>
                    <p:cNvPr id="884875" name="Freeform 139"/>
                    <p:cNvSpPr>
                      <a:spLocks/>
                    </p:cNvSpPr>
                    <p:nvPr/>
                  </p:nvSpPr>
                  <p:spPr bwMode="auto">
                    <a:xfrm>
                      <a:off x="2516" y="1572"/>
                      <a:ext cx="68" cy="48"/>
                    </a:xfrm>
                    <a:custGeom>
                      <a:avLst/>
                      <a:gdLst/>
                      <a:ahLst/>
                      <a:cxnLst>
                        <a:cxn ang="0">
                          <a:pos x="21" y="0"/>
                        </a:cxn>
                        <a:cxn ang="0">
                          <a:pos x="203" y="129"/>
                        </a:cxn>
                        <a:cxn ang="0">
                          <a:pos x="184" y="146"/>
                        </a:cxn>
                        <a:cxn ang="0">
                          <a:pos x="0" y="17"/>
                        </a:cxn>
                        <a:cxn ang="0">
                          <a:pos x="21" y="0"/>
                        </a:cxn>
                      </a:cxnLst>
                      <a:rect l="0" t="0" r="r" b="b"/>
                      <a:pathLst>
                        <a:path w="203" h="146">
                          <a:moveTo>
                            <a:pt x="21" y="0"/>
                          </a:moveTo>
                          <a:lnTo>
                            <a:pt x="203" y="129"/>
                          </a:lnTo>
                          <a:lnTo>
                            <a:pt x="184" y="146"/>
                          </a:lnTo>
                          <a:lnTo>
                            <a:pt x="0" y="17"/>
                          </a:lnTo>
                          <a:lnTo>
                            <a:pt x="21" y="0"/>
                          </a:lnTo>
                          <a:close/>
                        </a:path>
                      </a:pathLst>
                    </a:custGeom>
                    <a:solidFill>
                      <a:srgbClr val="000000"/>
                    </a:solidFill>
                    <a:ln w="9525">
                      <a:noFill/>
                      <a:round/>
                      <a:headEnd/>
                      <a:tailEnd/>
                    </a:ln>
                  </p:spPr>
                  <p:txBody>
                    <a:bodyPr/>
                    <a:lstStyle/>
                    <a:p>
                      <a:endParaRPr lang="nb-NO"/>
                    </a:p>
                  </p:txBody>
                </p:sp>
                <p:sp>
                  <p:nvSpPr>
                    <p:cNvPr id="884876" name="Line 140"/>
                    <p:cNvSpPr>
                      <a:spLocks noChangeShapeType="1"/>
                    </p:cNvSpPr>
                    <p:nvPr/>
                  </p:nvSpPr>
                  <p:spPr bwMode="auto">
                    <a:xfrm>
                      <a:off x="2547" y="1551"/>
                      <a:ext cx="4" cy="91"/>
                    </a:xfrm>
                    <a:prstGeom prst="line">
                      <a:avLst/>
                    </a:prstGeom>
                    <a:noFill/>
                    <a:ln w="6350">
                      <a:solidFill>
                        <a:srgbClr val="000000"/>
                      </a:solidFill>
                      <a:round/>
                      <a:headEnd/>
                      <a:tailEnd/>
                    </a:ln>
                  </p:spPr>
                  <p:txBody>
                    <a:bodyPr/>
                    <a:lstStyle/>
                    <a:p>
                      <a:endParaRPr lang="nb-NO"/>
                    </a:p>
                  </p:txBody>
                </p:sp>
                <p:sp>
                  <p:nvSpPr>
                    <p:cNvPr id="884877" name="Line 141"/>
                    <p:cNvSpPr>
                      <a:spLocks noChangeShapeType="1"/>
                    </p:cNvSpPr>
                    <p:nvPr/>
                  </p:nvSpPr>
                  <p:spPr bwMode="auto">
                    <a:xfrm flipH="1">
                      <a:off x="2511" y="1567"/>
                      <a:ext cx="16" cy="13"/>
                    </a:xfrm>
                    <a:prstGeom prst="line">
                      <a:avLst/>
                    </a:prstGeom>
                    <a:noFill/>
                    <a:ln w="6350">
                      <a:solidFill>
                        <a:srgbClr val="000000"/>
                      </a:solidFill>
                      <a:round/>
                      <a:headEnd/>
                      <a:tailEnd/>
                    </a:ln>
                  </p:spPr>
                  <p:txBody>
                    <a:bodyPr/>
                    <a:lstStyle/>
                    <a:p>
                      <a:endParaRPr lang="nb-NO"/>
                    </a:p>
                  </p:txBody>
                </p:sp>
                <p:sp>
                  <p:nvSpPr>
                    <p:cNvPr id="884878" name="Line 142"/>
                    <p:cNvSpPr>
                      <a:spLocks noChangeShapeType="1"/>
                    </p:cNvSpPr>
                    <p:nvPr/>
                  </p:nvSpPr>
                  <p:spPr bwMode="auto">
                    <a:xfrm flipH="1">
                      <a:off x="2544" y="1634"/>
                      <a:ext cx="16" cy="13"/>
                    </a:xfrm>
                    <a:prstGeom prst="line">
                      <a:avLst/>
                    </a:prstGeom>
                    <a:noFill/>
                    <a:ln w="6350">
                      <a:solidFill>
                        <a:srgbClr val="000000"/>
                      </a:solidFill>
                      <a:round/>
                      <a:headEnd/>
                      <a:tailEnd/>
                    </a:ln>
                  </p:spPr>
                  <p:txBody>
                    <a:bodyPr/>
                    <a:lstStyle/>
                    <a:p>
                      <a:endParaRPr lang="nb-NO"/>
                    </a:p>
                  </p:txBody>
                </p:sp>
              </p:grpSp>
              <p:grpSp>
                <p:nvGrpSpPr>
                  <p:cNvPr id="884828" name="Group 143"/>
                  <p:cNvGrpSpPr>
                    <a:grpSpLocks/>
                  </p:cNvGrpSpPr>
                  <p:nvPr/>
                </p:nvGrpSpPr>
                <p:grpSpPr bwMode="auto">
                  <a:xfrm>
                    <a:off x="2399" y="1638"/>
                    <a:ext cx="123" cy="63"/>
                    <a:chOff x="2399" y="1638"/>
                    <a:chExt cx="123" cy="63"/>
                  </a:xfrm>
                </p:grpSpPr>
                <p:sp>
                  <p:nvSpPr>
                    <p:cNvPr id="884880" name="Freeform 144"/>
                    <p:cNvSpPr>
                      <a:spLocks/>
                    </p:cNvSpPr>
                    <p:nvPr/>
                  </p:nvSpPr>
                  <p:spPr bwMode="auto">
                    <a:xfrm>
                      <a:off x="2404" y="1662"/>
                      <a:ext cx="115" cy="16"/>
                    </a:xfrm>
                    <a:custGeom>
                      <a:avLst/>
                      <a:gdLst/>
                      <a:ahLst/>
                      <a:cxnLst>
                        <a:cxn ang="0">
                          <a:pos x="0" y="20"/>
                        </a:cxn>
                        <a:cxn ang="0">
                          <a:pos x="320" y="47"/>
                        </a:cxn>
                        <a:cxn ang="0">
                          <a:pos x="345" y="28"/>
                        </a:cxn>
                        <a:cxn ang="0">
                          <a:pos x="24" y="0"/>
                        </a:cxn>
                        <a:cxn ang="0">
                          <a:pos x="0" y="20"/>
                        </a:cxn>
                      </a:cxnLst>
                      <a:rect l="0" t="0" r="r" b="b"/>
                      <a:pathLst>
                        <a:path w="345" h="47">
                          <a:moveTo>
                            <a:pt x="0" y="20"/>
                          </a:moveTo>
                          <a:lnTo>
                            <a:pt x="320" y="47"/>
                          </a:lnTo>
                          <a:lnTo>
                            <a:pt x="345" y="28"/>
                          </a:lnTo>
                          <a:lnTo>
                            <a:pt x="24" y="0"/>
                          </a:lnTo>
                          <a:lnTo>
                            <a:pt x="0" y="20"/>
                          </a:lnTo>
                          <a:close/>
                        </a:path>
                      </a:pathLst>
                    </a:custGeom>
                    <a:solidFill>
                      <a:srgbClr val="000000"/>
                    </a:solidFill>
                    <a:ln w="9525">
                      <a:noFill/>
                      <a:round/>
                      <a:headEnd/>
                      <a:tailEnd/>
                    </a:ln>
                  </p:spPr>
                  <p:txBody>
                    <a:bodyPr/>
                    <a:lstStyle/>
                    <a:p>
                      <a:endParaRPr lang="nb-NO"/>
                    </a:p>
                  </p:txBody>
                </p:sp>
                <p:sp>
                  <p:nvSpPr>
                    <p:cNvPr id="884881" name="Line 145"/>
                    <p:cNvSpPr>
                      <a:spLocks noChangeShapeType="1"/>
                    </p:cNvSpPr>
                    <p:nvPr/>
                  </p:nvSpPr>
                  <p:spPr bwMode="auto">
                    <a:xfrm>
                      <a:off x="2434" y="1645"/>
                      <a:ext cx="56" cy="50"/>
                    </a:xfrm>
                    <a:prstGeom prst="line">
                      <a:avLst/>
                    </a:prstGeom>
                    <a:noFill/>
                    <a:ln w="6350">
                      <a:solidFill>
                        <a:srgbClr val="000000"/>
                      </a:solidFill>
                      <a:round/>
                      <a:headEnd/>
                      <a:tailEnd/>
                    </a:ln>
                  </p:spPr>
                  <p:txBody>
                    <a:bodyPr/>
                    <a:lstStyle/>
                    <a:p>
                      <a:endParaRPr lang="nb-NO"/>
                    </a:p>
                  </p:txBody>
                </p:sp>
                <p:grpSp>
                  <p:nvGrpSpPr>
                    <p:cNvPr id="884829" name="Group 146"/>
                    <p:cNvGrpSpPr>
                      <a:grpSpLocks/>
                    </p:cNvGrpSpPr>
                    <p:nvPr/>
                  </p:nvGrpSpPr>
                  <p:grpSpPr bwMode="auto">
                    <a:xfrm>
                      <a:off x="2399" y="1638"/>
                      <a:ext cx="123" cy="63"/>
                      <a:chOff x="2399" y="1638"/>
                      <a:chExt cx="123" cy="63"/>
                    </a:xfrm>
                  </p:grpSpPr>
                  <p:sp>
                    <p:nvSpPr>
                      <p:cNvPr id="884883" name="Line 147"/>
                      <p:cNvSpPr>
                        <a:spLocks noChangeShapeType="1"/>
                      </p:cNvSpPr>
                      <p:nvPr/>
                    </p:nvSpPr>
                    <p:spPr bwMode="auto">
                      <a:xfrm flipH="1">
                        <a:off x="2481" y="1688"/>
                        <a:ext cx="16" cy="13"/>
                      </a:xfrm>
                      <a:prstGeom prst="line">
                        <a:avLst/>
                      </a:prstGeom>
                      <a:noFill/>
                      <a:ln w="6350">
                        <a:solidFill>
                          <a:srgbClr val="000000"/>
                        </a:solidFill>
                        <a:round/>
                        <a:headEnd/>
                        <a:tailEnd/>
                      </a:ln>
                    </p:spPr>
                    <p:txBody>
                      <a:bodyPr/>
                      <a:lstStyle/>
                      <a:p>
                        <a:endParaRPr lang="nb-NO"/>
                      </a:p>
                    </p:txBody>
                  </p:sp>
                  <p:sp>
                    <p:nvSpPr>
                      <p:cNvPr id="884884" name="Line 148"/>
                      <p:cNvSpPr>
                        <a:spLocks noChangeShapeType="1"/>
                      </p:cNvSpPr>
                      <p:nvPr/>
                    </p:nvSpPr>
                    <p:spPr bwMode="auto">
                      <a:xfrm flipH="1">
                        <a:off x="2506" y="1667"/>
                        <a:ext cx="16" cy="13"/>
                      </a:xfrm>
                      <a:prstGeom prst="line">
                        <a:avLst/>
                      </a:prstGeom>
                      <a:noFill/>
                      <a:ln w="6350">
                        <a:solidFill>
                          <a:srgbClr val="000000"/>
                        </a:solidFill>
                        <a:round/>
                        <a:headEnd/>
                        <a:tailEnd/>
                      </a:ln>
                    </p:spPr>
                    <p:txBody>
                      <a:bodyPr/>
                      <a:lstStyle/>
                      <a:p>
                        <a:endParaRPr lang="nb-NO"/>
                      </a:p>
                    </p:txBody>
                  </p:sp>
                  <p:sp>
                    <p:nvSpPr>
                      <p:cNvPr id="884885" name="Line 149"/>
                      <p:cNvSpPr>
                        <a:spLocks noChangeShapeType="1"/>
                      </p:cNvSpPr>
                      <p:nvPr/>
                    </p:nvSpPr>
                    <p:spPr bwMode="auto">
                      <a:xfrm flipH="1">
                        <a:off x="2425" y="1638"/>
                        <a:ext cx="16" cy="12"/>
                      </a:xfrm>
                      <a:prstGeom prst="line">
                        <a:avLst/>
                      </a:prstGeom>
                      <a:noFill/>
                      <a:ln w="6350">
                        <a:solidFill>
                          <a:srgbClr val="000000"/>
                        </a:solidFill>
                        <a:round/>
                        <a:headEnd/>
                        <a:tailEnd/>
                      </a:ln>
                    </p:spPr>
                    <p:txBody>
                      <a:bodyPr/>
                      <a:lstStyle/>
                      <a:p>
                        <a:endParaRPr lang="nb-NO"/>
                      </a:p>
                    </p:txBody>
                  </p:sp>
                  <p:sp>
                    <p:nvSpPr>
                      <p:cNvPr id="884886" name="Line 150"/>
                      <p:cNvSpPr>
                        <a:spLocks noChangeShapeType="1"/>
                      </p:cNvSpPr>
                      <p:nvPr/>
                    </p:nvSpPr>
                    <p:spPr bwMode="auto">
                      <a:xfrm flipH="1">
                        <a:off x="2399" y="1659"/>
                        <a:ext cx="16" cy="13"/>
                      </a:xfrm>
                      <a:prstGeom prst="line">
                        <a:avLst/>
                      </a:prstGeom>
                      <a:noFill/>
                      <a:ln w="6350">
                        <a:solidFill>
                          <a:srgbClr val="000000"/>
                        </a:solidFill>
                        <a:round/>
                        <a:headEnd/>
                        <a:tailEnd/>
                      </a:ln>
                    </p:spPr>
                    <p:txBody>
                      <a:bodyPr/>
                      <a:lstStyle/>
                      <a:p>
                        <a:endParaRPr lang="nb-NO"/>
                      </a:p>
                    </p:txBody>
                  </p:sp>
                </p:grpSp>
              </p:grpSp>
              <p:grpSp>
                <p:nvGrpSpPr>
                  <p:cNvPr id="884831" name="Group 151"/>
                  <p:cNvGrpSpPr>
                    <a:grpSpLocks/>
                  </p:cNvGrpSpPr>
                  <p:nvPr/>
                </p:nvGrpSpPr>
                <p:grpSpPr bwMode="auto">
                  <a:xfrm>
                    <a:off x="2882" y="1651"/>
                    <a:ext cx="114" cy="49"/>
                    <a:chOff x="2882" y="1651"/>
                    <a:chExt cx="114" cy="49"/>
                  </a:xfrm>
                </p:grpSpPr>
                <p:sp>
                  <p:nvSpPr>
                    <p:cNvPr id="884888" name="Freeform 152"/>
                    <p:cNvSpPr>
                      <a:spLocks/>
                    </p:cNvSpPr>
                    <p:nvPr/>
                  </p:nvSpPr>
                  <p:spPr bwMode="auto">
                    <a:xfrm>
                      <a:off x="2900" y="1666"/>
                      <a:ext cx="92" cy="30"/>
                    </a:xfrm>
                    <a:custGeom>
                      <a:avLst/>
                      <a:gdLst/>
                      <a:ahLst/>
                      <a:cxnLst>
                        <a:cxn ang="0">
                          <a:pos x="254" y="0"/>
                        </a:cxn>
                        <a:cxn ang="0">
                          <a:pos x="0" y="71"/>
                        </a:cxn>
                        <a:cxn ang="0">
                          <a:pos x="24" y="90"/>
                        </a:cxn>
                        <a:cxn ang="0">
                          <a:pos x="276" y="18"/>
                        </a:cxn>
                        <a:cxn ang="0">
                          <a:pos x="254" y="0"/>
                        </a:cxn>
                      </a:cxnLst>
                      <a:rect l="0" t="0" r="r" b="b"/>
                      <a:pathLst>
                        <a:path w="276" h="90">
                          <a:moveTo>
                            <a:pt x="254" y="0"/>
                          </a:moveTo>
                          <a:lnTo>
                            <a:pt x="0" y="71"/>
                          </a:lnTo>
                          <a:lnTo>
                            <a:pt x="24" y="90"/>
                          </a:lnTo>
                          <a:lnTo>
                            <a:pt x="276" y="18"/>
                          </a:lnTo>
                          <a:lnTo>
                            <a:pt x="254" y="0"/>
                          </a:lnTo>
                          <a:close/>
                        </a:path>
                      </a:pathLst>
                    </a:custGeom>
                    <a:solidFill>
                      <a:srgbClr val="000000"/>
                    </a:solidFill>
                    <a:ln w="9525">
                      <a:noFill/>
                      <a:round/>
                      <a:headEnd/>
                      <a:tailEnd/>
                    </a:ln>
                  </p:spPr>
                  <p:txBody>
                    <a:bodyPr/>
                    <a:lstStyle/>
                    <a:p>
                      <a:endParaRPr lang="nb-NO"/>
                    </a:p>
                  </p:txBody>
                </p:sp>
                <p:sp>
                  <p:nvSpPr>
                    <p:cNvPr id="884889" name="Freeform 153"/>
                    <p:cNvSpPr>
                      <a:spLocks/>
                    </p:cNvSpPr>
                    <p:nvPr/>
                  </p:nvSpPr>
                  <p:spPr bwMode="auto">
                    <a:xfrm>
                      <a:off x="2887" y="1655"/>
                      <a:ext cx="92" cy="30"/>
                    </a:xfrm>
                    <a:custGeom>
                      <a:avLst/>
                      <a:gdLst/>
                      <a:ahLst/>
                      <a:cxnLst>
                        <a:cxn ang="0">
                          <a:pos x="253" y="0"/>
                        </a:cxn>
                        <a:cxn ang="0">
                          <a:pos x="0" y="72"/>
                        </a:cxn>
                        <a:cxn ang="0">
                          <a:pos x="24" y="90"/>
                        </a:cxn>
                        <a:cxn ang="0">
                          <a:pos x="276" y="18"/>
                        </a:cxn>
                        <a:cxn ang="0">
                          <a:pos x="253" y="0"/>
                        </a:cxn>
                      </a:cxnLst>
                      <a:rect l="0" t="0" r="r" b="b"/>
                      <a:pathLst>
                        <a:path w="276" h="90">
                          <a:moveTo>
                            <a:pt x="253" y="0"/>
                          </a:moveTo>
                          <a:lnTo>
                            <a:pt x="0" y="72"/>
                          </a:lnTo>
                          <a:lnTo>
                            <a:pt x="24" y="90"/>
                          </a:lnTo>
                          <a:lnTo>
                            <a:pt x="276" y="18"/>
                          </a:lnTo>
                          <a:lnTo>
                            <a:pt x="253" y="0"/>
                          </a:lnTo>
                          <a:close/>
                        </a:path>
                      </a:pathLst>
                    </a:custGeom>
                    <a:solidFill>
                      <a:srgbClr val="000000"/>
                    </a:solidFill>
                    <a:ln w="9525">
                      <a:noFill/>
                      <a:round/>
                      <a:headEnd/>
                      <a:tailEnd/>
                    </a:ln>
                  </p:spPr>
                  <p:txBody>
                    <a:bodyPr/>
                    <a:lstStyle/>
                    <a:p>
                      <a:endParaRPr lang="nb-NO"/>
                    </a:p>
                  </p:txBody>
                </p:sp>
                <p:sp>
                  <p:nvSpPr>
                    <p:cNvPr id="884890" name="Line 154"/>
                    <p:cNvSpPr>
                      <a:spLocks noChangeShapeType="1"/>
                    </p:cNvSpPr>
                    <p:nvPr/>
                  </p:nvSpPr>
                  <p:spPr bwMode="auto">
                    <a:xfrm>
                      <a:off x="2965" y="1651"/>
                      <a:ext cx="31" cy="25"/>
                    </a:xfrm>
                    <a:prstGeom prst="line">
                      <a:avLst/>
                    </a:prstGeom>
                    <a:noFill/>
                    <a:ln w="6350">
                      <a:solidFill>
                        <a:srgbClr val="000000"/>
                      </a:solidFill>
                      <a:round/>
                      <a:headEnd/>
                      <a:tailEnd/>
                    </a:ln>
                  </p:spPr>
                  <p:txBody>
                    <a:bodyPr/>
                    <a:lstStyle/>
                    <a:p>
                      <a:endParaRPr lang="nb-NO"/>
                    </a:p>
                  </p:txBody>
                </p:sp>
                <p:sp>
                  <p:nvSpPr>
                    <p:cNvPr id="884891" name="Line 155"/>
                    <p:cNvSpPr>
                      <a:spLocks noChangeShapeType="1"/>
                    </p:cNvSpPr>
                    <p:nvPr/>
                  </p:nvSpPr>
                  <p:spPr bwMode="auto">
                    <a:xfrm>
                      <a:off x="2882" y="1675"/>
                      <a:ext cx="31" cy="25"/>
                    </a:xfrm>
                    <a:prstGeom prst="line">
                      <a:avLst/>
                    </a:prstGeom>
                    <a:noFill/>
                    <a:ln w="6350">
                      <a:solidFill>
                        <a:srgbClr val="000000"/>
                      </a:solidFill>
                      <a:round/>
                      <a:headEnd/>
                      <a:tailEnd/>
                    </a:ln>
                  </p:spPr>
                  <p:txBody>
                    <a:bodyPr/>
                    <a:lstStyle/>
                    <a:p>
                      <a:endParaRPr lang="nb-NO"/>
                    </a:p>
                  </p:txBody>
                </p:sp>
              </p:grpSp>
              <p:grpSp>
                <p:nvGrpSpPr>
                  <p:cNvPr id="884838" name="Group 156"/>
                  <p:cNvGrpSpPr>
                    <a:grpSpLocks/>
                  </p:cNvGrpSpPr>
                  <p:nvPr/>
                </p:nvGrpSpPr>
                <p:grpSpPr bwMode="auto">
                  <a:xfrm>
                    <a:off x="2918" y="1760"/>
                    <a:ext cx="80" cy="49"/>
                    <a:chOff x="2918" y="1760"/>
                    <a:chExt cx="80" cy="49"/>
                  </a:xfrm>
                </p:grpSpPr>
                <p:sp>
                  <p:nvSpPr>
                    <p:cNvPr id="884893" name="Line 157"/>
                    <p:cNvSpPr>
                      <a:spLocks noChangeShapeType="1"/>
                    </p:cNvSpPr>
                    <p:nvPr/>
                  </p:nvSpPr>
                  <p:spPr bwMode="auto">
                    <a:xfrm flipV="1">
                      <a:off x="2997" y="1760"/>
                      <a:ext cx="1" cy="49"/>
                    </a:xfrm>
                    <a:prstGeom prst="line">
                      <a:avLst/>
                    </a:prstGeom>
                    <a:noFill/>
                    <a:ln w="6350">
                      <a:solidFill>
                        <a:srgbClr val="000000"/>
                      </a:solidFill>
                      <a:round/>
                      <a:headEnd/>
                      <a:tailEnd/>
                    </a:ln>
                  </p:spPr>
                  <p:txBody>
                    <a:bodyPr/>
                    <a:lstStyle/>
                    <a:p>
                      <a:endParaRPr lang="nb-NO"/>
                    </a:p>
                  </p:txBody>
                </p:sp>
                <p:grpSp>
                  <p:nvGrpSpPr>
                    <p:cNvPr id="884840" name="Group 158"/>
                    <p:cNvGrpSpPr>
                      <a:grpSpLocks/>
                    </p:cNvGrpSpPr>
                    <p:nvPr/>
                  </p:nvGrpSpPr>
                  <p:grpSpPr bwMode="auto">
                    <a:xfrm>
                      <a:off x="2918" y="1765"/>
                      <a:ext cx="79" cy="38"/>
                      <a:chOff x="2918" y="1765"/>
                      <a:chExt cx="79" cy="38"/>
                    </a:xfrm>
                  </p:grpSpPr>
                  <p:sp>
                    <p:nvSpPr>
                      <p:cNvPr id="884895" name="Rectangle 159"/>
                      <p:cNvSpPr>
                        <a:spLocks noChangeArrowheads="1"/>
                      </p:cNvSpPr>
                      <p:nvPr/>
                    </p:nvSpPr>
                    <p:spPr bwMode="auto">
                      <a:xfrm>
                        <a:off x="2918" y="1765"/>
                        <a:ext cx="79" cy="9"/>
                      </a:xfrm>
                      <a:prstGeom prst="rect">
                        <a:avLst/>
                      </a:prstGeom>
                      <a:solidFill>
                        <a:srgbClr val="000000"/>
                      </a:solidFill>
                      <a:ln w="9525">
                        <a:noFill/>
                        <a:miter lim="800000"/>
                        <a:headEnd/>
                        <a:tailEnd/>
                      </a:ln>
                    </p:spPr>
                    <p:txBody>
                      <a:bodyPr/>
                      <a:lstStyle/>
                      <a:p>
                        <a:endParaRPr lang="nb-NO"/>
                      </a:p>
                    </p:txBody>
                  </p:sp>
                  <p:sp>
                    <p:nvSpPr>
                      <p:cNvPr id="884896" name="Rectangle 160"/>
                      <p:cNvSpPr>
                        <a:spLocks noChangeArrowheads="1"/>
                      </p:cNvSpPr>
                      <p:nvPr/>
                    </p:nvSpPr>
                    <p:spPr bwMode="auto">
                      <a:xfrm>
                        <a:off x="2918" y="1779"/>
                        <a:ext cx="79" cy="9"/>
                      </a:xfrm>
                      <a:prstGeom prst="rect">
                        <a:avLst/>
                      </a:prstGeom>
                      <a:solidFill>
                        <a:srgbClr val="000000"/>
                      </a:solidFill>
                      <a:ln w="9525">
                        <a:noFill/>
                        <a:miter lim="800000"/>
                        <a:headEnd/>
                        <a:tailEnd/>
                      </a:ln>
                    </p:spPr>
                    <p:txBody>
                      <a:bodyPr/>
                      <a:lstStyle/>
                      <a:p>
                        <a:endParaRPr lang="nb-NO"/>
                      </a:p>
                    </p:txBody>
                  </p:sp>
                  <p:sp>
                    <p:nvSpPr>
                      <p:cNvPr id="884897" name="Rectangle 161"/>
                      <p:cNvSpPr>
                        <a:spLocks noChangeArrowheads="1"/>
                      </p:cNvSpPr>
                      <p:nvPr/>
                    </p:nvSpPr>
                    <p:spPr bwMode="auto">
                      <a:xfrm>
                        <a:off x="2918" y="1794"/>
                        <a:ext cx="79" cy="9"/>
                      </a:xfrm>
                      <a:prstGeom prst="rect">
                        <a:avLst/>
                      </a:prstGeom>
                      <a:solidFill>
                        <a:srgbClr val="000000"/>
                      </a:solidFill>
                      <a:ln w="9525">
                        <a:noFill/>
                        <a:miter lim="800000"/>
                        <a:headEnd/>
                        <a:tailEnd/>
                      </a:ln>
                    </p:spPr>
                    <p:txBody>
                      <a:bodyPr/>
                      <a:lstStyle/>
                      <a:p>
                        <a:endParaRPr lang="nb-NO"/>
                      </a:p>
                    </p:txBody>
                  </p:sp>
                </p:grpSp>
                <p:sp>
                  <p:nvSpPr>
                    <p:cNvPr id="884898" name="Line 162"/>
                    <p:cNvSpPr>
                      <a:spLocks noChangeShapeType="1"/>
                    </p:cNvSpPr>
                    <p:nvPr/>
                  </p:nvSpPr>
                  <p:spPr bwMode="auto">
                    <a:xfrm flipV="1">
                      <a:off x="2918" y="1760"/>
                      <a:ext cx="1" cy="49"/>
                    </a:xfrm>
                    <a:prstGeom prst="line">
                      <a:avLst/>
                    </a:prstGeom>
                    <a:noFill/>
                    <a:ln w="6350">
                      <a:solidFill>
                        <a:srgbClr val="000000"/>
                      </a:solidFill>
                      <a:round/>
                      <a:headEnd/>
                      <a:tailEnd/>
                    </a:ln>
                  </p:spPr>
                  <p:txBody>
                    <a:bodyPr/>
                    <a:lstStyle/>
                    <a:p>
                      <a:endParaRPr lang="nb-NO"/>
                    </a:p>
                  </p:txBody>
                </p:sp>
              </p:grpSp>
              <p:grpSp>
                <p:nvGrpSpPr>
                  <p:cNvPr id="884841" name="Group 163"/>
                  <p:cNvGrpSpPr>
                    <a:grpSpLocks/>
                  </p:cNvGrpSpPr>
                  <p:nvPr/>
                </p:nvGrpSpPr>
                <p:grpSpPr bwMode="auto">
                  <a:xfrm>
                    <a:off x="2663" y="1964"/>
                    <a:ext cx="67" cy="65"/>
                    <a:chOff x="2663" y="1964"/>
                    <a:chExt cx="67" cy="65"/>
                  </a:xfrm>
                </p:grpSpPr>
                <p:sp>
                  <p:nvSpPr>
                    <p:cNvPr id="884900" name="Line 164"/>
                    <p:cNvSpPr>
                      <a:spLocks noChangeShapeType="1"/>
                    </p:cNvSpPr>
                    <p:nvPr/>
                  </p:nvSpPr>
                  <p:spPr bwMode="auto">
                    <a:xfrm>
                      <a:off x="2663" y="2028"/>
                      <a:ext cx="67" cy="1"/>
                    </a:xfrm>
                    <a:prstGeom prst="line">
                      <a:avLst/>
                    </a:prstGeom>
                    <a:noFill/>
                    <a:ln w="6350">
                      <a:solidFill>
                        <a:srgbClr val="000000"/>
                      </a:solidFill>
                      <a:round/>
                      <a:headEnd/>
                      <a:tailEnd/>
                    </a:ln>
                  </p:spPr>
                  <p:txBody>
                    <a:bodyPr/>
                    <a:lstStyle/>
                    <a:p>
                      <a:endParaRPr lang="nb-NO"/>
                    </a:p>
                  </p:txBody>
                </p:sp>
                <p:grpSp>
                  <p:nvGrpSpPr>
                    <p:cNvPr id="884843" name="Group 165"/>
                    <p:cNvGrpSpPr>
                      <a:grpSpLocks/>
                    </p:cNvGrpSpPr>
                    <p:nvPr/>
                  </p:nvGrpSpPr>
                  <p:grpSpPr bwMode="auto">
                    <a:xfrm>
                      <a:off x="2670" y="1964"/>
                      <a:ext cx="52" cy="65"/>
                      <a:chOff x="2670" y="1964"/>
                      <a:chExt cx="52" cy="65"/>
                    </a:xfrm>
                  </p:grpSpPr>
                  <p:sp>
                    <p:nvSpPr>
                      <p:cNvPr id="884902" name="Rectangle 166"/>
                      <p:cNvSpPr>
                        <a:spLocks noChangeArrowheads="1"/>
                      </p:cNvSpPr>
                      <p:nvPr/>
                    </p:nvSpPr>
                    <p:spPr bwMode="auto">
                      <a:xfrm>
                        <a:off x="2670" y="1964"/>
                        <a:ext cx="10" cy="64"/>
                      </a:xfrm>
                      <a:prstGeom prst="rect">
                        <a:avLst/>
                      </a:prstGeom>
                      <a:solidFill>
                        <a:srgbClr val="000000"/>
                      </a:solidFill>
                      <a:ln w="9525">
                        <a:noFill/>
                        <a:miter lim="800000"/>
                        <a:headEnd/>
                        <a:tailEnd/>
                      </a:ln>
                    </p:spPr>
                    <p:txBody>
                      <a:bodyPr/>
                      <a:lstStyle/>
                      <a:p>
                        <a:endParaRPr lang="nb-NO"/>
                      </a:p>
                    </p:txBody>
                  </p:sp>
                  <p:sp>
                    <p:nvSpPr>
                      <p:cNvPr id="884903" name="Freeform 167"/>
                      <p:cNvSpPr>
                        <a:spLocks/>
                      </p:cNvSpPr>
                      <p:nvPr/>
                    </p:nvSpPr>
                    <p:spPr bwMode="auto">
                      <a:xfrm>
                        <a:off x="2699" y="1964"/>
                        <a:ext cx="23" cy="65"/>
                      </a:xfrm>
                      <a:custGeom>
                        <a:avLst/>
                        <a:gdLst/>
                        <a:ahLst/>
                        <a:cxnLst>
                          <a:cxn ang="0">
                            <a:pos x="0" y="0"/>
                          </a:cxn>
                          <a:cxn ang="0">
                            <a:pos x="29" y="0"/>
                          </a:cxn>
                          <a:cxn ang="0">
                            <a:pos x="68" y="194"/>
                          </a:cxn>
                          <a:cxn ang="0">
                            <a:pos x="37" y="194"/>
                          </a:cxn>
                          <a:cxn ang="0">
                            <a:pos x="0" y="0"/>
                          </a:cxn>
                        </a:cxnLst>
                        <a:rect l="0" t="0" r="r" b="b"/>
                        <a:pathLst>
                          <a:path w="68" h="194">
                            <a:moveTo>
                              <a:pt x="0" y="0"/>
                            </a:moveTo>
                            <a:lnTo>
                              <a:pt x="29" y="0"/>
                            </a:lnTo>
                            <a:lnTo>
                              <a:pt x="68" y="194"/>
                            </a:lnTo>
                            <a:lnTo>
                              <a:pt x="37" y="194"/>
                            </a:lnTo>
                            <a:lnTo>
                              <a:pt x="0" y="0"/>
                            </a:lnTo>
                            <a:close/>
                          </a:path>
                        </a:pathLst>
                      </a:custGeom>
                      <a:solidFill>
                        <a:srgbClr val="000000"/>
                      </a:solidFill>
                      <a:ln w="9525">
                        <a:noFill/>
                        <a:round/>
                        <a:headEnd/>
                        <a:tailEnd/>
                      </a:ln>
                    </p:spPr>
                    <p:txBody>
                      <a:bodyPr/>
                      <a:lstStyle/>
                      <a:p>
                        <a:endParaRPr lang="nb-NO"/>
                      </a:p>
                    </p:txBody>
                  </p:sp>
                  <p:sp>
                    <p:nvSpPr>
                      <p:cNvPr id="884904" name="Line 168"/>
                      <p:cNvSpPr>
                        <a:spLocks noChangeShapeType="1"/>
                      </p:cNvSpPr>
                      <p:nvPr/>
                    </p:nvSpPr>
                    <p:spPr bwMode="auto">
                      <a:xfrm flipH="1">
                        <a:off x="2681" y="1964"/>
                        <a:ext cx="18" cy="64"/>
                      </a:xfrm>
                      <a:prstGeom prst="line">
                        <a:avLst/>
                      </a:prstGeom>
                      <a:noFill/>
                      <a:ln w="6350">
                        <a:solidFill>
                          <a:srgbClr val="000000"/>
                        </a:solidFill>
                        <a:round/>
                        <a:headEnd/>
                        <a:tailEnd/>
                      </a:ln>
                    </p:spPr>
                    <p:txBody>
                      <a:bodyPr/>
                      <a:lstStyle/>
                      <a:p>
                        <a:endParaRPr lang="nb-NO"/>
                      </a:p>
                    </p:txBody>
                  </p:sp>
                </p:grpSp>
                <p:sp>
                  <p:nvSpPr>
                    <p:cNvPr id="884905" name="Line 169"/>
                    <p:cNvSpPr>
                      <a:spLocks noChangeShapeType="1"/>
                    </p:cNvSpPr>
                    <p:nvPr/>
                  </p:nvSpPr>
                  <p:spPr bwMode="auto">
                    <a:xfrm>
                      <a:off x="2663" y="1965"/>
                      <a:ext cx="67" cy="1"/>
                    </a:xfrm>
                    <a:prstGeom prst="line">
                      <a:avLst/>
                    </a:prstGeom>
                    <a:noFill/>
                    <a:ln w="6350">
                      <a:solidFill>
                        <a:srgbClr val="000000"/>
                      </a:solidFill>
                      <a:round/>
                      <a:headEnd/>
                      <a:tailEnd/>
                    </a:ln>
                  </p:spPr>
                  <p:txBody>
                    <a:bodyPr/>
                    <a:lstStyle/>
                    <a:p>
                      <a:endParaRPr lang="nb-NO"/>
                    </a:p>
                  </p:txBody>
                </p:sp>
              </p:grpSp>
              <p:grpSp>
                <p:nvGrpSpPr>
                  <p:cNvPr id="884847" name="Group 170"/>
                  <p:cNvGrpSpPr>
                    <a:grpSpLocks/>
                  </p:cNvGrpSpPr>
                  <p:nvPr/>
                </p:nvGrpSpPr>
                <p:grpSpPr bwMode="auto">
                  <a:xfrm>
                    <a:off x="2855" y="1866"/>
                    <a:ext cx="145" cy="72"/>
                    <a:chOff x="2855" y="1866"/>
                    <a:chExt cx="145" cy="72"/>
                  </a:xfrm>
                </p:grpSpPr>
                <p:sp>
                  <p:nvSpPr>
                    <p:cNvPr id="884907" name="Freeform 171"/>
                    <p:cNvSpPr>
                      <a:spLocks/>
                    </p:cNvSpPr>
                    <p:nvPr/>
                  </p:nvSpPr>
                  <p:spPr bwMode="auto">
                    <a:xfrm>
                      <a:off x="2861" y="1904"/>
                      <a:ext cx="92" cy="30"/>
                    </a:xfrm>
                    <a:custGeom>
                      <a:avLst/>
                      <a:gdLst/>
                      <a:ahLst/>
                      <a:cxnLst>
                        <a:cxn ang="0">
                          <a:pos x="254" y="90"/>
                        </a:cxn>
                        <a:cxn ang="0">
                          <a:pos x="0" y="18"/>
                        </a:cxn>
                        <a:cxn ang="0">
                          <a:pos x="24" y="0"/>
                        </a:cxn>
                        <a:cxn ang="0">
                          <a:pos x="277" y="72"/>
                        </a:cxn>
                        <a:cxn ang="0">
                          <a:pos x="254" y="90"/>
                        </a:cxn>
                      </a:cxnLst>
                      <a:rect l="0" t="0" r="r" b="b"/>
                      <a:pathLst>
                        <a:path w="277" h="90">
                          <a:moveTo>
                            <a:pt x="254" y="90"/>
                          </a:moveTo>
                          <a:lnTo>
                            <a:pt x="0" y="18"/>
                          </a:lnTo>
                          <a:lnTo>
                            <a:pt x="24" y="0"/>
                          </a:lnTo>
                          <a:lnTo>
                            <a:pt x="277" y="72"/>
                          </a:lnTo>
                          <a:lnTo>
                            <a:pt x="254" y="90"/>
                          </a:lnTo>
                          <a:close/>
                        </a:path>
                      </a:pathLst>
                    </a:custGeom>
                    <a:solidFill>
                      <a:srgbClr val="000000"/>
                    </a:solidFill>
                    <a:ln w="9525">
                      <a:noFill/>
                      <a:round/>
                      <a:headEnd/>
                      <a:tailEnd/>
                    </a:ln>
                  </p:spPr>
                  <p:txBody>
                    <a:bodyPr/>
                    <a:lstStyle/>
                    <a:p>
                      <a:endParaRPr lang="nb-NO"/>
                    </a:p>
                  </p:txBody>
                </p:sp>
                <p:grpSp>
                  <p:nvGrpSpPr>
                    <p:cNvPr id="884848" name="Group 172"/>
                    <p:cNvGrpSpPr>
                      <a:grpSpLocks/>
                    </p:cNvGrpSpPr>
                    <p:nvPr/>
                  </p:nvGrpSpPr>
                  <p:grpSpPr bwMode="auto">
                    <a:xfrm>
                      <a:off x="2855" y="1866"/>
                      <a:ext cx="145" cy="72"/>
                      <a:chOff x="2855" y="1866"/>
                      <a:chExt cx="145" cy="72"/>
                    </a:xfrm>
                  </p:grpSpPr>
                  <p:sp>
                    <p:nvSpPr>
                      <p:cNvPr id="884909" name="Freeform 173"/>
                      <p:cNvSpPr>
                        <a:spLocks/>
                      </p:cNvSpPr>
                      <p:nvPr/>
                    </p:nvSpPr>
                    <p:spPr bwMode="auto">
                      <a:xfrm>
                        <a:off x="2889" y="1882"/>
                        <a:ext cx="92" cy="30"/>
                      </a:xfrm>
                      <a:custGeom>
                        <a:avLst/>
                        <a:gdLst/>
                        <a:ahLst/>
                        <a:cxnLst>
                          <a:cxn ang="0">
                            <a:pos x="254" y="90"/>
                          </a:cxn>
                          <a:cxn ang="0">
                            <a:pos x="0" y="18"/>
                          </a:cxn>
                          <a:cxn ang="0">
                            <a:pos x="25" y="0"/>
                          </a:cxn>
                          <a:cxn ang="0">
                            <a:pos x="277" y="72"/>
                          </a:cxn>
                          <a:cxn ang="0">
                            <a:pos x="254" y="90"/>
                          </a:cxn>
                        </a:cxnLst>
                        <a:rect l="0" t="0" r="r" b="b"/>
                        <a:pathLst>
                          <a:path w="277" h="90">
                            <a:moveTo>
                              <a:pt x="254" y="90"/>
                            </a:moveTo>
                            <a:lnTo>
                              <a:pt x="0" y="18"/>
                            </a:lnTo>
                            <a:lnTo>
                              <a:pt x="25" y="0"/>
                            </a:lnTo>
                            <a:lnTo>
                              <a:pt x="277" y="72"/>
                            </a:lnTo>
                            <a:lnTo>
                              <a:pt x="254" y="90"/>
                            </a:lnTo>
                            <a:close/>
                          </a:path>
                        </a:pathLst>
                      </a:custGeom>
                      <a:solidFill>
                        <a:srgbClr val="000000"/>
                      </a:solidFill>
                      <a:ln w="9525">
                        <a:noFill/>
                        <a:round/>
                        <a:headEnd/>
                        <a:tailEnd/>
                      </a:ln>
                    </p:spPr>
                    <p:txBody>
                      <a:bodyPr/>
                      <a:lstStyle/>
                      <a:p>
                        <a:endParaRPr lang="nb-NO"/>
                      </a:p>
                    </p:txBody>
                  </p:sp>
                  <p:grpSp>
                    <p:nvGrpSpPr>
                      <p:cNvPr id="884852" name="Group 174"/>
                      <p:cNvGrpSpPr>
                        <a:grpSpLocks/>
                      </p:cNvGrpSpPr>
                      <p:nvPr/>
                    </p:nvGrpSpPr>
                    <p:grpSpPr bwMode="auto">
                      <a:xfrm>
                        <a:off x="2875" y="1870"/>
                        <a:ext cx="119" cy="53"/>
                        <a:chOff x="2875" y="1870"/>
                        <a:chExt cx="119" cy="53"/>
                      </a:xfrm>
                    </p:grpSpPr>
                    <p:sp>
                      <p:nvSpPr>
                        <p:cNvPr id="884911" name="Freeform 175"/>
                        <p:cNvSpPr>
                          <a:spLocks/>
                        </p:cNvSpPr>
                        <p:nvPr/>
                      </p:nvSpPr>
                      <p:spPr bwMode="auto">
                        <a:xfrm>
                          <a:off x="2902" y="1870"/>
                          <a:ext cx="92" cy="30"/>
                        </a:xfrm>
                        <a:custGeom>
                          <a:avLst/>
                          <a:gdLst/>
                          <a:ahLst/>
                          <a:cxnLst>
                            <a:cxn ang="0">
                              <a:pos x="254" y="90"/>
                            </a:cxn>
                            <a:cxn ang="0">
                              <a:pos x="0" y="19"/>
                            </a:cxn>
                            <a:cxn ang="0">
                              <a:pos x="24" y="0"/>
                            </a:cxn>
                            <a:cxn ang="0">
                              <a:pos x="275" y="72"/>
                            </a:cxn>
                            <a:cxn ang="0">
                              <a:pos x="254" y="90"/>
                            </a:cxn>
                          </a:cxnLst>
                          <a:rect l="0" t="0" r="r" b="b"/>
                          <a:pathLst>
                            <a:path w="275" h="90">
                              <a:moveTo>
                                <a:pt x="254" y="90"/>
                              </a:moveTo>
                              <a:lnTo>
                                <a:pt x="0" y="19"/>
                              </a:lnTo>
                              <a:lnTo>
                                <a:pt x="24" y="0"/>
                              </a:lnTo>
                              <a:lnTo>
                                <a:pt x="275" y="72"/>
                              </a:lnTo>
                              <a:lnTo>
                                <a:pt x="254" y="90"/>
                              </a:lnTo>
                              <a:close/>
                            </a:path>
                          </a:pathLst>
                        </a:custGeom>
                        <a:solidFill>
                          <a:srgbClr val="000000"/>
                        </a:solidFill>
                        <a:ln w="9525">
                          <a:noFill/>
                          <a:round/>
                          <a:headEnd/>
                          <a:tailEnd/>
                        </a:ln>
                      </p:spPr>
                      <p:txBody>
                        <a:bodyPr/>
                        <a:lstStyle/>
                        <a:p>
                          <a:endParaRPr lang="nb-NO"/>
                        </a:p>
                      </p:txBody>
                    </p:sp>
                    <p:sp>
                      <p:nvSpPr>
                        <p:cNvPr id="884912" name="Freeform 176"/>
                        <p:cNvSpPr>
                          <a:spLocks/>
                        </p:cNvSpPr>
                        <p:nvPr/>
                      </p:nvSpPr>
                      <p:spPr bwMode="auto">
                        <a:xfrm>
                          <a:off x="2875" y="1893"/>
                          <a:ext cx="91" cy="30"/>
                        </a:xfrm>
                        <a:custGeom>
                          <a:avLst/>
                          <a:gdLst/>
                          <a:ahLst/>
                          <a:cxnLst>
                            <a:cxn ang="0">
                              <a:pos x="253" y="90"/>
                            </a:cxn>
                            <a:cxn ang="0">
                              <a:pos x="0" y="20"/>
                            </a:cxn>
                            <a:cxn ang="0">
                              <a:pos x="24" y="0"/>
                            </a:cxn>
                            <a:cxn ang="0">
                              <a:pos x="275" y="72"/>
                            </a:cxn>
                            <a:cxn ang="0">
                              <a:pos x="253" y="90"/>
                            </a:cxn>
                          </a:cxnLst>
                          <a:rect l="0" t="0" r="r" b="b"/>
                          <a:pathLst>
                            <a:path w="275" h="90">
                              <a:moveTo>
                                <a:pt x="253" y="90"/>
                              </a:moveTo>
                              <a:lnTo>
                                <a:pt x="0" y="20"/>
                              </a:lnTo>
                              <a:lnTo>
                                <a:pt x="24" y="0"/>
                              </a:lnTo>
                              <a:lnTo>
                                <a:pt x="275" y="72"/>
                              </a:lnTo>
                              <a:lnTo>
                                <a:pt x="253" y="90"/>
                              </a:lnTo>
                              <a:close/>
                            </a:path>
                          </a:pathLst>
                        </a:custGeom>
                        <a:solidFill>
                          <a:srgbClr val="000000"/>
                        </a:solidFill>
                        <a:ln w="9525">
                          <a:noFill/>
                          <a:round/>
                          <a:headEnd/>
                          <a:tailEnd/>
                        </a:ln>
                      </p:spPr>
                      <p:txBody>
                        <a:bodyPr/>
                        <a:lstStyle/>
                        <a:p>
                          <a:endParaRPr lang="nb-NO"/>
                        </a:p>
                      </p:txBody>
                    </p:sp>
                  </p:grpSp>
                  <p:grpSp>
                    <p:nvGrpSpPr>
                      <p:cNvPr id="884858" name="Group 177"/>
                      <p:cNvGrpSpPr>
                        <a:grpSpLocks/>
                      </p:cNvGrpSpPr>
                      <p:nvPr/>
                    </p:nvGrpSpPr>
                    <p:grpSpPr bwMode="auto">
                      <a:xfrm>
                        <a:off x="2855" y="1866"/>
                        <a:ext cx="145" cy="72"/>
                        <a:chOff x="2855" y="1866"/>
                        <a:chExt cx="145" cy="72"/>
                      </a:xfrm>
                    </p:grpSpPr>
                    <p:sp>
                      <p:nvSpPr>
                        <p:cNvPr id="884914" name="Line 178"/>
                        <p:cNvSpPr>
                          <a:spLocks noChangeShapeType="1"/>
                        </p:cNvSpPr>
                        <p:nvPr/>
                      </p:nvSpPr>
                      <p:spPr bwMode="auto">
                        <a:xfrm flipV="1">
                          <a:off x="2855" y="1866"/>
                          <a:ext cx="60" cy="48"/>
                        </a:xfrm>
                        <a:prstGeom prst="line">
                          <a:avLst/>
                        </a:prstGeom>
                        <a:noFill/>
                        <a:ln w="6350">
                          <a:solidFill>
                            <a:srgbClr val="000000"/>
                          </a:solidFill>
                          <a:round/>
                          <a:headEnd/>
                          <a:tailEnd/>
                        </a:ln>
                      </p:spPr>
                      <p:txBody>
                        <a:bodyPr/>
                        <a:lstStyle/>
                        <a:p>
                          <a:endParaRPr lang="nb-NO"/>
                        </a:p>
                      </p:txBody>
                    </p:sp>
                    <p:sp>
                      <p:nvSpPr>
                        <p:cNvPr id="884915" name="Line 179"/>
                        <p:cNvSpPr>
                          <a:spLocks noChangeShapeType="1"/>
                        </p:cNvSpPr>
                        <p:nvPr/>
                      </p:nvSpPr>
                      <p:spPr bwMode="auto">
                        <a:xfrm flipV="1">
                          <a:off x="2939" y="1890"/>
                          <a:ext cx="61" cy="48"/>
                        </a:xfrm>
                        <a:prstGeom prst="line">
                          <a:avLst/>
                        </a:prstGeom>
                        <a:noFill/>
                        <a:ln w="6350">
                          <a:solidFill>
                            <a:srgbClr val="000000"/>
                          </a:solidFill>
                          <a:round/>
                          <a:headEnd/>
                          <a:tailEnd/>
                        </a:ln>
                      </p:spPr>
                      <p:txBody>
                        <a:bodyPr/>
                        <a:lstStyle/>
                        <a:p>
                          <a:endParaRPr lang="nb-NO"/>
                        </a:p>
                      </p:txBody>
                    </p:sp>
                  </p:grpSp>
                </p:grpSp>
              </p:grpSp>
              <p:grpSp>
                <p:nvGrpSpPr>
                  <p:cNvPr id="884862" name="Group 180"/>
                  <p:cNvGrpSpPr>
                    <a:grpSpLocks/>
                  </p:cNvGrpSpPr>
                  <p:nvPr/>
                </p:nvGrpSpPr>
                <p:grpSpPr bwMode="auto">
                  <a:xfrm>
                    <a:off x="2394" y="1867"/>
                    <a:ext cx="140" cy="91"/>
                    <a:chOff x="2394" y="1867"/>
                    <a:chExt cx="140" cy="91"/>
                  </a:xfrm>
                </p:grpSpPr>
                <p:sp>
                  <p:nvSpPr>
                    <p:cNvPr id="884917" name="Freeform 181"/>
                    <p:cNvSpPr>
                      <a:spLocks/>
                    </p:cNvSpPr>
                    <p:nvPr/>
                  </p:nvSpPr>
                  <p:spPr bwMode="auto">
                    <a:xfrm>
                      <a:off x="2416" y="1884"/>
                      <a:ext cx="91" cy="30"/>
                    </a:xfrm>
                    <a:custGeom>
                      <a:avLst/>
                      <a:gdLst/>
                      <a:ahLst/>
                      <a:cxnLst>
                        <a:cxn ang="0">
                          <a:pos x="22" y="90"/>
                        </a:cxn>
                        <a:cxn ang="0">
                          <a:pos x="275" y="19"/>
                        </a:cxn>
                        <a:cxn ang="0">
                          <a:pos x="253" y="0"/>
                        </a:cxn>
                        <a:cxn ang="0">
                          <a:pos x="0" y="72"/>
                        </a:cxn>
                        <a:cxn ang="0">
                          <a:pos x="22" y="90"/>
                        </a:cxn>
                      </a:cxnLst>
                      <a:rect l="0" t="0" r="r" b="b"/>
                      <a:pathLst>
                        <a:path w="275" h="90">
                          <a:moveTo>
                            <a:pt x="22" y="90"/>
                          </a:moveTo>
                          <a:lnTo>
                            <a:pt x="275" y="19"/>
                          </a:lnTo>
                          <a:lnTo>
                            <a:pt x="253" y="0"/>
                          </a:lnTo>
                          <a:lnTo>
                            <a:pt x="0" y="72"/>
                          </a:lnTo>
                          <a:lnTo>
                            <a:pt x="22" y="90"/>
                          </a:lnTo>
                          <a:close/>
                        </a:path>
                      </a:pathLst>
                    </a:custGeom>
                    <a:solidFill>
                      <a:srgbClr val="000000"/>
                    </a:solidFill>
                    <a:ln w="9525">
                      <a:noFill/>
                      <a:round/>
                      <a:headEnd/>
                      <a:tailEnd/>
                    </a:ln>
                  </p:spPr>
                  <p:txBody>
                    <a:bodyPr/>
                    <a:lstStyle/>
                    <a:p>
                      <a:endParaRPr lang="nb-NO"/>
                    </a:p>
                  </p:txBody>
                </p:sp>
                <p:grpSp>
                  <p:nvGrpSpPr>
                    <p:cNvPr id="884864" name="Group 182"/>
                    <p:cNvGrpSpPr>
                      <a:grpSpLocks/>
                    </p:cNvGrpSpPr>
                    <p:nvPr/>
                  </p:nvGrpSpPr>
                  <p:grpSpPr bwMode="auto">
                    <a:xfrm>
                      <a:off x="2394" y="1867"/>
                      <a:ext cx="140" cy="91"/>
                      <a:chOff x="2394" y="1867"/>
                      <a:chExt cx="140" cy="91"/>
                    </a:xfrm>
                  </p:grpSpPr>
                  <p:grpSp>
                    <p:nvGrpSpPr>
                      <p:cNvPr id="884871" name="Group 183"/>
                      <p:cNvGrpSpPr>
                        <a:grpSpLocks/>
                      </p:cNvGrpSpPr>
                      <p:nvPr/>
                    </p:nvGrpSpPr>
                    <p:grpSpPr bwMode="auto">
                      <a:xfrm>
                        <a:off x="2400" y="1872"/>
                        <a:ext cx="122" cy="54"/>
                        <a:chOff x="2400" y="1872"/>
                        <a:chExt cx="122" cy="54"/>
                      </a:xfrm>
                    </p:grpSpPr>
                    <p:sp>
                      <p:nvSpPr>
                        <p:cNvPr id="884920" name="Freeform 184"/>
                        <p:cNvSpPr>
                          <a:spLocks/>
                        </p:cNvSpPr>
                        <p:nvPr/>
                      </p:nvSpPr>
                      <p:spPr bwMode="auto">
                        <a:xfrm>
                          <a:off x="2400" y="1872"/>
                          <a:ext cx="94" cy="31"/>
                        </a:xfrm>
                        <a:custGeom>
                          <a:avLst/>
                          <a:gdLst/>
                          <a:ahLst/>
                          <a:cxnLst>
                            <a:cxn ang="0">
                              <a:pos x="23" y="92"/>
                            </a:cxn>
                            <a:cxn ang="0">
                              <a:pos x="282" y="19"/>
                            </a:cxn>
                            <a:cxn ang="0">
                              <a:pos x="259" y="0"/>
                            </a:cxn>
                            <a:cxn ang="0">
                              <a:pos x="0" y="72"/>
                            </a:cxn>
                            <a:cxn ang="0">
                              <a:pos x="23" y="92"/>
                            </a:cxn>
                          </a:cxnLst>
                          <a:rect l="0" t="0" r="r" b="b"/>
                          <a:pathLst>
                            <a:path w="282" h="92">
                              <a:moveTo>
                                <a:pt x="23" y="92"/>
                              </a:moveTo>
                              <a:lnTo>
                                <a:pt x="282" y="19"/>
                              </a:lnTo>
                              <a:lnTo>
                                <a:pt x="259" y="0"/>
                              </a:lnTo>
                              <a:lnTo>
                                <a:pt x="0" y="72"/>
                              </a:lnTo>
                              <a:lnTo>
                                <a:pt x="23" y="92"/>
                              </a:lnTo>
                              <a:close/>
                            </a:path>
                          </a:pathLst>
                        </a:custGeom>
                        <a:solidFill>
                          <a:srgbClr val="000000"/>
                        </a:solidFill>
                        <a:ln w="9525">
                          <a:noFill/>
                          <a:round/>
                          <a:headEnd/>
                          <a:tailEnd/>
                        </a:ln>
                      </p:spPr>
                      <p:txBody>
                        <a:bodyPr/>
                        <a:lstStyle/>
                        <a:p>
                          <a:endParaRPr lang="nb-NO"/>
                        </a:p>
                      </p:txBody>
                    </p:sp>
                    <p:sp>
                      <p:nvSpPr>
                        <p:cNvPr id="884921" name="Freeform 185"/>
                        <p:cNvSpPr>
                          <a:spLocks/>
                        </p:cNvSpPr>
                        <p:nvPr/>
                      </p:nvSpPr>
                      <p:spPr bwMode="auto">
                        <a:xfrm>
                          <a:off x="2428" y="1895"/>
                          <a:ext cx="94" cy="31"/>
                        </a:xfrm>
                        <a:custGeom>
                          <a:avLst/>
                          <a:gdLst/>
                          <a:ahLst/>
                          <a:cxnLst>
                            <a:cxn ang="0">
                              <a:pos x="24" y="93"/>
                            </a:cxn>
                            <a:cxn ang="0">
                              <a:pos x="284" y="19"/>
                            </a:cxn>
                            <a:cxn ang="0">
                              <a:pos x="260" y="0"/>
                            </a:cxn>
                            <a:cxn ang="0">
                              <a:pos x="0" y="74"/>
                            </a:cxn>
                            <a:cxn ang="0">
                              <a:pos x="24" y="93"/>
                            </a:cxn>
                          </a:cxnLst>
                          <a:rect l="0" t="0" r="r" b="b"/>
                          <a:pathLst>
                            <a:path w="284" h="93">
                              <a:moveTo>
                                <a:pt x="24" y="93"/>
                              </a:moveTo>
                              <a:lnTo>
                                <a:pt x="284" y="19"/>
                              </a:lnTo>
                              <a:lnTo>
                                <a:pt x="260" y="0"/>
                              </a:lnTo>
                              <a:lnTo>
                                <a:pt x="0" y="74"/>
                              </a:lnTo>
                              <a:lnTo>
                                <a:pt x="24" y="93"/>
                              </a:lnTo>
                              <a:close/>
                            </a:path>
                          </a:pathLst>
                        </a:custGeom>
                        <a:solidFill>
                          <a:srgbClr val="000000"/>
                        </a:solidFill>
                        <a:ln w="9525">
                          <a:noFill/>
                          <a:round/>
                          <a:headEnd/>
                          <a:tailEnd/>
                        </a:ln>
                      </p:spPr>
                      <p:txBody>
                        <a:bodyPr/>
                        <a:lstStyle/>
                        <a:p>
                          <a:endParaRPr lang="nb-NO"/>
                        </a:p>
                      </p:txBody>
                    </p:sp>
                  </p:grpSp>
                  <p:sp>
                    <p:nvSpPr>
                      <p:cNvPr id="884922" name="Line 186"/>
                      <p:cNvSpPr>
                        <a:spLocks noChangeShapeType="1"/>
                      </p:cNvSpPr>
                      <p:nvPr/>
                    </p:nvSpPr>
                    <p:spPr bwMode="auto">
                      <a:xfrm flipH="1" flipV="1">
                        <a:off x="2481" y="1867"/>
                        <a:ext cx="53" cy="44"/>
                      </a:xfrm>
                      <a:prstGeom prst="line">
                        <a:avLst/>
                      </a:prstGeom>
                      <a:noFill/>
                      <a:ln w="6350">
                        <a:solidFill>
                          <a:srgbClr val="000000"/>
                        </a:solidFill>
                        <a:round/>
                        <a:headEnd/>
                        <a:tailEnd/>
                      </a:ln>
                    </p:spPr>
                    <p:txBody>
                      <a:bodyPr/>
                      <a:lstStyle/>
                      <a:p>
                        <a:endParaRPr lang="nb-NO"/>
                      </a:p>
                    </p:txBody>
                  </p:sp>
                  <p:sp>
                    <p:nvSpPr>
                      <p:cNvPr id="884923" name="Line 187"/>
                      <p:cNvSpPr>
                        <a:spLocks noChangeShapeType="1"/>
                      </p:cNvSpPr>
                      <p:nvPr/>
                    </p:nvSpPr>
                    <p:spPr bwMode="auto">
                      <a:xfrm flipH="1" flipV="1">
                        <a:off x="2394" y="1892"/>
                        <a:ext cx="53" cy="43"/>
                      </a:xfrm>
                      <a:prstGeom prst="line">
                        <a:avLst/>
                      </a:prstGeom>
                      <a:noFill/>
                      <a:ln w="6350">
                        <a:solidFill>
                          <a:srgbClr val="000000"/>
                        </a:solidFill>
                        <a:round/>
                        <a:headEnd/>
                        <a:tailEnd/>
                      </a:ln>
                    </p:spPr>
                    <p:txBody>
                      <a:bodyPr/>
                      <a:lstStyle/>
                      <a:p>
                        <a:endParaRPr lang="nb-NO"/>
                      </a:p>
                    </p:txBody>
                  </p:sp>
                  <p:grpSp>
                    <p:nvGrpSpPr>
                      <p:cNvPr id="884879" name="Group 188"/>
                      <p:cNvGrpSpPr>
                        <a:grpSpLocks/>
                      </p:cNvGrpSpPr>
                      <p:nvPr/>
                    </p:nvGrpSpPr>
                    <p:grpSpPr bwMode="auto">
                      <a:xfrm>
                        <a:off x="2443" y="1903"/>
                        <a:ext cx="87" cy="52"/>
                        <a:chOff x="2443" y="1903"/>
                        <a:chExt cx="87" cy="52"/>
                      </a:xfrm>
                    </p:grpSpPr>
                    <p:sp>
                      <p:nvSpPr>
                        <p:cNvPr id="884925" name="Freeform 189"/>
                        <p:cNvSpPr>
                          <a:spLocks/>
                        </p:cNvSpPr>
                        <p:nvPr/>
                      </p:nvSpPr>
                      <p:spPr bwMode="auto">
                        <a:xfrm>
                          <a:off x="2465" y="1903"/>
                          <a:ext cx="65" cy="52"/>
                        </a:xfrm>
                        <a:custGeom>
                          <a:avLst/>
                          <a:gdLst/>
                          <a:ahLst/>
                          <a:cxnLst>
                            <a:cxn ang="0">
                              <a:pos x="0" y="142"/>
                            </a:cxn>
                            <a:cxn ang="0">
                              <a:pos x="175" y="0"/>
                            </a:cxn>
                            <a:cxn ang="0">
                              <a:pos x="193" y="17"/>
                            </a:cxn>
                            <a:cxn ang="0">
                              <a:pos x="19" y="158"/>
                            </a:cxn>
                            <a:cxn ang="0">
                              <a:pos x="0" y="142"/>
                            </a:cxn>
                          </a:cxnLst>
                          <a:rect l="0" t="0" r="r" b="b"/>
                          <a:pathLst>
                            <a:path w="193" h="158">
                              <a:moveTo>
                                <a:pt x="0" y="142"/>
                              </a:moveTo>
                              <a:lnTo>
                                <a:pt x="175" y="0"/>
                              </a:lnTo>
                              <a:lnTo>
                                <a:pt x="193" y="17"/>
                              </a:lnTo>
                              <a:lnTo>
                                <a:pt x="19" y="158"/>
                              </a:lnTo>
                              <a:lnTo>
                                <a:pt x="0" y="142"/>
                              </a:lnTo>
                              <a:close/>
                            </a:path>
                          </a:pathLst>
                        </a:custGeom>
                        <a:solidFill>
                          <a:srgbClr val="000000"/>
                        </a:solidFill>
                        <a:ln w="9525">
                          <a:noFill/>
                          <a:round/>
                          <a:headEnd/>
                          <a:tailEnd/>
                        </a:ln>
                      </p:spPr>
                      <p:txBody>
                        <a:bodyPr/>
                        <a:lstStyle/>
                        <a:p>
                          <a:endParaRPr lang="nb-NO"/>
                        </a:p>
                      </p:txBody>
                    </p:sp>
                    <p:sp>
                      <p:nvSpPr>
                        <p:cNvPr id="884926" name="Line 190"/>
                        <p:cNvSpPr>
                          <a:spLocks noChangeShapeType="1"/>
                        </p:cNvSpPr>
                        <p:nvPr/>
                      </p:nvSpPr>
                      <p:spPr bwMode="auto">
                        <a:xfrm flipV="1">
                          <a:off x="2443" y="1904"/>
                          <a:ext cx="81" cy="27"/>
                        </a:xfrm>
                        <a:prstGeom prst="line">
                          <a:avLst/>
                        </a:prstGeom>
                        <a:noFill/>
                        <a:ln w="6350">
                          <a:solidFill>
                            <a:srgbClr val="000000"/>
                          </a:solidFill>
                          <a:round/>
                          <a:headEnd/>
                          <a:tailEnd/>
                        </a:ln>
                      </p:spPr>
                      <p:txBody>
                        <a:bodyPr/>
                        <a:lstStyle/>
                        <a:p>
                          <a:endParaRPr lang="nb-NO"/>
                        </a:p>
                      </p:txBody>
                    </p:sp>
                  </p:grpSp>
                  <p:sp>
                    <p:nvSpPr>
                      <p:cNvPr id="884927" name="Line 191"/>
                      <p:cNvSpPr>
                        <a:spLocks noChangeShapeType="1"/>
                      </p:cNvSpPr>
                      <p:nvPr/>
                    </p:nvSpPr>
                    <p:spPr bwMode="auto">
                      <a:xfrm>
                        <a:off x="2459" y="1946"/>
                        <a:ext cx="17" cy="12"/>
                      </a:xfrm>
                      <a:prstGeom prst="line">
                        <a:avLst/>
                      </a:prstGeom>
                      <a:noFill/>
                      <a:ln w="6350">
                        <a:solidFill>
                          <a:srgbClr val="000000"/>
                        </a:solidFill>
                        <a:round/>
                        <a:headEnd/>
                        <a:tailEnd/>
                      </a:ln>
                    </p:spPr>
                    <p:txBody>
                      <a:bodyPr/>
                      <a:lstStyle/>
                      <a:p>
                        <a:endParaRPr lang="nb-NO"/>
                      </a:p>
                    </p:txBody>
                  </p:sp>
                </p:grpSp>
              </p:grpSp>
            </p:grpSp>
          </p:grpSp>
        </p:grpSp>
      </p:grpSp>
      <p:sp>
        <p:nvSpPr>
          <p:cNvPr id="884928" name="Rectangle 192"/>
          <p:cNvSpPr>
            <a:spLocks noGrp="1" noChangeArrowheads="1"/>
          </p:cNvSpPr>
          <p:nvPr>
            <p:ph type="title"/>
            <p:custDataLst>
              <p:tags r:id="rId23"/>
            </p:custDataLst>
          </p:nvPr>
        </p:nvSpPr>
        <p:spPr/>
        <p:txBody>
          <a:bodyPr>
            <a:normAutofit/>
          </a:bodyPr>
          <a:lstStyle/>
          <a:p>
            <a:r>
              <a:rPr lang="en-US" dirty="0"/>
              <a:t>Disk Access Time</a:t>
            </a:r>
          </a:p>
        </p:txBody>
      </p:sp>
      <p:sp>
        <p:nvSpPr>
          <p:cNvPr id="195" name="Slide Number Placeholder 4">
            <a:extLst>
              <a:ext uri="{FF2B5EF4-FFF2-40B4-BE49-F238E27FC236}">
                <a16:creationId xmlns:a16="http://schemas.microsoft.com/office/drawing/2014/main" id="{BD9353C1-E36A-4DD4-B495-784ADF4428A9}"/>
              </a:ext>
            </a:extLst>
          </p:cNvPr>
          <p:cNvSpPr>
            <a:spLocks noGrp="1"/>
          </p:cNvSpPr>
          <p:nvPr>
            <p:ph type="sldNum" sz="quarter" idx="4294967295"/>
            <p:custDataLst>
              <p:tags r:id="rId24"/>
            </p:custDataLst>
          </p:nvPr>
        </p:nvSpPr>
        <p:spPr>
          <a:xfrm>
            <a:off x="0" y="-7859"/>
            <a:ext cx="1262407" cy="457200"/>
          </a:xfrm>
          <a:prstGeom prst="rect">
            <a:avLst/>
          </a:prstGeom>
        </p:spPr>
        <p:txBody>
          <a:bodyPr/>
          <a:lstStyle/>
          <a:p>
            <a:pPr>
              <a:defRPr/>
            </a:pPr>
            <a:fld id="{6AF1C8AE-2CDD-414F-82E2-A8C08F8C4BDB}" type="slidenum">
              <a:rPr lang="en-US" smtClean="0"/>
              <a:pPr>
                <a:defRPr/>
              </a:pPr>
              <a:t>89</a:t>
            </a:fld>
            <a:r>
              <a:rPr lang="en-US" dirty="0"/>
              <a:t>/111</a:t>
            </a:r>
          </a:p>
        </p:txBody>
      </p:sp>
    </p:spTree>
    <p:custDataLst>
      <p:tags r:id="rId1"/>
    </p:custDataLst>
    <p:extLst>
      <p:ext uri="{BB962C8B-B14F-4D97-AF65-F5344CB8AC3E}">
        <p14:creationId xmlns:p14="http://schemas.microsoft.com/office/powerpoint/2010/main" val="193790615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7"/>
                                        </p:tgtEl>
                                      </p:cBhvr>
                                      <p:by x="60000" y="60000"/>
                                    </p:animScale>
                                  </p:childTnLst>
                                </p:cTn>
                              </p:par>
                              <p:par>
                                <p:cTn id="7" presetID="1" presetClass="entr" presetSubtype="0" fill="hold" grpId="0" nodeType="withEffect">
                                  <p:stCondLst>
                                    <p:cond delay="0"/>
                                  </p:stCondLst>
                                  <p:childTnLst>
                                    <p:set>
                                      <p:cBhvr>
                                        <p:cTn id="8" dur="1" fill="hold">
                                          <p:stCondLst>
                                            <p:cond delay="0"/>
                                          </p:stCondLst>
                                        </p:cTn>
                                        <p:tgtEl>
                                          <p:spTgt spid="8847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8476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47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8476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847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47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88476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884769"/>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499"/>
                                          </p:stCondLst>
                                        </p:cTn>
                                        <p:tgtEl>
                                          <p:spTgt spid="88474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884738"/>
                                        </p:tgtEl>
                                        <p:attrNameLst>
                                          <p:attrName>style.visibility</p:attrName>
                                        </p:attrNameLst>
                                      </p:cBhvr>
                                      <p:to>
                                        <p:strVal val="visible"/>
                                      </p:to>
                                    </p:set>
                                    <p:animEffect transition="in" filter="wipe(up)">
                                      <p:cBhvr>
                                        <p:cTn id="40" dur="1000"/>
                                        <p:tgtEl>
                                          <p:spTgt spid="884738"/>
                                        </p:tgtEl>
                                      </p:cBhvr>
                                    </p:animEffect>
                                  </p:childTnLst>
                                </p:cTn>
                              </p:par>
                            </p:childTnLst>
                          </p:cTn>
                        </p:par>
                        <p:par>
                          <p:cTn id="41" fill="hold">
                            <p:stCondLst>
                              <p:cond delay="1000"/>
                            </p:stCondLst>
                            <p:childTnLst>
                              <p:par>
                                <p:cTn id="42" presetID="1" presetClass="entr" presetSubtype="0" fill="hold" grpId="0" nodeType="afterEffect">
                                  <p:stCondLst>
                                    <p:cond delay="500"/>
                                  </p:stCondLst>
                                  <p:childTnLst>
                                    <p:set>
                                      <p:cBhvr>
                                        <p:cTn id="43" dur="1" fill="hold">
                                          <p:stCondLst>
                                            <p:cond delay="0"/>
                                          </p:stCondLst>
                                        </p:cTn>
                                        <p:tgtEl>
                                          <p:spTgt spid="884763"/>
                                        </p:tgtEl>
                                        <p:attrNameLst>
                                          <p:attrName>style.visibility</p:attrName>
                                        </p:attrNameLst>
                                      </p:cBhvr>
                                      <p:to>
                                        <p:strVal val="visible"/>
                                      </p:to>
                                    </p:set>
                                  </p:childTnLst>
                                </p:cTn>
                              </p:par>
                            </p:childTnLst>
                          </p:cTn>
                        </p:par>
                        <p:par>
                          <p:cTn id="44" fill="hold">
                            <p:stCondLst>
                              <p:cond delay="1500"/>
                            </p:stCondLst>
                            <p:childTnLst>
                              <p:par>
                                <p:cTn id="45" presetID="1" presetClass="exit" presetSubtype="0" fill="hold" grpId="1" nodeType="afterEffect">
                                  <p:stCondLst>
                                    <p:cond delay="1000"/>
                                  </p:stCondLst>
                                  <p:childTnLst>
                                    <p:set>
                                      <p:cBhvr>
                                        <p:cTn id="46" dur="1" fill="hold">
                                          <p:stCondLst>
                                            <p:cond delay="0"/>
                                          </p:stCondLst>
                                        </p:cTn>
                                        <p:tgtEl>
                                          <p:spTgt spid="88473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884753"/>
                                        </p:tgtEl>
                                        <p:attrNameLst>
                                          <p:attrName>style.visibility</p:attrName>
                                        </p:attrNameLst>
                                      </p:cBhvr>
                                      <p:to>
                                        <p:strVal val="visible"/>
                                      </p:to>
                                    </p:set>
                                    <p:animEffect transition="in" filter="wipe(right)">
                                      <p:cBhvr>
                                        <p:cTn id="51" dur="2000"/>
                                        <p:tgtEl>
                                          <p:spTgt spid="884753"/>
                                        </p:tgtEl>
                                      </p:cBhvr>
                                    </p:animEffect>
                                  </p:childTnLst>
                                </p:cTn>
                              </p:par>
                            </p:childTnLst>
                          </p:cTn>
                        </p:par>
                        <p:par>
                          <p:cTn id="52" fill="hold">
                            <p:stCondLst>
                              <p:cond delay="2000"/>
                            </p:stCondLst>
                            <p:childTnLst>
                              <p:par>
                                <p:cTn id="53" presetID="1" presetClass="entr" presetSubtype="0"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6"/>
                                        </p:tgtEl>
                                        <p:attrNameLst>
                                          <p:attrName>style.visibility</p:attrName>
                                        </p:attrNameLst>
                                      </p:cBhvr>
                                      <p:to>
                                        <p:strVal val="hidden"/>
                                      </p:to>
                                    </p:set>
                                  </p:childTnLst>
                                </p:cTn>
                              </p:par>
                            </p:childTnLst>
                          </p:cTn>
                        </p:par>
                        <p:par>
                          <p:cTn id="57" fill="hold">
                            <p:stCondLst>
                              <p:cond delay="2000"/>
                            </p:stCondLst>
                            <p:childTnLst>
                              <p:par>
                                <p:cTn id="58" presetID="1" presetClass="entr" presetSubtype="0" fill="hold" grpId="0" nodeType="afterEffect">
                                  <p:stCondLst>
                                    <p:cond delay="0"/>
                                  </p:stCondLst>
                                  <p:childTnLst>
                                    <p:set>
                                      <p:cBhvr>
                                        <p:cTn id="59" dur="1" fill="hold">
                                          <p:stCondLst>
                                            <p:cond delay="0"/>
                                          </p:stCondLst>
                                        </p:cTn>
                                        <p:tgtEl>
                                          <p:spTgt spid="88475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884749"/>
                                        </p:tgtEl>
                                        <p:attrNameLst>
                                          <p:attrName>style.visibility</p:attrName>
                                        </p:attrNameLst>
                                      </p:cBhvr>
                                      <p:to>
                                        <p:strVal val="visible"/>
                                      </p:to>
                                    </p:set>
                                    <p:animEffect transition="in" filter="wipe(left)">
                                      <p:cBhvr>
                                        <p:cTn id="64" dur="2000"/>
                                        <p:tgtEl>
                                          <p:spTgt spid="884749"/>
                                        </p:tgtEl>
                                      </p:cBhvr>
                                    </p:animEffect>
                                  </p:childTnLst>
                                </p:cTn>
                              </p:par>
                            </p:childTnLst>
                          </p:cTn>
                        </p:par>
                        <p:par>
                          <p:cTn id="65" fill="hold">
                            <p:stCondLst>
                              <p:cond delay="2000"/>
                            </p:stCondLst>
                            <p:childTnLst>
                              <p:par>
                                <p:cTn id="66" presetID="22" presetClass="entr" presetSubtype="4" fill="hold" grpId="0" nodeType="afterEffect">
                                  <p:stCondLst>
                                    <p:cond delay="0"/>
                                  </p:stCondLst>
                                  <p:childTnLst>
                                    <p:set>
                                      <p:cBhvr>
                                        <p:cTn id="67" dur="1" fill="hold">
                                          <p:stCondLst>
                                            <p:cond delay="0"/>
                                          </p:stCondLst>
                                        </p:cTn>
                                        <p:tgtEl>
                                          <p:spTgt spid="884748"/>
                                        </p:tgtEl>
                                        <p:attrNameLst>
                                          <p:attrName>style.visibility</p:attrName>
                                        </p:attrNameLst>
                                      </p:cBhvr>
                                      <p:to>
                                        <p:strVal val="visible"/>
                                      </p:to>
                                    </p:set>
                                    <p:animEffect transition="in" filter="wipe(down)">
                                      <p:cBhvr>
                                        <p:cTn id="68" dur="2000"/>
                                        <p:tgtEl>
                                          <p:spTgt spid="884748"/>
                                        </p:tgtEl>
                                      </p:cBhvr>
                                    </p:animEffect>
                                  </p:childTnLst>
                                </p:cTn>
                              </p:par>
                            </p:childTnLst>
                          </p:cTn>
                        </p:par>
                        <p:par>
                          <p:cTn id="69" fill="hold">
                            <p:stCondLst>
                              <p:cond delay="4000"/>
                            </p:stCondLst>
                            <p:childTnLst>
                              <p:par>
                                <p:cTn id="70" presetID="1" presetClass="exit" presetSubtype="0" fill="hold" grpId="1" nodeType="afterEffect">
                                  <p:stCondLst>
                                    <p:cond delay="0"/>
                                  </p:stCondLst>
                                  <p:childTnLst>
                                    <p:set>
                                      <p:cBhvr>
                                        <p:cTn id="71" dur="1" fill="hold">
                                          <p:stCondLst>
                                            <p:cond delay="0"/>
                                          </p:stCondLst>
                                        </p:cTn>
                                        <p:tgtEl>
                                          <p:spTgt spid="884747"/>
                                        </p:tgtEl>
                                        <p:attrNameLst>
                                          <p:attrName>style.visibility</p:attrName>
                                        </p:attrNameLst>
                                      </p:cBhvr>
                                      <p:to>
                                        <p:strVal val="hidden"/>
                                      </p:to>
                                    </p:set>
                                  </p:childTnLst>
                                </p:cTn>
                              </p:par>
                              <p:par>
                                <p:cTn id="72" presetID="1" presetClass="entr" presetSubtype="0" fill="hold" grpId="0" nodeType="withEffect">
                                  <p:stCondLst>
                                    <p:cond delay="0"/>
                                  </p:stCondLst>
                                  <p:childTnLst>
                                    <p:set>
                                      <p:cBhvr>
                                        <p:cTn id="73" dur="1" fill="hold">
                                          <p:stCondLst>
                                            <p:cond delay="0"/>
                                          </p:stCondLst>
                                        </p:cTn>
                                        <p:tgtEl>
                                          <p:spTgt spid="88475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884751"/>
                                        </p:tgtEl>
                                        <p:attrNameLst>
                                          <p:attrName>style.visibility</p:attrName>
                                        </p:attrNameLst>
                                      </p:cBhvr>
                                      <p:to>
                                        <p:strVal val="visible"/>
                                      </p:to>
                                    </p:set>
                                    <p:animEffect transition="in" filter="wipe(down)">
                                      <p:cBhvr>
                                        <p:cTn id="78" dur="2000"/>
                                        <p:tgtEl>
                                          <p:spTgt spid="884751"/>
                                        </p:tgtEl>
                                      </p:cBhvr>
                                    </p:animEffect>
                                  </p:childTnLst>
                                </p:cTn>
                              </p:par>
                              <p:par>
                                <p:cTn id="79" presetID="1" presetClass="entr" presetSubtype="0" fill="hold" grpId="0" nodeType="withEffect">
                                  <p:stCondLst>
                                    <p:cond delay="0"/>
                                  </p:stCondLst>
                                  <p:childTnLst>
                                    <p:set>
                                      <p:cBhvr>
                                        <p:cTn id="80" dur="1" fill="hold">
                                          <p:stCondLst>
                                            <p:cond delay="0"/>
                                          </p:stCondLst>
                                        </p:cTn>
                                        <p:tgtEl>
                                          <p:spTgt spid="884752"/>
                                        </p:tgtEl>
                                        <p:attrNameLst>
                                          <p:attrName>style.visibility</p:attrName>
                                        </p:attrNameLst>
                                      </p:cBhvr>
                                      <p:to>
                                        <p:strVal val="visible"/>
                                      </p:to>
                                    </p:set>
                                  </p:childTnLst>
                                </p:cTn>
                              </p:par>
                              <p:par>
                                <p:cTn id="81" presetID="22" presetClass="exit" presetSubtype="4" fill="hold" grpId="1" nodeType="withEffect">
                                  <p:stCondLst>
                                    <p:cond delay="0"/>
                                  </p:stCondLst>
                                  <p:childTnLst>
                                    <p:animEffect transition="out" filter="wipe(down)">
                                      <p:cBhvr>
                                        <p:cTn id="82" dur="2000"/>
                                        <p:tgtEl>
                                          <p:spTgt spid="884748"/>
                                        </p:tgtEl>
                                      </p:cBhvr>
                                    </p:animEffect>
                                    <p:set>
                                      <p:cBhvr>
                                        <p:cTn id="83" dur="1" fill="hold">
                                          <p:stCondLst>
                                            <p:cond delay="1999"/>
                                          </p:stCondLst>
                                        </p:cTn>
                                        <p:tgtEl>
                                          <p:spTgt spid="884748"/>
                                        </p:tgtEl>
                                        <p:attrNameLst>
                                          <p:attrName>style.visibility</p:attrName>
                                        </p:attrNameLst>
                                      </p:cBhvr>
                                      <p:to>
                                        <p:strVal val="hidden"/>
                                      </p:to>
                                    </p:set>
                                  </p:childTnLst>
                                </p:cTn>
                              </p:par>
                              <p:par>
                                <p:cTn id="84" presetID="22" presetClass="entr" presetSubtype="4" fill="hold" grpId="0" nodeType="withEffect">
                                  <p:stCondLst>
                                    <p:cond delay="0"/>
                                  </p:stCondLst>
                                  <p:childTnLst>
                                    <p:set>
                                      <p:cBhvr>
                                        <p:cTn id="85" dur="1" fill="hold">
                                          <p:stCondLst>
                                            <p:cond delay="0"/>
                                          </p:stCondLst>
                                        </p:cTn>
                                        <p:tgtEl>
                                          <p:spTgt spid="884764"/>
                                        </p:tgtEl>
                                        <p:attrNameLst>
                                          <p:attrName>style.visibility</p:attrName>
                                        </p:attrNameLst>
                                      </p:cBhvr>
                                      <p:to>
                                        <p:strVal val="visible"/>
                                      </p:to>
                                    </p:set>
                                    <p:animEffect transition="in" filter="wipe(down)">
                                      <p:cBhvr>
                                        <p:cTn id="86" dur="2000"/>
                                        <p:tgtEl>
                                          <p:spTgt spid="884764"/>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84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4738" grpId="0" animBg="1"/>
      <p:bldP spid="884738" grpId="1" animBg="1"/>
      <p:bldP spid="884747" grpId="0" animBg="1"/>
      <p:bldP spid="884747" grpId="1" animBg="1"/>
      <p:bldP spid="884748" grpId="0" animBg="1"/>
      <p:bldP spid="884748" grpId="1" animBg="1"/>
      <p:bldP spid="884749" grpId="0" animBg="1"/>
      <p:bldP spid="884750" grpId="0"/>
      <p:bldP spid="884751" grpId="0" animBg="1"/>
      <p:bldP spid="884752" grpId="0"/>
      <p:bldP spid="884753" grpId="0" animBg="1"/>
      <p:bldP spid="884754" grpId="0"/>
      <p:bldP spid="884763" grpId="0"/>
      <p:bldP spid="884764" grpId="0" animBg="1"/>
      <p:bldP spid="884765" grpId="0"/>
      <p:bldP spid="884766" grpId="0"/>
      <p:bldP spid="884766" grpId="1"/>
      <p:bldP spid="884767" grpId="0"/>
      <p:bldP spid="884767" grpId="1"/>
      <p:bldP spid="884768" grpId="0"/>
      <p:bldP spid="884768" grpId="1"/>
      <p:bldP spid="884769" grpId="0" animBg="1"/>
      <p:bldP spid="88476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C22CB-2478-5644-BE1C-C157D1E5AE3C}"/>
              </a:ext>
            </a:extLst>
          </p:cNvPr>
          <p:cNvSpPr>
            <a:spLocks noGrp="1"/>
          </p:cNvSpPr>
          <p:nvPr>
            <p:ph type="title"/>
          </p:nvPr>
        </p:nvSpPr>
        <p:spPr/>
        <p:txBody>
          <a:bodyPr/>
          <a:lstStyle/>
          <a:p>
            <a:r>
              <a:rPr lang="en-US" dirty="0"/>
              <a:t>Different USBs</a:t>
            </a:r>
            <a:br>
              <a:rPr lang="en-US" dirty="0"/>
            </a:br>
            <a:endParaRPr lang="en-NO" dirty="0"/>
          </a:p>
        </p:txBody>
      </p:sp>
      <p:sp>
        <p:nvSpPr>
          <p:cNvPr id="3" name="Content Placeholder 2">
            <a:extLst>
              <a:ext uri="{FF2B5EF4-FFF2-40B4-BE49-F238E27FC236}">
                <a16:creationId xmlns:a16="http://schemas.microsoft.com/office/drawing/2014/main" id="{DB973F58-601C-D648-9883-47E3E0135231}"/>
              </a:ext>
            </a:extLst>
          </p:cNvPr>
          <p:cNvSpPr>
            <a:spLocks noGrp="1"/>
          </p:cNvSpPr>
          <p:nvPr>
            <p:ph idx="1"/>
          </p:nvPr>
        </p:nvSpPr>
        <p:spPr/>
        <p:txBody>
          <a:bodyPr/>
          <a:lstStyle/>
          <a:p>
            <a:endParaRPr lang="en-NO"/>
          </a:p>
        </p:txBody>
      </p:sp>
      <p:pic>
        <p:nvPicPr>
          <p:cNvPr id="6146" name="Picture 2" descr="USB 3.2 will take over both USB 3.1 and USB 3.0 Standards">
            <a:extLst>
              <a:ext uri="{FF2B5EF4-FFF2-40B4-BE49-F238E27FC236}">
                <a16:creationId xmlns:a16="http://schemas.microsoft.com/office/drawing/2014/main" id="{941E40E2-0111-0742-87D9-C6199FA7E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35" y="976306"/>
            <a:ext cx="9834642" cy="553198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5B556E-8611-2D42-B11A-410D1F2ACDEA}"/>
              </a:ext>
            </a:extLst>
          </p:cNvPr>
          <p:cNvSpPr/>
          <p:nvPr/>
        </p:nvSpPr>
        <p:spPr>
          <a:xfrm>
            <a:off x="5666921" y="6323626"/>
            <a:ext cx="5346400" cy="369332"/>
          </a:xfrm>
          <a:prstGeom prst="rect">
            <a:avLst/>
          </a:prstGeom>
          <a:solidFill>
            <a:schemeClr val="bg2">
              <a:lumMod val="75000"/>
            </a:schemeClr>
          </a:solidFill>
        </p:spPr>
        <p:txBody>
          <a:bodyPr wrap="none">
            <a:spAutoFit/>
          </a:bodyPr>
          <a:lstStyle/>
          <a:p>
            <a:r>
              <a:rPr lang="en-NO" dirty="0"/>
              <a:t>https://www.youtube.com/watch?v=dERa_bMDvcg</a:t>
            </a:r>
          </a:p>
        </p:txBody>
      </p:sp>
    </p:spTree>
    <p:extLst>
      <p:ext uri="{BB962C8B-B14F-4D97-AF65-F5344CB8AC3E}">
        <p14:creationId xmlns:p14="http://schemas.microsoft.com/office/powerpoint/2010/main" val="212432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custDataLst>
              <p:tags r:id="rId2"/>
            </p:custDataLst>
          </p:nvPr>
        </p:nvSpPr>
        <p:spPr>
          <a:xfrm>
            <a:off x="1919536" y="188640"/>
            <a:ext cx="8229600" cy="634082"/>
          </a:xfrm>
        </p:spPr>
        <p:txBody>
          <a:bodyPr>
            <a:normAutofit/>
          </a:bodyPr>
          <a:lstStyle/>
          <a:p>
            <a:r>
              <a:rPr lang="nb-NO" dirty="0"/>
              <a:t>H-Disk </a:t>
            </a:r>
            <a:r>
              <a:rPr lang="nb-NO" dirty="0" err="1"/>
              <a:t>addressing</a:t>
            </a:r>
            <a:r>
              <a:rPr lang="nb-NO" dirty="0"/>
              <a:t> </a:t>
            </a:r>
            <a:r>
              <a:rPr lang="nb-NO" dirty="0" err="1"/>
              <a:t>of</a:t>
            </a:r>
            <a:r>
              <a:rPr lang="nb-NO" dirty="0"/>
              <a:t> </a:t>
            </a:r>
            <a:r>
              <a:rPr lang="nb-NO" dirty="0" err="1"/>
              <a:t>sectors</a:t>
            </a:r>
            <a:endParaRPr lang="nb-NO" dirty="0"/>
          </a:p>
        </p:txBody>
      </p:sp>
      <p:sp>
        <p:nvSpPr>
          <p:cNvPr id="10" name="Content Placeholder 9"/>
          <p:cNvSpPr>
            <a:spLocks noGrp="1"/>
          </p:cNvSpPr>
          <p:nvPr>
            <p:ph idx="1"/>
            <p:custDataLst>
              <p:tags r:id="rId3"/>
            </p:custDataLst>
          </p:nvPr>
        </p:nvSpPr>
        <p:spPr/>
        <p:txBody>
          <a:bodyPr>
            <a:normAutofit lnSpcReduction="10000"/>
          </a:bodyPr>
          <a:lstStyle/>
          <a:p>
            <a:r>
              <a:rPr lang="nb-NO" dirty="0" err="1"/>
              <a:t>Previously</a:t>
            </a:r>
            <a:r>
              <a:rPr lang="nb-NO" dirty="0"/>
              <a:t> (and due to </a:t>
            </a:r>
            <a:r>
              <a:rPr lang="nb-NO" dirty="0" err="1"/>
              <a:t>backward</a:t>
            </a:r>
            <a:r>
              <a:rPr lang="nb-NO" dirty="0"/>
              <a:t> </a:t>
            </a:r>
            <a:r>
              <a:rPr lang="nb-NO" dirty="0" err="1"/>
              <a:t>compatibility</a:t>
            </a:r>
            <a:r>
              <a:rPr lang="nb-NO" dirty="0"/>
              <a:t>) </a:t>
            </a:r>
            <a:r>
              <a:rPr lang="nb-NO" dirty="0">
                <a:solidFill>
                  <a:srgbClr val="FF0000"/>
                </a:solidFill>
              </a:rPr>
              <a:t>CHS</a:t>
            </a:r>
            <a:r>
              <a:rPr lang="nb-NO" dirty="0"/>
              <a:t> (</a:t>
            </a:r>
            <a:r>
              <a:rPr lang="nb-NO" dirty="0" err="1"/>
              <a:t>Cylinder</a:t>
            </a:r>
            <a:r>
              <a:rPr lang="nb-NO" dirty="0"/>
              <a:t>, Head, </a:t>
            </a:r>
            <a:r>
              <a:rPr lang="nb-NO" dirty="0" err="1"/>
              <a:t>Sector</a:t>
            </a:r>
            <a:r>
              <a:rPr lang="nb-NO" dirty="0"/>
              <a:t>) or Extended CHS </a:t>
            </a:r>
            <a:r>
              <a:rPr lang="nb-NO" dirty="0" err="1"/>
              <a:t>was</a:t>
            </a:r>
            <a:r>
              <a:rPr lang="nb-NO" dirty="0"/>
              <a:t> used</a:t>
            </a:r>
            <a:r>
              <a:rPr lang="en-US" dirty="0"/>
              <a:t>.</a:t>
            </a:r>
          </a:p>
          <a:p>
            <a:pPr lvl="1"/>
            <a:r>
              <a:rPr lang="en-US" dirty="0"/>
              <a:t>Originally limited to 1024 C, 16 H, 63 S = 528 MB</a:t>
            </a:r>
          </a:p>
          <a:p>
            <a:pPr lvl="1"/>
            <a:r>
              <a:rPr lang="en-US" dirty="0"/>
              <a:t>BIOS Interrupt 0x13 extended to 8G at 0-254 Head</a:t>
            </a:r>
          </a:p>
          <a:p>
            <a:pPr lvl="1"/>
            <a:r>
              <a:rPr lang="en-US" dirty="0"/>
              <a:t>24 bit address, 512 B sector = 8G hard drive</a:t>
            </a:r>
          </a:p>
          <a:p>
            <a:r>
              <a:rPr lang="en-US" dirty="0"/>
              <a:t>Now used </a:t>
            </a:r>
            <a:r>
              <a:rPr lang="en-US" dirty="0">
                <a:solidFill>
                  <a:srgbClr val="FF0000"/>
                </a:solidFill>
              </a:rPr>
              <a:t>LBA</a:t>
            </a:r>
            <a:r>
              <a:rPr lang="en-US" dirty="0"/>
              <a:t> (Logical Block </a:t>
            </a:r>
            <a:r>
              <a:rPr lang="en-US" dirty="0" err="1"/>
              <a:t>Adressing</a:t>
            </a:r>
            <a:r>
              <a:rPr lang="en-US" dirty="0"/>
              <a:t>)</a:t>
            </a:r>
          </a:p>
          <a:p>
            <a:pPr lvl="1"/>
            <a:r>
              <a:rPr lang="en-US" dirty="0"/>
              <a:t>Originally for SCSI, then for ATA / SATA</a:t>
            </a:r>
          </a:p>
          <a:p>
            <a:pPr lvl="1"/>
            <a:r>
              <a:rPr lang="en-US" dirty="0"/>
              <a:t>The sectors have logical linear LBA addresses 0,1,2,3…</a:t>
            </a:r>
          </a:p>
          <a:p>
            <a:pPr lvl="1"/>
            <a:r>
              <a:rPr lang="en-US" dirty="0"/>
              <a:t>C 0, H 0, S1 = LBA 0, …</a:t>
            </a:r>
          </a:p>
          <a:p>
            <a:pPr lvl="1"/>
            <a:r>
              <a:rPr lang="en-US" dirty="0"/>
              <a:t>32 bit addresses give max size 2TB</a:t>
            </a:r>
          </a:p>
          <a:p>
            <a:pPr lvl="1"/>
            <a:r>
              <a:rPr lang="en-US" dirty="0"/>
              <a:t>LBA is supported by all modern OS and BIOS</a:t>
            </a:r>
          </a:p>
          <a:p>
            <a:r>
              <a:rPr lang="en-US" dirty="0"/>
              <a:t>In the future, </a:t>
            </a:r>
            <a:r>
              <a:rPr lang="en-US" dirty="0">
                <a:solidFill>
                  <a:srgbClr val="FF0000"/>
                </a:solidFill>
              </a:rPr>
              <a:t>GUID</a:t>
            </a:r>
            <a:r>
              <a:rPr lang="en-US" dirty="0"/>
              <a:t> seems to take over</a:t>
            </a:r>
          </a:p>
          <a:p>
            <a:pPr lvl="1"/>
            <a:r>
              <a:rPr lang="en-US" dirty="0"/>
              <a:t>Supported by UEFI</a:t>
            </a:r>
          </a:p>
          <a:p>
            <a:pPr lvl="1"/>
            <a:r>
              <a:rPr lang="en-US" dirty="0"/>
              <a:t>64 bit addresses</a:t>
            </a:r>
          </a:p>
          <a:p>
            <a:pPr lvl="1"/>
            <a:r>
              <a:rPr lang="en-US" dirty="0"/>
              <a:t>allows in principle disks up to 8 ZiB (assuming 512 Byte blocks)</a:t>
            </a:r>
          </a:p>
        </p:txBody>
      </p:sp>
      <p:sp>
        <p:nvSpPr>
          <p:cNvPr id="5" name="Slide Number Placeholder 4">
            <a:extLst>
              <a:ext uri="{FF2B5EF4-FFF2-40B4-BE49-F238E27FC236}">
                <a16:creationId xmlns:a16="http://schemas.microsoft.com/office/drawing/2014/main" id="{FAD3D357-9C67-40B5-B48F-75FB5C60C4E9}"/>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90</a:t>
            </a:fld>
            <a:r>
              <a:rPr lang="en-US" dirty="0"/>
              <a:t>/111</a:t>
            </a:r>
          </a:p>
        </p:txBody>
      </p:sp>
    </p:spTree>
    <p:custDataLst>
      <p:tags r:id="rId1"/>
    </p:custDataLst>
    <p:extLst>
      <p:ext uri="{BB962C8B-B14F-4D97-AF65-F5344CB8AC3E}">
        <p14:creationId xmlns:p14="http://schemas.microsoft.com/office/powerpoint/2010/main" val="110197306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 calcmode="lin" valueType="num">
                                      <p:cBhvr additive="base">
                                        <p:cTn id="25"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anim calcmode="lin" valueType="num">
                                      <p:cBhvr additive="base">
                                        <p:cTn id="29"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
                                            <p:txEl>
                                              <p:pRg st="6" end="6"/>
                                            </p:txEl>
                                          </p:spTgt>
                                        </p:tgtEl>
                                        <p:attrNameLst>
                                          <p:attrName>style.visibility</p:attrName>
                                        </p:attrNameLst>
                                      </p:cBhvr>
                                      <p:to>
                                        <p:strVal val="visible"/>
                                      </p:to>
                                    </p:set>
                                    <p:anim calcmode="lin" valueType="num">
                                      <p:cBhvr additive="base">
                                        <p:cTn id="33"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0">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anim calcmode="lin" valueType="num">
                                      <p:cBhvr additive="base">
                                        <p:cTn id="37"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
                                            <p:txEl>
                                              <p:pRg st="8" end="8"/>
                                            </p:txEl>
                                          </p:spTgt>
                                        </p:tgtEl>
                                        <p:attrNameLst>
                                          <p:attrName>style.visibility</p:attrName>
                                        </p:attrNameLst>
                                      </p:cBhvr>
                                      <p:to>
                                        <p:strVal val="visible"/>
                                      </p:to>
                                    </p:set>
                                    <p:anim calcmode="lin" valueType="num">
                                      <p:cBhvr additive="base">
                                        <p:cTn id="41"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0">
                                            <p:txEl>
                                              <p:pRg st="9" end="9"/>
                                            </p:txEl>
                                          </p:spTgt>
                                        </p:tgtEl>
                                        <p:attrNameLst>
                                          <p:attrName>style.visibility</p:attrName>
                                        </p:attrNameLst>
                                      </p:cBhvr>
                                      <p:to>
                                        <p:strVal val="visible"/>
                                      </p:to>
                                    </p:set>
                                    <p:anim calcmode="lin" valueType="num">
                                      <p:cBhvr additive="base">
                                        <p:cTn id="45"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0">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0">
                                            <p:txEl>
                                              <p:pRg st="10" end="10"/>
                                            </p:txEl>
                                          </p:spTgt>
                                        </p:tgtEl>
                                        <p:attrNameLst>
                                          <p:attrName>style.visibility</p:attrName>
                                        </p:attrNameLst>
                                      </p:cBhvr>
                                      <p:to>
                                        <p:strVal val="visible"/>
                                      </p:to>
                                    </p:set>
                                    <p:anim calcmode="lin" valueType="num">
                                      <p:cBhvr additive="base">
                                        <p:cTn id="51"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0">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custDataLst>
              <p:tags r:id="rId2"/>
            </p:custDataLst>
          </p:nvPr>
        </p:nvSpPr>
        <p:spPr>
          <a:xfrm>
            <a:off x="926275" y="188640"/>
            <a:ext cx="9741725" cy="634082"/>
          </a:xfrm>
        </p:spPr>
        <p:txBody>
          <a:bodyPr>
            <a:noAutofit/>
          </a:bodyPr>
          <a:lstStyle/>
          <a:p>
            <a:r>
              <a:rPr lang="nb-NO" sz="3600" dirty="0"/>
              <a:t>The </a:t>
            </a:r>
            <a:r>
              <a:rPr lang="nb-NO" sz="3600" dirty="0" err="1">
                <a:solidFill>
                  <a:srgbClr val="7030A0"/>
                </a:solidFill>
              </a:rPr>
              <a:t>logical</a:t>
            </a:r>
            <a:r>
              <a:rPr lang="nb-NO" sz="3600" dirty="0"/>
              <a:t> </a:t>
            </a:r>
            <a:r>
              <a:rPr lang="nb-NO" sz="3600" dirty="0" err="1"/>
              <a:t>organization</a:t>
            </a:r>
            <a:r>
              <a:rPr lang="nb-NO" sz="3600" dirty="0"/>
              <a:t> </a:t>
            </a:r>
            <a:r>
              <a:rPr lang="nb-NO" sz="3600" dirty="0" err="1"/>
              <a:t>of</a:t>
            </a:r>
            <a:r>
              <a:rPr lang="nb-NO" sz="3600" dirty="0"/>
              <a:t> </a:t>
            </a:r>
            <a:r>
              <a:rPr lang="nb-NO" sz="3600" dirty="0" err="1"/>
              <a:t>the</a:t>
            </a:r>
            <a:r>
              <a:rPr lang="nb-NO" sz="3600" dirty="0"/>
              <a:t> disk (</a:t>
            </a:r>
            <a:r>
              <a:rPr lang="nb-NO" sz="3600" dirty="0" err="1"/>
              <a:t>hierarchy</a:t>
            </a:r>
            <a:r>
              <a:rPr lang="nb-NO" sz="3600" dirty="0"/>
              <a:t>)</a:t>
            </a:r>
          </a:p>
        </p:txBody>
      </p:sp>
      <p:sp>
        <p:nvSpPr>
          <p:cNvPr id="224259" name="Rectangle 3"/>
          <p:cNvSpPr>
            <a:spLocks noGrp="1" noChangeArrowheads="1"/>
          </p:cNvSpPr>
          <p:nvPr>
            <p:ph idx="1"/>
            <p:custDataLst>
              <p:tags r:id="rId3"/>
            </p:custDataLst>
          </p:nvPr>
        </p:nvSpPr>
        <p:spPr>
          <a:xfrm>
            <a:off x="1875695" y="1447800"/>
            <a:ext cx="5748704" cy="4343400"/>
          </a:xfrm>
        </p:spPr>
        <p:txBody>
          <a:bodyPr>
            <a:normAutofit/>
          </a:bodyPr>
          <a:lstStyle/>
          <a:p>
            <a:r>
              <a:rPr lang="nb-NO" dirty="0">
                <a:solidFill>
                  <a:srgbClr val="FF0000"/>
                </a:solidFill>
              </a:rPr>
              <a:t>Cluster</a:t>
            </a:r>
          </a:p>
          <a:p>
            <a:pPr lvl="1"/>
            <a:r>
              <a:rPr lang="nb-NO" dirty="0"/>
              <a:t>Minimum unit </a:t>
            </a:r>
            <a:r>
              <a:rPr lang="nb-NO" dirty="0" err="1"/>
              <a:t>read</a:t>
            </a:r>
            <a:r>
              <a:rPr lang="nb-NO" dirty="0"/>
              <a:t> by </a:t>
            </a:r>
            <a:r>
              <a:rPr lang="nb-NO" dirty="0" err="1"/>
              <a:t>the</a:t>
            </a:r>
            <a:r>
              <a:rPr lang="nb-NO" dirty="0"/>
              <a:t> operating system, minimum 1 </a:t>
            </a:r>
            <a:r>
              <a:rPr lang="nb-NO" dirty="0" err="1"/>
              <a:t>sector</a:t>
            </a:r>
            <a:r>
              <a:rPr lang="nb-NO" dirty="0"/>
              <a:t>.</a:t>
            </a:r>
          </a:p>
          <a:p>
            <a:r>
              <a:rPr lang="nb-NO" dirty="0"/>
              <a:t>File</a:t>
            </a:r>
          </a:p>
          <a:p>
            <a:pPr lvl="1"/>
            <a:r>
              <a:rPr lang="nb-NO" dirty="0"/>
              <a:t>Minimum </a:t>
            </a:r>
            <a:r>
              <a:rPr lang="nb-NO" dirty="0" err="1"/>
              <a:t>device</a:t>
            </a:r>
            <a:r>
              <a:rPr lang="nb-NO" dirty="0"/>
              <a:t> </a:t>
            </a:r>
            <a:r>
              <a:rPr lang="nb-NO" dirty="0" err="1"/>
              <a:t>referenced</a:t>
            </a:r>
            <a:r>
              <a:rPr lang="nb-NO" dirty="0"/>
              <a:t> by </a:t>
            </a:r>
            <a:r>
              <a:rPr lang="nb-NO" dirty="0" err="1"/>
              <a:t>the</a:t>
            </a:r>
            <a:r>
              <a:rPr lang="nb-NO" dirty="0"/>
              <a:t> operating system, minimum 1 </a:t>
            </a:r>
            <a:r>
              <a:rPr lang="nb-NO" dirty="0" err="1"/>
              <a:t>cluster</a:t>
            </a:r>
            <a:r>
              <a:rPr lang="nb-NO" dirty="0"/>
              <a:t>.</a:t>
            </a:r>
          </a:p>
          <a:p>
            <a:r>
              <a:rPr lang="nb-NO" dirty="0" err="1"/>
              <a:t>Catalog</a:t>
            </a:r>
            <a:endParaRPr lang="nb-NO" dirty="0"/>
          </a:p>
          <a:p>
            <a:pPr lvl="1"/>
            <a:r>
              <a:rPr lang="nb-NO" dirty="0"/>
              <a:t>File for </a:t>
            </a:r>
            <a:r>
              <a:rPr lang="nb-NO" dirty="0" err="1"/>
              <a:t>organizing</a:t>
            </a:r>
            <a:r>
              <a:rPr lang="nb-NO" dirty="0"/>
              <a:t> files</a:t>
            </a:r>
          </a:p>
          <a:p>
            <a:r>
              <a:rPr lang="nb-NO" dirty="0" err="1"/>
              <a:t>Partition</a:t>
            </a:r>
            <a:r>
              <a:rPr lang="nb-NO" dirty="0"/>
              <a:t>.</a:t>
            </a:r>
          </a:p>
          <a:p>
            <a:pPr lvl="1"/>
            <a:r>
              <a:rPr lang="nb-NO" dirty="0"/>
              <a:t>Organization </a:t>
            </a:r>
            <a:r>
              <a:rPr lang="nb-NO" dirty="0" err="1"/>
              <a:t>of</a:t>
            </a:r>
            <a:r>
              <a:rPr lang="nb-NO" dirty="0"/>
              <a:t> </a:t>
            </a:r>
            <a:r>
              <a:rPr lang="nb-NO" dirty="0" err="1"/>
              <a:t>directories</a:t>
            </a:r>
            <a:r>
              <a:rPr lang="nb-NO" dirty="0"/>
              <a:t>; e.g. C :</a:t>
            </a:r>
          </a:p>
        </p:txBody>
      </p:sp>
      <p:pic>
        <p:nvPicPr>
          <p:cNvPr id="224260" name="Picture 4"/>
          <p:cNvPicPr>
            <a:picLocks noChangeAspect="1" noChangeArrowheads="1"/>
          </p:cNvPicPr>
          <p:nvPr>
            <p:custDataLst>
              <p:tags r:id="rId4"/>
            </p:custDataLst>
          </p:nvPr>
        </p:nvPicPr>
        <p:blipFill>
          <a:blip r:embed="rId8" cstate="print"/>
          <a:srcRect/>
          <a:stretch>
            <a:fillRect/>
          </a:stretch>
        </p:blipFill>
        <p:spPr bwMode="auto">
          <a:xfrm>
            <a:off x="7564315" y="2438400"/>
            <a:ext cx="2919046" cy="2514600"/>
          </a:xfrm>
          <a:prstGeom prst="rect">
            <a:avLst/>
          </a:prstGeom>
          <a:noFill/>
          <a:ln w="9525">
            <a:noFill/>
            <a:miter lim="800000"/>
            <a:headEnd/>
            <a:tailEnd/>
          </a:ln>
          <a:effectLst/>
        </p:spPr>
      </p:pic>
      <p:sp>
        <p:nvSpPr>
          <p:cNvPr id="6" name="Slide Number Placeholder 4">
            <a:extLst>
              <a:ext uri="{FF2B5EF4-FFF2-40B4-BE49-F238E27FC236}">
                <a16:creationId xmlns:a16="http://schemas.microsoft.com/office/drawing/2014/main" id="{8228D38F-0D67-4397-9C23-1E2A77E089D8}"/>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91</a:t>
            </a:fld>
            <a:r>
              <a:rPr lang="en-US" dirty="0"/>
              <a:t>/111</a:t>
            </a:r>
          </a:p>
        </p:txBody>
      </p:sp>
    </p:spTree>
    <p:custDataLst>
      <p:tags r:id="rId1"/>
    </p:custDataLst>
    <p:extLst>
      <p:ext uri="{BB962C8B-B14F-4D97-AF65-F5344CB8AC3E}">
        <p14:creationId xmlns:p14="http://schemas.microsoft.com/office/powerpoint/2010/main" val="325731381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custDataLst>
              <p:tags r:id="rId2"/>
            </p:custDataLst>
          </p:nvPr>
        </p:nvSpPr>
        <p:spPr>
          <a:xfrm>
            <a:off x="2135560" y="188640"/>
            <a:ext cx="8013576" cy="634082"/>
          </a:xfrm>
        </p:spPr>
        <p:txBody>
          <a:bodyPr>
            <a:normAutofit/>
          </a:bodyPr>
          <a:lstStyle/>
          <a:p>
            <a:r>
              <a:rPr lang="nb-NO" dirty="0" err="1"/>
              <a:t>Low-level</a:t>
            </a:r>
            <a:r>
              <a:rPr lang="nb-NO" dirty="0"/>
              <a:t> </a:t>
            </a:r>
            <a:r>
              <a:rPr lang="nb-NO" dirty="0" err="1"/>
              <a:t>formatting</a:t>
            </a:r>
            <a:endParaRPr lang="nb-NO" dirty="0"/>
          </a:p>
        </p:txBody>
      </p:sp>
      <p:sp>
        <p:nvSpPr>
          <p:cNvPr id="225283" name="Rectangle 3"/>
          <p:cNvSpPr>
            <a:spLocks noGrp="1" noChangeArrowheads="1"/>
          </p:cNvSpPr>
          <p:nvPr>
            <p:ph idx="1"/>
            <p:custDataLst>
              <p:tags r:id="rId3"/>
            </p:custDataLst>
          </p:nvPr>
        </p:nvSpPr>
        <p:spPr>
          <a:xfrm>
            <a:off x="1875692" y="1600200"/>
            <a:ext cx="5767754" cy="4343400"/>
          </a:xfrm>
        </p:spPr>
        <p:txBody>
          <a:bodyPr>
            <a:normAutofit/>
          </a:bodyPr>
          <a:lstStyle/>
          <a:p>
            <a:r>
              <a:rPr lang="nb-NO" dirty="0" err="1"/>
              <a:t>Low</a:t>
            </a:r>
            <a:r>
              <a:rPr lang="nb-NO" dirty="0"/>
              <a:t> </a:t>
            </a:r>
            <a:r>
              <a:rPr lang="nb-NO" dirty="0" err="1"/>
              <a:t>level</a:t>
            </a:r>
            <a:r>
              <a:rPr lang="nb-NO" dirty="0"/>
              <a:t> </a:t>
            </a:r>
            <a:r>
              <a:rPr lang="nb-NO" dirty="0" err="1"/>
              <a:t>formatting</a:t>
            </a:r>
            <a:r>
              <a:rPr lang="nb-NO" dirty="0"/>
              <a:t> is done by </a:t>
            </a:r>
            <a:r>
              <a:rPr lang="nb-NO" dirty="0" err="1"/>
              <a:t>the</a:t>
            </a:r>
            <a:r>
              <a:rPr lang="nb-NO" dirty="0"/>
              <a:t> </a:t>
            </a:r>
            <a:r>
              <a:rPr lang="nb-NO" dirty="0" err="1"/>
              <a:t>manufacturer</a:t>
            </a:r>
            <a:endParaRPr lang="nb-NO" dirty="0"/>
          </a:p>
          <a:p>
            <a:r>
              <a:rPr lang="nb-NO" dirty="0" err="1"/>
              <a:t>Addresses</a:t>
            </a:r>
            <a:r>
              <a:rPr lang="nb-NO" dirty="0"/>
              <a:t> </a:t>
            </a:r>
            <a:r>
              <a:rPr lang="nb-NO" dirty="0" err="1"/>
              <a:t>are</a:t>
            </a:r>
            <a:r>
              <a:rPr lang="nb-NO" dirty="0"/>
              <a:t> </a:t>
            </a:r>
            <a:r>
              <a:rPr lang="nb-NO" dirty="0" err="1"/>
              <a:t>written</a:t>
            </a:r>
            <a:r>
              <a:rPr lang="nb-NO" dirty="0"/>
              <a:t> </a:t>
            </a:r>
            <a:r>
              <a:rPr lang="nb-NO" dirty="0" err="1"/>
              <a:t>on</a:t>
            </a:r>
            <a:r>
              <a:rPr lang="nb-NO" dirty="0"/>
              <a:t> </a:t>
            </a:r>
            <a:r>
              <a:rPr lang="nb-NO" dirty="0" err="1"/>
              <a:t>each</a:t>
            </a:r>
            <a:r>
              <a:rPr lang="nb-NO" dirty="0"/>
              <a:t> </a:t>
            </a:r>
            <a:r>
              <a:rPr lang="nb-NO" dirty="0" err="1"/>
              <a:t>sector</a:t>
            </a:r>
            <a:endParaRPr lang="nb-NO" dirty="0"/>
          </a:p>
          <a:p>
            <a:r>
              <a:rPr lang="nb-NO" dirty="0"/>
              <a:t>The disk is </a:t>
            </a:r>
            <a:r>
              <a:rPr lang="nb-NO" dirty="0" err="1"/>
              <a:t>initialized</a:t>
            </a:r>
            <a:r>
              <a:rPr lang="nb-NO" dirty="0"/>
              <a:t> </a:t>
            </a:r>
            <a:r>
              <a:rPr lang="nb-NO" dirty="0" err="1"/>
              <a:t>with</a:t>
            </a:r>
            <a:r>
              <a:rPr lang="nb-NO" dirty="0"/>
              <a:t> zero </a:t>
            </a:r>
            <a:r>
              <a:rPr lang="nb-NO" dirty="0" err="1"/>
              <a:t>values</a:t>
            </a:r>
            <a:endParaRPr lang="nb-NO" dirty="0"/>
          </a:p>
          <a:p>
            <a:r>
              <a:rPr lang="nb-NO" dirty="0" err="1"/>
              <a:t>Defective</a:t>
            </a:r>
            <a:r>
              <a:rPr lang="nb-NO" dirty="0"/>
              <a:t> areas </a:t>
            </a:r>
            <a:r>
              <a:rPr lang="nb-NO" dirty="0" err="1"/>
              <a:t>are</a:t>
            </a:r>
            <a:r>
              <a:rPr lang="nb-NO" dirty="0"/>
              <a:t> marked</a:t>
            </a:r>
          </a:p>
          <a:p>
            <a:r>
              <a:rPr lang="nb-NO" dirty="0"/>
              <a:t>The </a:t>
            </a:r>
            <a:r>
              <a:rPr lang="nb-NO" dirty="0" err="1"/>
              <a:t>interleave</a:t>
            </a:r>
            <a:r>
              <a:rPr lang="nb-NO" dirty="0"/>
              <a:t> </a:t>
            </a:r>
            <a:r>
              <a:rPr lang="nb-NO" dirty="0" err="1"/>
              <a:t>pattern</a:t>
            </a:r>
            <a:r>
              <a:rPr lang="nb-NO" dirty="0"/>
              <a:t> is </a:t>
            </a:r>
            <a:r>
              <a:rPr lang="nb-NO" dirty="0" err="1"/>
              <a:t>set</a:t>
            </a:r>
            <a:endParaRPr lang="nb-NO" dirty="0"/>
          </a:p>
          <a:p>
            <a:r>
              <a:rPr lang="nb-NO" dirty="0"/>
              <a:t>The </a:t>
            </a:r>
            <a:r>
              <a:rPr lang="nb-NO" dirty="0" err="1"/>
              <a:t>example</a:t>
            </a:r>
            <a:r>
              <a:rPr lang="nb-NO" dirty="0"/>
              <a:t> shows 3: 1 </a:t>
            </a:r>
            <a:r>
              <a:rPr lang="nb-NO" dirty="0" err="1"/>
              <a:t>interleave</a:t>
            </a:r>
            <a:endParaRPr lang="nb-NO" dirty="0"/>
          </a:p>
        </p:txBody>
      </p:sp>
      <p:pic>
        <p:nvPicPr>
          <p:cNvPr id="225284" name="Picture 4"/>
          <p:cNvPicPr>
            <a:picLocks noChangeAspect="1" noChangeArrowheads="1"/>
          </p:cNvPicPr>
          <p:nvPr>
            <p:custDataLst>
              <p:tags r:id="rId4"/>
            </p:custDataLst>
          </p:nvPr>
        </p:nvPicPr>
        <p:blipFill>
          <a:blip r:embed="rId8" cstate="print"/>
          <a:srcRect/>
          <a:stretch>
            <a:fillRect/>
          </a:stretch>
        </p:blipFill>
        <p:spPr bwMode="auto">
          <a:xfrm>
            <a:off x="7092462" y="2133600"/>
            <a:ext cx="3575538" cy="2681288"/>
          </a:xfrm>
          <a:prstGeom prst="rect">
            <a:avLst/>
          </a:prstGeom>
          <a:noFill/>
          <a:ln w="9525">
            <a:noFill/>
            <a:miter lim="800000"/>
            <a:headEnd/>
            <a:tailEnd/>
          </a:ln>
          <a:effectLst/>
        </p:spPr>
      </p:pic>
      <p:sp>
        <p:nvSpPr>
          <p:cNvPr id="6" name="Slide Number Placeholder 4">
            <a:extLst>
              <a:ext uri="{FF2B5EF4-FFF2-40B4-BE49-F238E27FC236}">
                <a16:creationId xmlns:a16="http://schemas.microsoft.com/office/drawing/2014/main" id="{896DEB3B-562C-48CF-91FF-8DCD82B45F2B}"/>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92</a:t>
            </a:fld>
            <a:r>
              <a:rPr lang="en-US" dirty="0"/>
              <a:t>/111</a:t>
            </a:r>
          </a:p>
        </p:txBody>
      </p:sp>
    </p:spTree>
    <p:custDataLst>
      <p:tags r:id="rId1"/>
    </p:custDataLst>
    <p:extLst>
      <p:ext uri="{BB962C8B-B14F-4D97-AF65-F5344CB8AC3E}">
        <p14:creationId xmlns:p14="http://schemas.microsoft.com/office/powerpoint/2010/main" val="17813401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custDataLst>
              <p:tags r:id="rId2"/>
            </p:custDataLst>
          </p:nvPr>
        </p:nvSpPr>
        <p:spPr>
          <a:xfrm>
            <a:off x="2423592" y="188640"/>
            <a:ext cx="7725544" cy="634082"/>
          </a:xfrm>
        </p:spPr>
        <p:txBody>
          <a:bodyPr>
            <a:normAutofit/>
          </a:bodyPr>
          <a:lstStyle/>
          <a:p>
            <a:r>
              <a:rPr lang="nb-NO" dirty="0" err="1"/>
              <a:t>Partitioning</a:t>
            </a:r>
            <a:endParaRPr lang="nb-NO" dirty="0"/>
          </a:p>
        </p:txBody>
      </p:sp>
      <p:sp>
        <p:nvSpPr>
          <p:cNvPr id="226307" name="Rectangle 3"/>
          <p:cNvSpPr>
            <a:spLocks noGrp="1" noChangeArrowheads="1"/>
          </p:cNvSpPr>
          <p:nvPr>
            <p:ph idx="1"/>
            <p:custDataLst>
              <p:tags r:id="rId3"/>
            </p:custDataLst>
          </p:nvPr>
        </p:nvSpPr>
        <p:spPr/>
        <p:txBody>
          <a:bodyPr>
            <a:normAutofit/>
          </a:bodyPr>
          <a:lstStyle/>
          <a:p>
            <a:r>
              <a:rPr lang="nb-NO" dirty="0" err="1"/>
              <a:t>Partitioning</a:t>
            </a:r>
            <a:r>
              <a:rPr lang="nb-NO" dirty="0"/>
              <a:t> is done by </a:t>
            </a:r>
            <a:r>
              <a:rPr lang="nb-NO" dirty="0" err="1"/>
              <a:t>supplier</a:t>
            </a:r>
            <a:r>
              <a:rPr lang="nb-NO" dirty="0"/>
              <a:t> (or </a:t>
            </a:r>
            <a:r>
              <a:rPr lang="nb-NO" dirty="0" err="1"/>
              <a:t>user</a:t>
            </a:r>
            <a:r>
              <a:rPr lang="nb-NO" dirty="0"/>
              <a:t>)</a:t>
            </a:r>
          </a:p>
          <a:p>
            <a:r>
              <a:rPr lang="nb-NO" dirty="0" err="1"/>
              <a:t>Made</a:t>
            </a:r>
            <a:r>
              <a:rPr lang="nb-NO" dirty="0"/>
              <a:t> from «DOS» </a:t>
            </a:r>
            <a:r>
              <a:rPr lang="nb-NO" dirty="0" err="1"/>
              <a:t>with</a:t>
            </a:r>
            <a:r>
              <a:rPr lang="nb-NO" dirty="0"/>
              <a:t> </a:t>
            </a:r>
            <a:r>
              <a:rPr lang="nb-NO" dirty="0" err="1"/>
              <a:t>the</a:t>
            </a:r>
            <a:r>
              <a:rPr lang="nb-NO" dirty="0"/>
              <a:t> program FDISK</a:t>
            </a:r>
          </a:p>
          <a:p>
            <a:r>
              <a:rPr lang="nb-NO" dirty="0" err="1"/>
              <a:t>Creates</a:t>
            </a:r>
            <a:r>
              <a:rPr lang="nb-NO" dirty="0"/>
              <a:t> </a:t>
            </a:r>
            <a:r>
              <a:rPr lang="nb-NO" dirty="0">
                <a:solidFill>
                  <a:srgbClr val="FF0000"/>
                </a:solidFill>
              </a:rPr>
              <a:t>MBR</a:t>
            </a:r>
            <a:r>
              <a:rPr lang="nb-NO" dirty="0"/>
              <a:t> (Master </a:t>
            </a:r>
            <a:r>
              <a:rPr lang="nb-NO" dirty="0" err="1"/>
              <a:t>Boot</a:t>
            </a:r>
            <a:r>
              <a:rPr lang="nb-NO" dirty="0"/>
              <a:t> </a:t>
            </a:r>
            <a:r>
              <a:rPr lang="nb-NO" dirty="0" err="1"/>
              <a:t>Record</a:t>
            </a:r>
            <a:r>
              <a:rPr lang="nb-NO" dirty="0"/>
              <a:t>) at </a:t>
            </a:r>
            <a:r>
              <a:rPr lang="nb-NO" dirty="0" err="1"/>
              <a:t>the</a:t>
            </a:r>
            <a:r>
              <a:rPr lang="nb-NO" dirty="0"/>
              <a:t> start </a:t>
            </a:r>
            <a:r>
              <a:rPr lang="nb-NO" dirty="0" err="1"/>
              <a:t>of</a:t>
            </a:r>
            <a:r>
              <a:rPr lang="nb-NO" dirty="0"/>
              <a:t> </a:t>
            </a:r>
            <a:r>
              <a:rPr lang="nb-NO" dirty="0" err="1"/>
              <a:t>the</a:t>
            </a:r>
            <a:r>
              <a:rPr lang="nb-NO" dirty="0"/>
              <a:t> disk</a:t>
            </a:r>
          </a:p>
          <a:p>
            <a:r>
              <a:rPr lang="nb-NO" sz="2000" dirty="0"/>
              <a:t>Used by </a:t>
            </a:r>
            <a:r>
              <a:rPr lang="nb-NO" sz="2000" dirty="0" err="1"/>
              <a:t>the</a:t>
            </a:r>
            <a:r>
              <a:rPr lang="nb-NO" sz="2000" dirty="0"/>
              <a:t> BIOS to </a:t>
            </a:r>
            <a:r>
              <a:rPr lang="nb-NO" sz="2000" dirty="0" err="1"/>
              <a:t>boot</a:t>
            </a:r>
            <a:r>
              <a:rPr lang="nb-NO" sz="2000" dirty="0"/>
              <a:t> </a:t>
            </a:r>
            <a:r>
              <a:rPr lang="nb-NO" sz="2000" dirty="0" err="1"/>
              <a:t>the</a:t>
            </a:r>
            <a:r>
              <a:rPr lang="nb-NO" sz="2000" dirty="0"/>
              <a:t> operating system</a:t>
            </a:r>
          </a:p>
          <a:p>
            <a:r>
              <a:rPr lang="nb-NO" dirty="0"/>
              <a:t>Minimum 1 </a:t>
            </a:r>
            <a:r>
              <a:rPr lang="nb-NO" dirty="0" err="1"/>
              <a:t>partition</a:t>
            </a:r>
            <a:r>
              <a:rPr lang="nb-NO" dirty="0"/>
              <a:t> (</a:t>
            </a:r>
            <a:r>
              <a:rPr lang="nb-NO" dirty="0" err="1"/>
              <a:t>primary</a:t>
            </a:r>
            <a:r>
              <a:rPr lang="nb-NO" dirty="0"/>
              <a:t>)</a:t>
            </a:r>
          </a:p>
          <a:p>
            <a:r>
              <a:rPr lang="nb-NO" dirty="0" err="1"/>
              <a:t>Can</a:t>
            </a:r>
            <a:r>
              <a:rPr lang="nb-NO" dirty="0"/>
              <a:t> </a:t>
            </a:r>
            <a:r>
              <a:rPr lang="nb-NO" dirty="0" err="1"/>
              <a:t>add</a:t>
            </a:r>
            <a:r>
              <a:rPr lang="nb-NO" dirty="0"/>
              <a:t> </a:t>
            </a:r>
            <a:r>
              <a:rPr lang="nb-NO" dirty="0" err="1"/>
              <a:t>secondary</a:t>
            </a:r>
            <a:r>
              <a:rPr lang="nb-NO" dirty="0"/>
              <a:t> (</a:t>
            </a:r>
            <a:r>
              <a:rPr lang="nb-NO" dirty="0" err="1"/>
              <a:t>extended</a:t>
            </a:r>
            <a:r>
              <a:rPr lang="nb-NO" dirty="0"/>
              <a:t>) </a:t>
            </a:r>
            <a:r>
              <a:rPr lang="nb-NO" dirty="0" err="1"/>
              <a:t>partitions</a:t>
            </a:r>
            <a:endParaRPr lang="nb-NO" dirty="0"/>
          </a:p>
          <a:p>
            <a:r>
              <a:rPr lang="nb-NO" dirty="0" err="1"/>
              <a:t>Cannot</a:t>
            </a:r>
            <a:r>
              <a:rPr lang="nb-NO" dirty="0"/>
              <a:t> have </a:t>
            </a:r>
            <a:r>
              <a:rPr lang="nb-NO" dirty="0" err="1"/>
              <a:t>two</a:t>
            </a:r>
            <a:r>
              <a:rPr lang="nb-NO" dirty="0"/>
              <a:t> operating systems in </a:t>
            </a:r>
            <a:r>
              <a:rPr lang="nb-NO" dirty="0" err="1"/>
              <a:t>the</a:t>
            </a:r>
            <a:r>
              <a:rPr lang="nb-NO" dirty="0"/>
              <a:t> same </a:t>
            </a:r>
            <a:r>
              <a:rPr lang="nb-NO" dirty="0" err="1"/>
              <a:t>partition</a:t>
            </a:r>
            <a:r>
              <a:rPr lang="nb-NO" dirty="0"/>
              <a:t> (</a:t>
            </a:r>
            <a:r>
              <a:rPr lang="nb-NO" dirty="0" err="1"/>
              <a:t>other</a:t>
            </a:r>
            <a:r>
              <a:rPr lang="nb-NO" dirty="0"/>
              <a:t> </a:t>
            </a:r>
            <a:r>
              <a:rPr lang="nb-NO" dirty="0" err="1"/>
              <a:t>than</a:t>
            </a:r>
            <a:r>
              <a:rPr lang="nb-NO" dirty="0"/>
              <a:t> as Virtual Machine)</a:t>
            </a:r>
          </a:p>
        </p:txBody>
      </p:sp>
      <p:sp>
        <p:nvSpPr>
          <p:cNvPr id="5" name="Slide Number Placeholder 4">
            <a:extLst>
              <a:ext uri="{FF2B5EF4-FFF2-40B4-BE49-F238E27FC236}">
                <a16:creationId xmlns:a16="http://schemas.microsoft.com/office/drawing/2014/main" id="{6CE7B4F6-2565-4EE3-9A1B-C1CC3365A9A0}"/>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93</a:t>
            </a:fld>
            <a:r>
              <a:rPr lang="en-US" dirty="0"/>
              <a:t>/111</a:t>
            </a:r>
          </a:p>
        </p:txBody>
      </p:sp>
    </p:spTree>
    <p:custDataLst>
      <p:tags r:id="rId1"/>
    </p:custDataLst>
    <p:extLst>
      <p:ext uri="{BB962C8B-B14F-4D97-AF65-F5344CB8AC3E}">
        <p14:creationId xmlns:p14="http://schemas.microsoft.com/office/powerpoint/2010/main" val="408099674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custDataLst>
              <p:tags r:id="rId2"/>
            </p:custDataLst>
          </p:nvPr>
        </p:nvSpPr>
        <p:spPr>
          <a:xfrm>
            <a:off x="2209800" y="188640"/>
            <a:ext cx="7939336" cy="634082"/>
          </a:xfrm>
        </p:spPr>
        <p:txBody>
          <a:bodyPr>
            <a:normAutofit/>
          </a:bodyPr>
          <a:lstStyle/>
          <a:p>
            <a:r>
              <a:rPr lang="nb-NO" dirty="0"/>
              <a:t>High-</a:t>
            </a:r>
            <a:r>
              <a:rPr lang="nb-NO" dirty="0" err="1"/>
              <a:t>level</a:t>
            </a:r>
            <a:r>
              <a:rPr lang="nb-NO" dirty="0"/>
              <a:t> </a:t>
            </a:r>
            <a:r>
              <a:rPr lang="nb-NO" dirty="0" err="1"/>
              <a:t>formatting</a:t>
            </a:r>
            <a:endParaRPr lang="nb-NO" dirty="0"/>
          </a:p>
        </p:txBody>
      </p:sp>
      <p:sp>
        <p:nvSpPr>
          <p:cNvPr id="227331" name="Rectangle 3"/>
          <p:cNvSpPr>
            <a:spLocks noGrp="1" noChangeArrowheads="1"/>
          </p:cNvSpPr>
          <p:nvPr>
            <p:ph idx="1"/>
            <p:custDataLst>
              <p:tags r:id="rId3"/>
            </p:custDataLst>
          </p:nvPr>
        </p:nvSpPr>
        <p:spPr>
          <a:xfrm>
            <a:off x="1875695" y="1268760"/>
            <a:ext cx="8673612" cy="4896544"/>
          </a:xfrm>
        </p:spPr>
        <p:txBody>
          <a:bodyPr>
            <a:normAutofit/>
          </a:bodyPr>
          <a:lstStyle/>
          <a:p>
            <a:r>
              <a:rPr lang="nb-NO" dirty="0"/>
              <a:t>High-</a:t>
            </a:r>
            <a:r>
              <a:rPr lang="nb-NO" dirty="0" err="1"/>
              <a:t>level</a:t>
            </a:r>
            <a:r>
              <a:rPr lang="nb-NO" dirty="0"/>
              <a:t> </a:t>
            </a:r>
            <a:r>
              <a:rPr lang="nb-NO" dirty="0" err="1"/>
              <a:t>formatting</a:t>
            </a:r>
            <a:r>
              <a:rPr lang="nb-NO" dirty="0"/>
              <a:t> is done by </a:t>
            </a:r>
            <a:r>
              <a:rPr lang="nb-NO" dirty="0" err="1"/>
              <a:t>the</a:t>
            </a:r>
            <a:r>
              <a:rPr lang="nb-NO" dirty="0"/>
              <a:t> </a:t>
            </a:r>
            <a:r>
              <a:rPr lang="nb-NO" dirty="0" err="1"/>
              <a:t>supplier</a:t>
            </a:r>
            <a:r>
              <a:rPr lang="nb-NO" dirty="0"/>
              <a:t> (or </a:t>
            </a:r>
            <a:r>
              <a:rPr lang="nb-NO" dirty="0" err="1"/>
              <a:t>user</a:t>
            </a:r>
            <a:r>
              <a:rPr lang="nb-NO" dirty="0"/>
              <a:t>)</a:t>
            </a:r>
          </a:p>
          <a:p>
            <a:r>
              <a:rPr lang="nb-NO" dirty="0" err="1"/>
              <a:t>Can</a:t>
            </a:r>
            <a:r>
              <a:rPr lang="nb-NO" dirty="0"/>
              <a:t> be done from DOS </a:t>
            </a:r>
            <a:r>
              <a:rPr lang="nb-NO" dirty="0" err="1"/>
              <a:t>with</a:t>
            </a:r>
            <a:r>
              <a:rPr lang="nb-NO" dirty="0"/>
              <a:t> </a:t>
            </a:r>
            <a:r>
              <a:rPr lang="nb-NO" dirty="0" err="1"/>
              <a:t>the</a:t>
            </a:r>
            <a:r>
              <a:rPr lang="nb-NO" dirty="0"/>
              <a:t> program FORMAT</a:t>
            </a:r>
          </a:p>
          <a:p>
            <a:r>
              <a:rPr lang="nb-NO" dirty="0" err="1"/>
              <a:t>Receives</a:t>
            </a:r>
            <a:r>
              <a:rPr lang="nb-NO" dirty="0"/>
              <a:t> </a:t>
            </a:r>
            <a:r>
              <a:rPr lang="nb-NO" dirty="0" err="1"/>
              <a:t>warning</a:t>
            </a:r>
            <a:r>
              <a:rPr lang="nb-NO" dirty="0"/>
              <a:t> from operating system </a:t>
            </a:r>
            <a:r>
              <a:rPr lang="nb-NO" dirty="0" err="1"/>
              <a:t>if</a:t>
            </a:r>
            <a:r>
              <a:rPr lang="nb-NO" dirty="0"/>
              <a:t> it is </a:t>
            </a:r>
            <a:r>
              <a:rPr lang="nb-NO" dirty="0" err="1"/>
              <a:t>primary</a:t>
            </a:r>
            <a:r>
              <a:rPr lang="nb-NO" dirty="0"/>
              <a:t> </a:t>
            </a:r>
            <a:r>
              <a:rPr lang="nb-NO" dirty="0" err="1"/>
              <a:t>partition</a:t>
            </a:r>
            <a:endParaRPr lang="nb-NO" dirty="0"/>
          </a:p>
          <a:p>
            <a:r>
              <a:rPr lang="nb-NO" dirty="0" err="1"/>
              <a:t>Adds</a:t>
            </a:r>
            <a:r>
              <a:rPr lang="nb-NO" dirty="0"/>
              <a:t> </a:t>
            </a:r>
            <a:r>
              <a:rPr lang="nb-NO" dirty="0" err="1"/>
              <a:t>content</a:t>
            </a:r>
            <a:r>
              <a:rPr lang="nb-NO" dirty="0"/>
              <a:t> from MBR </a:t>
            </a:r>
            <a:r>
              <a:rPr lang="nb-NO" dirty="0" err="1"/>
              <a:t>into</a:t>
            </a:r>
            <a:r>
              <a:rPr lang="nb-NO" dirty="0"/>
              <a:t> </a:t>
            </a:r>
            <a:r>
              <a:rPr lang="nb-NO" dirty="0" err="1"/>
              <a:t>the</a:t>
            </a:r>
            <a:r>
              <a:rPr lang="nb-NO" dirty="0"/>
              <a:t> </a:t>
            </a:r>
            <a:r>
              <a:rPr lang="nb-NO" dirty="0" err="1"/>
              <a:t>startup</a:t>
            </a:r>
            <a:r>
              <a:rPr lang="nb-NO" dirty="0"/>
              <a:t> </a:t>
            </a:r>
            <a:r>
              <a:rPr lang="nb-NO" dirty="0" err="1"/>
              <a:t>sector</a:t>
            </a:r>
            <a:endParaRPr lang="nb-NO" dirty="0"/>
          </a:p>
          <a:p>
            <a:r>
              <a:rPr lang="nb-NO" dirty="0"/>
              <a:t>Not all disks </a:t>
            </a:r>
            <a:r>
              <a:rPr lang="nb-NO" dirty="0" err="1"/>
              <a:t>can</a:t>
            </a:r>
            <a:r>
              <a:rPr lang="nb-NO" dirty="0"/>
              <a:t> be </a:t>
            </a:r>
            <a:r>
              <a:rPr lang="nb-NO" dirty="0" err="1"/>
              <a:t>booted</a:t>
            </a:r>
            <a:endParaRPr lang="nb-NO" dirty="0"/>
          </a:p>
          <a:p>
            <a:r>
              <a:rPr lang="nb-NO" dirty="0"/>
              <a:t>Stock </a:t>
            </a:r>
            <a:r>
              <a:rPr lang="nb-NO" dirty="0" err="1"/>
              <a:t>root</a:t>
            </a:r>
            <a:r>
              <a:rPr lang="nb-NO" dirty="0"/>
              <a:t> </a:t>
            </a:r>
            <a:r>
              <a:rPr lang="nb-NO" dirty="0" err="1"/>
              <a:t>directory</a:t>
            </a:r>
            <a:endParaRPr lang="nb-NO" dirty="0"/>
          </a:p>
          <a:p>
            <a:r>
              <a:rPr lang="nb-NO" dirty="0" err="1"/>
              <a:t>Defines</a:t>
            </a:r>
            <a:r>
              <a:rPr lang="nb-NO" dirty="0"/>
              <a:t> </a:t>
            </a:r>
            <a:r>
              <a:rPr lang="nb-NO" dirty="0" err="1"/>
              <a:t>how</a:t>
            </a:r>
            <a:r>
              <a:rPr lang="nb-NO" dirty="0"/>
              <a:t> </a:t>
            </a:r>
            <a:r>
              <a:rPr lang="nb-NO" dirty="0" err="1"/>
              <a:t>many</a:t>
            </a:r>
            <a:r>
              <a:rPr lang="nb-NO" dirty="0"/>
              <a:t> </a:t>
            </a:r>
            <a:r>
              <a:rPr lang="nb-NO" dirty="0" err="1"/>
              <a:t>sectors</a:t>
            </a:r>
            <a:r>
              <a:rPr lang="nb-NO" dirty="0"/>
              <a:t> </a:t>
            </a:r>
            <a:r>
              <a:rPr lang="nb-NO" dirty="0" err="1"/>
              <a:t>there</a:t>
            </a:r>
            <a:r>
              <a:rPr lang="nb-NO" dirty="0"/>
              <a:t> </a:t>
            </a:r>
            <a:r>
              <a:rPr lang="nb-NO" dirty="0" err="1"/>
              <a:t>are</a:t>
            </a:r>
            <a:r>
              <a:rPr lang="nb-NO" dirty="0"/>
              <a:t> in a </a:t>
            </a:r>
            <a:r>
              <a:rPr lang="nb-NO" dirty="0" err="1"/>
              <a:t>cluster</a:t>
            </a:r>
            <a:endParaRPr lang="nb-NO" dirty="0"/>
          </a:p>
          <a:p>
            <a:r>
              <a:rPr lang="nb-NO" dirty="0" err="1"/>
              <a:t>Builds</a:t>
            </a:r>
            <a:r>
              <a:rPr lang="nb-NO" dirty="0"/>
              <a:t> file </a:t>
            </a:r>
            <a:r>
              <a:rPr lang="nb-NO" dirty="0" err="1"/>
              <a:t>allocation</a:t>
            </a:r>
            <a:r>
              <a:rPr lang="nb-NO" dirty="0"/>
              <a:t> </a:t>
            </a:r>
            <a:r>
              <a:rPr lang="nb-NO" dirty="0" err="1"/>
              <a:t>tables</a:t>
            </a:r>
            <a:r>
              <a:rPr lang="nb-NO" dirty="0"/>
              <a:t> (FAT)</a:t>
            </a:r>
          </a:p>
          <a:p>
            <a:r>
              <a:rPr lang="nb-NO" dirty="0"/>
              <a:t>FAT12, FAT16, FAT32, (NTFS, Ext3)</a:t>
            </a:r>
          </a:p>
        </p:txBody>
      </p:sp>
      <p:sp>
        <p:nvSpPr>
          <p:cNvPr id="5" name="Slide Number Placeholder 4">
            <a:extLst>
              <a:ext uri="{FF2B5EF4-FFF2-40B4-BE49-F238E27FC236}">
                <a16:creationId xmlns:a16="http://schemas.microsoft.com/office/drawing/2014/main" id="{73BBA97C-DE46-4A14-A0D0-C9B7EB5455CB}"/>
              </a:ext>
            </a:extLst>
          </p:cNvPr>
          <p:cNvSpPr>
            <a:spLocks noGrp="1"/>
          </p:cNvSpPr>
          <p:nvPr>
            <p:ph type="sldNum" sz="quarter" idx="4294967295"/>
            <p:custDataLst>
              <p:tags r:id="rId4"/>
            </p:custDataLst>
          </p:nvPr>
        </p:nvSpPr>
        <p:spPr>
          <a:xfrm>
            <a:off x="0" y="-7859"/>
            <a:ext cx="1262407" cy="457200"/>
          </a:xfrm>
          <a:prstGeom prst="rect">
            <a:avLst/>
          </a:prstGeom>
        </p:spPr>
        <p:txBody>
          <a:bodyPr/>
          <a:lstStyle/>
          <a:p>
            <a:pPr>
              <a:defRPr/>
            </a:pPr>
            <a:fld id="{6AF1C8AE-2CDD-414F-82E2-A8C08F8C4BDB}" type="slidenum">
              <a:rPr lang="en-US" smtClean="0"/>
              <a:pPr>
                <a:defRPr/>
              </a:pPr>
              <a:t>94</a:t>
            </a:fld>
            <a:r>
              <a:rPr lang="en-US" dirty="0"/>
              <a:t>/111</a:t>
            </a:r>
          </a:p>
        </p:txBody>
      </p:sp>
    </p:spTree>
    <p:custDataLst>
      <p:tags r:id="rId1"/>
    </p:custDataLst>
    <p:extLst>
      <p:ext uri="{BB962C8B-B14F-4D97-AF65-F5344CB8AC3E}">
        <p14:creationId xmlns:p14="http://schemas.microsoft.com/office/powerpoint/2010/main" val="182197621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custDataLst>
              <p:tags r:id="rId2"/>
            </p:custDataLst>
          </p:nvPr>
        </p:nvSpPr>
        <p:spPr>
          <a:xfrm>
            <a:off x="2209800" y="188640"/>
            <a:ext cx="7939336" cy="634082"/>
          </a:xfrm>
        </p:spPr>
        <p:txBody>
          <a:bodyPr>
            <a:normAutofit/>
          </a:bodyPr>
          <a:lstStyle/>
          <a:p>
            <a:r>
              <a:rPr lang="nb-NO" dirty="0" err="1"/>
              <a:t>Fragmentation</a:t>
            </a:r>
            <a:endParaRPr lang="nb-NO" dirty="0"/>
          </a:p>
        </p:txBody>
      </p:sp>
      <p:grpSp>
        <p:nvGrpSpPr>
          <p:cNvPr id="228356" name="Group 4"/>
          <p:cNvGrpSpPr>
            <a:grpSpLocks/>
          </p:cNvGrpSpPr>
          <p:nvPr>
            <p:custDataLst>
              <p:tags r:id="rId3"/>
            </p:custDataLst>
          </p:nvPr>
        </p:nvGrpSpPr>
        <p:grpSpPr bwMode="auto">
          <a:xfrm>
            <a:off x="2016370" y="1905000"/>
            <a:ext cx="7174523" cy="457200"/>
            <a:chOff x="624" y="1200"/>
            <a:chExt cx="4896" cy="288"/>
          </a:xfrm>
        </p:grpSpPr>
        <p:sp>
          <p:nvSpPr>
            <p:cNvPr id="228357" name="Rectangle 5"/>
            <p:cNvSpPr>
              <a:spLocks noChangeArrowheads="1"/>
            </p:cNvSpPr>
            <p:nvPr/>
          </p:nvSpPr>
          <p:spPr bwMode="auto">
            <a:xfrm>
              <a:off x="624" y="1200"/>
              <a:ext cx="1824" cy="288"/>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228358" name="Rectangle 6"/>
            <p:cNvSpPr>
              <a:spLocks noChangeArrowheads="1"/>
            </p:cNvSpPr>
            <p:nvPr/>
          </p:nvSpPr>
          <p:spPr bwMode="auto">
            <a:xfrm>
              <a:off x="2448" y="1200"/>
              <a:ext cx="1632" cy="288"/>
            </a:xfrm>
            <a:prstGeom prst="rect">
              <a:avLst/>
            </a:prstGeom>
            <a:solidFill>
              <a:srgbClr val="FFFF00"/>
            </a:solidFill>
            <a:ln w="9525">
              <a:solidFill>
                <a:schemeClr val="tx1"/>
              </a:solidFill>
              <a:miter lim="800000"/>
              <a:headEnd/>
              <a:tailEnd/>
            </a:ln>
            <a:effectLst/>
          </p:spPr>
          <p:txBody>
            <a:bodyPr wrap="none" anchor="ctr"/>
            <a:lstStyle/>
            <a:p>
              <a:endParaRPr lang="nb-NO"/>
            </a:p>
          </p:txBody>
        </p:sp>
        <p:sp>
          <p:nvSpPr>
            <p:cNvPr id="228359" name="Rectangle 7"/>
            <p:cNvSpPr>
              <a:spLocks noChangeArrowheads="1"/>
            </p:cNvSpPr>
            <p:nvPr/>
          </p:nvSpPr>
          <p:spPr bwMode="auto">
            <a:xfrm>
              <a:off x="4080" y="1200"/>
              <a:ext cx="1440" cy="288"/>
            </a:xfrm>
            <a:prstGeom prst="rect">
              <a:avLst/>
            </a:prstGeom>
            <a:solidFill>
              <a:srgbClr val="FF6600"/>
            </a:solidFill>
            <a:ln w="9525">
              <a:solidFill>
                <a:schemeClr val="tx1"/>
              </a:solidFill>
              <a:miter lim="800000"/>
              <a:headEnd/>
              <a:tailEnd/>
            </a:ln>
            <a:effectLst/>
          </p:spPr>
          <p:txBody>
            <a:bodyPr wrap="none" anchor="ctr"/>
            <a:lstStyle/>
            <a:p>
              <a:endParaRPr lang="nb-NO"/>
            </a:p>
          </p:txBody>
        </p:sp>
        <p:sp>
          <p:nvSpPr>
            <p:cNvPr id="228360" name="Text Box 8"/>
            <p:cNvSpPr txBox="1">
              <a:spLocks noChangeArrowheads="1"/>
            </p:cNvSpPr>
            <p:nvPr/>
          </p:nvSpPr>
          <p:spPr bwMode="auto">
            <a:xfrm>
              <a:off x="1008" y="1248"/>
              <a:ext cx="912" cy="212"/>
            </a:xfrm>
            <a:prstGeom prst="rect">
              <a:avLst/>
            </a:prstGeom>
            <a:noFill/>
            <a:ln w="9525">
              <a:noFill/>
              <a:miter lim="800000"/>
              <a:headEnd/>
              <a:tailEnd/>
            </a:ln>
            <a:effectLst/>
          </p:spPr>
          <p:txBody>
            <a:bodyPr>
              <a:spAutoFit/>
            </a:bodyPr>
            <a:lstStyle/>
            <a:p>
              <a:pPr>
                <a:spcBef>
                  <a:spcPct val="50000"/>
                </a:spcBef>
                <a:buFontTx/>
                <a:buNone/>
              </a:pPr>
              <a:r>
                <a:rPr lang="nb-NO" sz="1600"/>
                <a:t>Fil#1</a:t>
              </a:r>
              <a:endParaRPr lang="nb-NO" sz="2400"/>
            </a:p>
          </p:txBody>
        </p:sp>
        <p:sp>
          <p:nvSpPr>
            <p:cNvPr id="228361" name="Text Box 9"/>
            <p:cNvSpPr txBox="1">
              <a:spLocks noChangeArrowheads="1"/>
            </p:cNvSpPr>
            <p:nvPr/>
          </p:nvSpPr>
          <p:spPr bwMode="auto">
            <a:xfrm>
              <a:off x="2688" y="1248"/>
              <a:ext cx="864" cy="212"/>
            </a:xfrm>
            <a:prstGeom prst="rect">
              <a:avLst/>
            </a:prstGeom>
            <a:noFill/>
            <a:ln w="9525">
              <a:noFill/>
              <a:miter lim="800000"/>
              <a:headEnd/>
              <a:tailEnd/>
            </a:ln>
            <a:effectLst/>
          </p:spPr>
          <p:txBody>
            <a:bodyPr>
              <a:spAutoFit/>
            </a:bodyPr>
            <a:lstStyle/>
            <a:p>
              <a:pPr>
                <a:spcBef>
                  <a:spcPct val="50000"/>
                </a:spcBef>
                <a:buFontTx/>
                <a:buNone/>
              </a:pPr>
              <a:r>
                <a:rPr lang="nb-NO" sz="1600"/>
                <a:t>Fil#2</a:t>
              </a:r>
            </a:p>
          </p:txBody>
        </p:sp>
        <p:sp>
          <p:nvSpPr>
            <p:cNvPr id="228362" name="Text Box 10"/>
            <p:cNvSpPr txBox="1">
              <a:spLocks noChangeArrowheads="1"/>
            </p:cNvSpPr>
            <p:nvPr/>
          </p:nvSpPr>
          <p:spPr bwMode="auto">
            <a:xfrm>
              <a:off x="4272" y="1248"/>
              <a:ext cx="1008" cy="212"/>
            </a:xfrm>
            <a:prstGeom prst="rect">
              <a:avLst/>
            </a:prstGeom>
            <a:noFill/>
            <a:ln w="9525">
              <a:noFill/>
              <a:miter lim="800000"/>
              <a:headEnd/>
              <a:tailEnd/>
            </a:ln>
            <a:effectLst/>
          </p:spPr>
          <p:txBody>
            <a:bodyPr>
              <a:spAutoFit/>
            </a:bodyPr>
            <a:lstStyle/>
            <a:p>
              <a:pPr>
                <a:spcBef>
                  <a:spcPct val="50000"/>
                </a:spcBef>
                <a:buFontTx/>
                <a:buNone/>
              </a:pPr>
              <a:r>
                <a:rPr lang="nb-NO" sz="1600"/>
                <a:t>Fil#3</a:t>
              </a:r>
            </a:p>
          </p:txBody>
        </p:sp>
      </p:grpSp>
      <p:sp>
        <p:nvSpPr>
          <p:cNvPr id="228363" name="Text Box 11"/>
          <p:cNvSpPr txBox="1">
            <a:spLocks noChangeArrowheads="1"/>
          </p:cNvSpPr>
          <p:nvPr>
            <p:custDataLst>
              <p:tags r:id="rId4"/>
            </p:custDataLst>
          </p:nvPr>
        </p:nvSpPr>
        <p:spPr bwMode="auto">
          <a:xfrm>
            <a:off x="5603633" y="1524005"/>
            <a:ext cx="1617785" cy="396875"/>
          </a:xfrm>
          <a:prstGeom prst="rect">
            <a:avLst/>
          </a:prstGeom>
          <a:noFill/>
          <a:ln w="9525">
            <a:noFill/>
            <a:miter lim="800000"/>
            <a:headEnd/>
            <a:tailEnd/>
          </a:ln>
          <a:effectLst/>
        </p:spPr>
        <p:txBody>
          <a:bodyPr>
            <a:spAutoFit/>
          </a:bodyPr>
          <a:lstStyle/>
          <a:p>
            <a:pPr>
              <a:spcBef>
                <a:spcPct val="50000"/>
              </a:spcBef>
              <a:buFontTx/>
              <a:buNone/>
            </a:pPr>
            <a:r>
              <a:rPr lang="nb-NO" sz="2000"/>
              <a:t>Start</a:t>
            </a:r>
            <a:endParaRPr lang="nb-NO" sz="2400"/>
          </a:p>
        </p:txBody>
      </p:sp>
      <p:grpSp>
        <p:nvGrpSpPr>
          <p:cNvPr id="228364" name="Group 12"/>
          <p:cNvGrpSpPr>
            <a:grpSpLocks/>
          </p:cNvGrpSpPr>
          <p:nvPr>
            <p:custDataLst>
              <p:tags r:id="rId5"/>
            </p:custDataLst>
          </p:nvPr>
        </p:nvGrpSpPr>
        <p:grpSpPr bwMode="auto">
          <a:xfrm>
            <a:off x="3423139" y="1905006"/>
            <a:ext cx="6752492" cy="1158875"/>
            <a:chOff x="1296" y="1200"/>
            <a:chExt cx="4608" cy="730"/>
          </a:xfrm>
        </p:grpSpPr>
        <p:grpSp>
          <p:nvGrpSpPr>
            <p:cNvPr id="228365" name="Group 13"/>
            <p:cNvGrpSpPr>
              <a:grpSpLocks/>
            </p:cNvGrpSpPr>
            <p:nvPr/>
          </p:nvGrpSpPr>
          <p:grpSpPr bwMode="auto">
            <a:xfrm>
              <a:off x="1296" y="1200"/>
              <a:ext cx="4608" cy="432"/>
              <a:chOff x="1296" y="1200"/>
              <a:chExt cx="4608" cy="432"/>
            </a:xfrm>
          </p:grpSpPr>
          <p:grpSp>
            <p:nvGrpSpPr>
              <p:cNvPr id="228366" name="Group 14"/>
              <p:cNvGrpSpPr>
                <a:grpSpLocks/>
              </p:cNvGrpSpPr>
              <p:nvPr/>
            </p:nvGrpSpPr>
            <p:grpSpPr bwMode="auto">
              <a:xfrm>
                <a:off x="5232" y="1200"/>
                <a:ext cx="672" cy="288"/>
                <a:chOff x="5232" y="1872"/>
                <a:chExt cx="672" cy="288"/>
              </a:xfrm>
            </p:grpSpPr>
            <p:sp>
              <p:nvSpPr>
                <p:cNvPr id="228367" name="Rectangle 15"/>
                <p:cNvSpPr>
                  <a:spLocks noChangeArrowheads="1"/>
                </p:cNvSpPr>
                <p:nvPr/>
              </p:nvSpPr>
              <p:spPr bwMode="auto">
                <a:xfrm>
                  <a:off x="5232" y="1872"/>
                  <a:ext cx="672" cy="288"/>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228368" name="Text Box 16"/>
                <p:cNvSpPr txBox="1">
                  <a:spLocks noChangeArrowheads="1"/>
                </p:cNvSpPr>
                <p:nvPr/>
              </p:nvSpPr>
              <p:spPr bwMode="auto">
                <a:xfrm>
                  <a:off x="5328" y="1920"/>
                  <a:ext cx="528" cy="212"/>
                </a:xfrm>
                <a:prstGeom prst="rect">
                  <a:avLst/>
                </a:prstGeom>
                <a:noFill/>
                <a:ln w="9525">
                  <a:noFill/>
                  <a:miter lim="800000"/>
                  <a:headEnd/>
                  <a:tailEnd/>
                </a:ln>
                <a:effectLst/>
              </p:spPr>
              <p:txBody>
                <a:bodyPr>
                  <a:spAutoFit/>
                </a:bodyPr>
                <a:lstStyle/>
                <a:p>
                  <a:pPr>
                    <a:spcBef>
                      <a:spcPct val="50000"/>
                    </a:spcBef>
                    <a:buFontTx/>
                    <a:buNone/>
                  </a:pPr>
                  <a:r>
                    <a:rPr lang="nb-NO" sz="1600"/>
                    <a:t>Fil#1</a:t>
                  </a:r>
                </a:p>
              </p:txBody>
            </p:sp>
          </p:grpSp>
          <p:sp>
            <p:nvSpPr>
              <p:cNvPr id="228369" name="Line 17"/>
              <p:cNvSpPr>
                <a:spLocks noChangeShapeType="1"/>
              </p:cNvSpPr>
              <p:nvPr/>
            </p:nvSpPr>
            <p:spPr bwMode="auto">
              <a:xfrm>
                <a:off x="1296" y="1488"/>
                <a:ext cx="0" cy="144"/>
              </a:xfrm>
              <a:prstGeom prst="line">
                <a:avLst/>
              </a:prstGeom>
              <a:noFill/>
              <a:ln w="9525">
                <a:solidFill>
                  <a:schemeClr val="tx1"/>
                </a:solidFill>
                <a:round/>
                <a:headEnd/>
                <a:tailEnd/>
              </a:ln>
              <a:effectLst/>
            </p:spPr>
            <p:txBody>
              <a:bodyPr wrap="none" anchor="ctr"/>
              <a:lstStyle/>
              <a:p>
                <a:endParaRPr lang="nb-NO"/>
              </a:p>
            </p:txBody>
          </p:sp>
          <p:sp>
            <p:nvSpPr>
              <p:cNvPr id="228370" name="Line 18"/>
              <p:cNvSpPr>
                <a:spLocks noChangeShapeType="1"/>
              </p:cNvSpPr>
              <p:nvPr/>
            </p:nvSpPr>
            <p:spPr bwMode="auto">
              <a:xfrm>
                <a:off x="1296" y="1632"/>
                <a:ext cx="3984" cy="0"/>
              </a:xfrm>
              <a:prstGeom prst="line">
                <a:avLst/>
              </a:prstGeom>
              <a:noFill/>
              <a:ln w="9525">
                <a:solidFill>
                  <a:schemeClr val="tx1"/>
                </a:solidFill>
                <a:round/>
                <a:headEnd/>
                <a:tailEnd/>
              </a:ln>
              <a:effectLst/>
            </p:spPr>
            <p:txBody>
              <a:bodyPr wrap="none" anchor="ctr"/>
              <a:lstStyle/>
              <a:p>
                <a:endParaRPr lang="nb-NO"/>
              </a:p>
            </p:txBody>
          </p:sp>
          <p:sp>
            <p:nvSpPr>
              <p:cNvPr id="228371" name="Line 19"/>
              <p:cNvSpPr>
                <a:spLocks noChangeShapeType="1"/>
              </p:cNvSpPr>
              <p:nvPr/>
            </p:nvSpPr>
            <p:spPr bwMode="auto">
              <a:xfrm flipV="1">
                <a:off x="5280" y="1488"/>
                <a:ext cx="0" cy="144"/>
              </a:xfrm>
              <a:prstGeom prst="line">
                <a:avLst/>
              </a:prstGeom>
              <a:noFill/>
              <a:ln w="9525">
                <a:solidFill>
                  <a:schemeClr val="tx1"/>
                </a:solidFill>
                <a:round/>
                <a:headEnd/>
                <a:tailEnd type="triangle" w="med" len="med"/>
              </a:ln>
              <a:effectLst/>
            </p:spPr>
            <p:txBody>
              <a:bodyPr wrap="none" anchor="ctr"/>
              <a:lstStyle/>
              <a:p>
                <a:endParaRPr lang="nb-NO"/>
              </a:p>
            </p:txBody>
          </p:sp>
        </p:grpSp>
        <p:sp>
          <p:nvSpPr>
            <p:cNvPr id="228372" name="Text Box 20"/>
            <p:cNvSpPr txBox="1">
              <a:spLocks noChangeArrowheads="1"/>
            </p:cNvSpPr>
            <p:nvPr/>
          </p:nvSpPr>
          <p:spPr bwMode="auto">
            <a:xfrm>
              <a:off x="2832" y="1680"/>
              <a:ext cx="816" cy="250"/>
            </a:xfrm>
            <a:prstGeom prst="rect">
              <a:avLst/>
            </a:prstGeom>
            <a:noFill/>
            <a:ln w="9525">
              <a:noFill/>
              <a:miter lim="800000"/>
              <a:headEnd/>
              <a:tailEnd/>
            </a:ln>
            <a:effectLst/>
          </p:spPr>
          <p:txBody>
            <a:bodyPr>
              <a:spAutoFit/>
            </a:bodyPr>
            <a:lstStyle/>
            <a:p>
              <a:pPr>
                <a:spcBef>
                  <a:spcPct val="50000"/>
                </a:spcBef>
                <a:buFontTx/>
                <a:buNone/>
              </a:pPr>
              <a:r>
                <a:rPr lang="nb-NO" sz="2000"/>
                <a:t>Edit</a:t>
              </a:r>
              <a:endParaRPr lang="nb-NO" sz="2400"/>
            </a:p>
          </p:txBody>
        </p:sp>
      </p:grpSp>
      <p:grpSp>
        <p:nvGrpSpPr>
          <p:cNvPr id="228373" name="Group 21"/>
          <p:cNvGrpSpPr>
            <a:grpSpLocks/>
          </p:cNvGrpSpPr>
          <p:nvPr>
            <p:custDataLst>
              <p:tags r:id="rId6"/>
            </p:custDataLst>
          </p:nvPr>
        </p:nvGrpSpPr>
        <p:grpSpPr bwMode="auto">
          <a:xfrm>
            <a:off x="2016369" y="4572006"/>
            <a:ext cx="5838092" cy="1006475"/>
            <a:chOff x="336" y="2880"/>
            <a:chExt cx="3984" cy="634"/>
          </a:xfrm>
        </p:grpSpPr>
        <p:sp>
          <p:nvSpPr>
            <p:cNvPr id="228374" name="Rectangle 22"/>
            <p:cNvSpPr>
              <a:spLocks noChangeArrowheads="1"/>
            </p:cNvSpPr>
            <p:nvPr/>
          </p:nvSpPr>
          <p:spPr bwMode="auto">
            <a:xfrm>
              <a:off x="336" y="2880"/>
              <a:ext cx="2557" cy="288"/>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228375" name="Text Box 23"/>
            <p:cNvSpPr txBox="1">
              <a:spLocks noChangeArrowheads="1"/>
            </p:cNvSpPr>
            <p:nvPr/>
          </p:nvSpPr>
          <p:spPr bwMode="auto">
            <a:xfrm>
              <a:off x="720" y="2928"/>
              <a:ext cx="912" cy="212"/>
            </a:xfrm>
            <a:prstGeom prst="rect">
              <a:avLst/>
            </a:prstGeom>
            <a:noFill/>
            <a:ln w="9525">
              <a:noFill/>
              <a:miter lim="800000"/>
              <a:headEnd/>
              <a:tailEnd/>
            </a:ln>
            <a:effectLst/>
          </p:spPr>
          <p:txBody>
            <a:bodyPr>
              <a:spAutoFit/>
            </a:bodyPr>
            <a:lstStyle/>
            <a:p>
              <a:pPr>
                <a:spcBef>
                  <a:spcPct val="50000"/>
                </a:spcBef>
                <a:buFontTx/>
                <a:buNone/>
              </a:pPr>
              <a:r>
                <a:rPr lang="nb-NO" sz="1600"/>
                <a:t>Fil#1</a:t>
              </a:r>
              <a:endParaRPr lang="nb-NO" sz="2400"/>
            </a:p>
          </p:txBody>
        </p:sp>
        <p:grpSp>
          <p:nvGrpSpPr>
            <p:cNvPr id="228376" name="Group 24"/>
            <p:cNvGrpSpPr>
              <a:grpSpLocks/>
            </p:cNvGrpSpPr>
            <p:nvPr/>
          </p:nvGrpSpPr>
          <p:grpSpPr bwMode="auto">
            <a:xfrm>
              <a:off x="2880" y="2880"/>
              <a:ext cx="1440" cy="288"/>
              <a:chOff x="3792" y="2592"/>
              <a:chExt cx="1440" cy="288"/>
            </a:xfrm>
          </p:grpSpPr>
          <p:sp>
            <p:nvSpPr>
              <p:cNvPr id="228377" name="Rectangle 25"/>
              <p:cNvSpPr>
                <a:spLocks noChangeArrowheads="1"/>
              </p:cNvSpPr>
              <p:nvPr/>
            </p:nvSpPr>
            <p:spPr bwMode="auto">
              <a:xfrm>
                <a:off x="3792" y="2592"/>
                <a:ext cx="1440" cy="288"/>
              </a:xfrm>
              <a:prstGeom prst="rect">
                <a:avLst/>
              </a:prstGeom>
              <a:solidFill>
                <a:srgbClr val="FF6600"/>
              </a:solidFill>
              <a:ln w="9525">
                <a:solidFill>
                  <a:schemeClr val="tx1"/>
                </a:solidFill>
                <a:miter lim="800000"/>
                <a:headEnd/>
                <a:tailEnd/>
              </a:ln>
              <a:effectLst/>
            </p:spPr>
            <p:txBody>
              <a:bodyPr wrap="none" anchor="ctr"/>
              <a:lstStyle/>
              <a:p>
                <a:endParaRPr lang="nb-NO"/>
              </a:p>
            </p:txBody>
          </p:sp>
          <p:sp>
            <p:nvSpPr>
              <p:cNvPr id="228378" name="Text Box 26"/>
              <p:cNvSpPr txBox="1">
                <a:spLocks noChangeArrowheads="1"/>
              </p:cNvSpPr>
              <p:nvPr/>
            </p:nvSpPr>
            <p:spPr bwMode="auto">
              <a:xfrm>
                <a:off x="3984" y="2640"/>
                <a:ext cx="1008" cy="212"/>
              </a:xfrm>
              <a:prstGeom prst="rect">
                <a:avLst/>
              </a:prstGeom>
              <a:noFill/>
              <a:ln w="9525">
                <a:noFill/>
                <a:miter lim="800000"/>
                <a:headEnd/>
                <a:tailEnd/>
              </a:ln>
              <a:effectLst/>
            </p:spPr>
            <p:txBody>
              <a:bodyPr>
                <a:spAutoFit/>
              </a:bodyPr>
              <a:lstStyle/>
              <a:p>
                <a:pPr>
                  <a:spcBef>
                    <a:spcPct val="50000"/>
                  </a:spcBef>
                  <a:buFontTx/>
                  <a:buNone/>
                </a:pPr>
                <a:r>
                  <a:rPr lang="nb-NO" sz="1600"/>
                  <a:t>Fil#3</a:t>
                </a:r>
              </a:p>
            </p:txBody>
          </p:sp>
        </p:grpSp>
        <p:sp>
          <p:nvSpPr>
            <p:cNvPr id="228379" name="Text Box 27"/>
            <p:cNvSpPr txBox="1">
              <a:spLocks noChangeArrowheads="1"/>
            </p:cNvSpPr>
            <p:nvPr/>
          </p:nvSpPr>
          <p:spPr bwMode="auto">
            <a:xfrm>
              <a:off x="2784" y="3264"/>
              <a:ext cx="912" cy="250"/>
            </a:xfrm>
            <a:prstGeom prst="rect">
              <a:avLst/>
            </a:prstGeom>
            <a:noFill/>
            <a:ln w="9525">
              <a:noFill/>
              <a:miter lim="800000"/>
              <a:headEnd/>
              <a:tailEnd/>
            </a:ln>
            <a:effectLst/>
          </p:spPr>
          <p:txBody>
            <a:bodyPr>
              <a:spAutoFit/>
            </a:bodyPr>
            <a:lstStyle/>
            <a:p>
              <a:pPr>
                <a:spcBef>
                  <a:spcPct val="50000"/>
                </a:spcBef>
                <a:buFontTx/>
                <a:buNone/>
              </a:pPr>
              <a:r>
                <a:rPr lang="nb-NO" sz="2000"/>
                <a:t>Defrag</a:t>
              </a:r>
            </a:p>
          </p:txBody>
        </p:sp>
      </p:grpSp>
      <p:grpSp>
        <p:nvGrpSpPr>
          <p:cNvPr id="228380" name="Group 28"/>
          <p:cNvGrpSpPr>
            <a:grpSpLocks/>
          </p:cNvGrpSpPr>
          <p:nvPr>
            <p:custDataLst>
              <p:tags r:id="rId7"/>
            </p:custDataLst>
          </p:nvPr>
        </p:nvGrpSpPr>
        <p:grpSpPr bwMode="auto">
          <a:xfrm>
            <a:off x="2016369" y="3276603"/>
            <a:ext cx="8229600" cy="930275"/>
            <a:chOff x="336" y="2064"/>
            <a:chExt cx="5616" cy="586"/>
          </a:xfrm>
        </p:grpSpPr>
        <p:sp>
          <p:nvSpPr>
            <p:cNvPr id="228381" name="Text Box 29"/>
            <p:cNvSpPr txBox="1">
              <a:spLocks noChangeArrowheads="1"/>
            </p:cNvSpPr>
            <p:nvPr/>
          </p:nvSpPr>
          <p:spPr bwMode="auto">
            <a:xfrm>
              <a:off x="2784" y="2400"/>
              <a:ext cx="768" cy="250"/>
            </a:xfrm>
            <a:prstGeom prst="rect">
              <a:avLst/>
            </a:prstGeom>
            <a:noFill/>
            <a:ln w="9525">
              <a:noFill/>
              <a:miter lim="800000"/>
              <a:headEnd/>
              <a:tailEnd/>
            </a:ln>
            <a:effectLst/>
          </p:spPr>
          <p:txBody>
            <a:bodyPr>
              <a:spAutoFit/>
            </a:bodyPr>
            <a:lstStyle/>
            <a:p>
              <a:pPr>
                <a:spcBef>
                  <a:spcPct val="50000"/>
                </a:spcBef>
                <a:buFontTx/>
                <a:buNone/>
              </a:pPr>
              <a:r>
                <a:rPr lang="nb-NO" sz="2000"/>
                <a:t>Delete</a:t>
              </a:r>
            </a:p>
          </p:txBody>
        </p:sp>
        <p:grpSp>
          <p:nvGrpSpPr>
            <p:cNvPr id="228382" name="Group 30"/>
            <p:cNvGrpSpPr>
              <a:grpSpLocks/>
            </p:cNvGrpSpPr>
            <p:nvPr/>
          </p:nvGrpSpPr>
          <p:grpSpPr bwMode="auto">
            <a:xfrm>
              <a:off x="336" y="2064"/>
              <a:ext cx="5616" cy="288"/>
              <a:chOff x="336" y="2064"/>
              <a:chExt cx="5616" cy="288"/>
            </a:xfrm>
          </p:grpSpPr>
          <p:grpSp>
            <p:nvGrpSpPr>
              <p:cNvPr id="228383" name="Group 31"/>
              <p:cNvGrpSpPr>
                <a:grpSpLocks/>
              </p:cNvGrpSpPr>
              <p:nvPr/>
            </p:nvGrpSpPr>
            <p:grpSpPr bwMode="auto">
              <a:xfrm>
                <a:off x="336" y="2064"/>
                <a:ext cx="4896" cy="288"/>
                <a:chOff x="336" y="2064"/>
                <a:chExt cx="4896" cy="288"/>
              </a:xfrm>
            </p:grpSpPr>
            <p:sp>
              <p:nvSpPr>
                <p:cNvPr id="228384" name="Rectangle 32"/>
                <p:cNvSpPr>
                  <a:spLocks noChangeArrowheads="1"/>
                </p:cNvSpPr>
                <p:nvPr/>
              </p:nvSpPr>
              <p:spPr bwMode="auto">
                <a:xfrm>
                  <a:off x="336" y="2064"/>
                  <a:ext cx="1824" cy="288"/>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228385" name="Rectangle 33"/>
                <p:cNvSpPr>
                  <a:spLocks noChangeArrowheads="1"/>
                </p:cNvSpPr>
                <p:nvPr/>
              </p:nvSpPr>
              <p:spPr bwMode="auto">
                <a:xfrm>
                  <a:off x="3792" y="2064"/>
                  <a:ext cx="1440" cy="288"/>
                </a:xfrm>
                <a:prstGeom prst="rect">
                  <a:avLst/>
                </a:prstGeom>
                <a:solidFill>
                  <a:srgbClr val="FF6600"/>
                </a:solidFill>
                <a:ln w="9525">
                  <a:solidFill>
                    <a:schemeClr val="tx1"/>
                  </a:solidFill>
                  <a:miter lim="800000"/>
                  <a:headEnd/>
                  <a:tailEnd/>
                </a:ln>
                <a:effectLst/>
              </p:spPr>
              <p:txBody>
                <a:bodyPr wrap="none" anchor="ctr"/>
                <a:lstStyle/>
                <a:p>
                  <a:endParaRPr lang="nb-NO"/>
                </a:p>
              </p:txBody>
            </p:sp>
            <p:sp>
              <p:nvSpPr>
                <p:cNvPr id="228386" name="Text Box 34"/>
                <p:cNvSpPr txBox="1">
                  <a:spLocks noChangeArrowheads="1"/>
                </p:cNvSpPr>
                <p:nvPr/>
              </p:nvSpPr>
              <p:spPr bwMode="auto">
                <a:xfrm>
                  <a:off x="720" y="2112"/>
                  <a:ext cx="912" cy="212"/>
                </a:xfrm>
                <a:prstGeom prst="rect">
                  <a:avLst/>
                </a:prstGeom>
                <a:noFill/>
                <a:ln w="9525">
                  <a:noFill/>
                  <a:miter lim="800000"/>
                  <a:headEnd/>
                  <a:tailEnd/>
                </a:ln>
                <a:effectLst/>
              </p:spPr>
              <p:txBody>
                <a:bodyPr>
                  <a:spAutoFit/>
                </a:bodyPr>
                <a:lstStyle/>
                <a:p>
                  <a:pPr>
                    <a:spcBef>
                      <a:spcPct val="50000"/>
                    </a:spcBef>
                    <a:buFontTx/>
                    <a:buNone/>
                  </a:pPr>
                  <a:r>
                    <a:rPr lang="nb-NO" sz="1600"/>
                    <a:t>Fil#1</a:t>
                  </a:r>
                  <a:endParaRPr lang="nb-NO" sz="2400"/>
                </a:p>
              </p:txBody>
            </p:sp>
            <p:sp>
              <p:nvSpPr>
                <p:cNvPr id="228387" name="Text Box 35"/>
                <p:cNvSpPr txBox="1">
                  <a:spLocks noChangeArrowheads="1"/>
                </p:cNvSpPr>
                <p:nvPr/>
              </p:nvSpPr>
              <p:spPr bwMode="auto">
                <a:xfrm>
                  <a:off x="3984" y="2112"/>
                  <a:ext cx="1008" cy="212"/>
                </a:xfrm>
                <a:prstGeom prst="rect">
                  <a:avLst/>
                </a:prstGeom>
                <a:noFill/>
                <a:ln w="9525">
                  <a:noFill/>
                  <a:miter lim="800000"/>
                  <a:headEnd/>
                  <a:tailEnd/>
                </a:ln>
                <a:effectLst/>
              </p:spPr>
              <p:txBody>
                <a:bodyPr>
                  <a:spAutoFit/>
                </a:bodyPr>
                <a:lstStyle/>
                <a:p>
                  <a:pPr>
                    <a:spcBef>
                      <a:spcPct val="50000"/>
                    </a:spcBef>
                    <a:buFontTx/>
                    <a:buNone/>
                  </a:pPr>
                  <a:r>
                    <a:rPr lang="nb-NO" sz="1600"/>
                    <a:t>Fil#3</a:t>
                  </a:r>
                </a:p>
              </p:txBody>
            </p:sp>
            <p:sp>
              <p:nvSpPr>
                <p:cNvPr id="228388" name="Rectangle 36"/>
                <p:cNvSpPr>
                  <a:spLocks noChangeArrowheads="1"/>
                </p:cNvSpPr>
                <p:nvPr/>
              </p:nvSpPr>
              <p:spPr bwMode="auto">
                <a:xfrm>
                  <a:off x="2160" y="2064"/>
                  <a:ext cx="1632" cy="288"/>
                </a:xfrm>
                <a:prstGeom prst="rect">
                  <a:avLst/>
                </a:prstGeom>
                <a:solidFill>
                  <a:schemeClr val="bg1"/>
                </a:solidFill>
                <a:ln w="9525">
                  <a:solidFill>
                    <a:schemeClr val="tx1"/>
                  </a:solidFill>
                  <a:miter lim="800000"/>
                  <a:headEnd/>
                  <a:tailEnd/>
                </a:ln>
                <a:effectLst/>
              </p:spPr>
              <p:txBody>
                <a:bodyPr wrap="none" anchor="ctr"/>
                <a:lstStyle/>
                <a:p>
                  <a:endParaRPr lang="nb-NO"/>
                </a:p>
              </p:txBody>
            </p:sp>
          </p:grpSp>
          <p:sp>
            <p:nvSpPr>
              <p:cNvPr id="228389" name="Rectangle 37"/>
              <p:cNvSpPr>
                <a:spLocks noChangeArrowheads="1"/>
              </p:cNvSpPr>
              <p:nvPr/>
            </p:nvSpPr>
            <p:spPr bwMode="auto">
              <a:xfrm>
                <a:off x="5232" y="2064"/>
                <a:ext cx="720" cy="288"/>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228390" name="Text Box 38"/>
              <p:cNvSpPr txBox="1">
                <a:spLocks noChangeArrowheads="1"/>
              </p:cNvSpPr>
              <p:nvPr/>
            </p:nvSpPr>
            <p:spPr bwMode="auto">
              <a:xfrm>
                <a:off x="5376" y="2112"/>
                <a:ext cx="480" cy="212"/>
              </a:xfrm>
              <a:prstGeom prst="rect">
                <a:avLst/>
              </a:prstGeom>
              <a:noFill/>
              <a:ln w="9525">
                <a:noFill/>
                <a:miter lim="800000"/>
                <a:headEnd/>
                <a:tailEnd/>
              </a:ln>
              <a:effectLst/>
            </p:spPr>
            <p:txBody>
              <a:bodyPr>
                <a:spAutoFit/>
              </a:bodyPr>
              <a:lstStyle/>
              <a:p>
                <a:pPr>
                  <a:spcBef>
                    <a:spcPct val="50000"/>
                  </a:spcBef>
                  <a:buFontTx/>
                  <a:buNone/>
                </a:pPr>
                <a:r>
                  <a:rPr lang="nb-NO" sz="1600"/>
                  <a:t>Fil#1</a:t>
                </a:r>
              </a:p>
            </p:txBody>
          </p:sp>
        </p:grpSp>
      </p:grpSp>
      <p:sp>
        <p:nvSpPr>
          <p:cNvPr id="39" name="Slide Number Placeholder 4">
            <a:extLst>
              <a:ext uri="{FF2B5EF4-FFF2-40B4-BE49-F238E27FC236}">
                <a16:creationId xmlns:a16="http://schemas.microsoft.com/office/drawing/2014/main" id="{C90553E5-5309-4CC6-8CD2-C6DFECF8BCE8}"/>
              </a:ext>
            </a:extLst>
          </p:cNvPr>
          <p:cNvSpPr>
            <a:spLocks noGrp="1"/>
          </p:cNvSpPr>
          <p:nvPr>
            <p:ph type="sldNum" sz="quarter" idx="4294967295"/>
            <p:custDataLst>
              <p:tags r:id="rId8"/>
            </p:custDataLst>
          </p:nvPr>
        </p:nvSpPr>
        <p:spPr>
          <a:xfrm>
            <a:off x="0" y="-7859"/>
            <a:ext cx="1262407" cy="457200"/>
          </a:xfrm>
          <a:prstGeom prst="rect">
            <a:avLst/>
          </a:prstGeom>
        </p:spPr>
        <p:txBody>
          <a:bodyPr/>
          <a:lstStyle/>
          <a:p>
            <a:pPr>
              <a:defRPr/>
            </a:pPr>
            <a:fld id="{6AF1C8AE-2CDD-414F-82E2-A8C08F8C4BDB}" type="slidenum">
              <a:rPr lang="en-US" smtClean="0"/>
              <a:pPr>
                <a:defRPr/>
              </a:pPr>
              <a:t>95</a:t>
            </a:fld>
            <a:r>
              <a:rPr lang="en-US" dirty="0"/>
              <a:t>/111</a:t>
            </a:r>
          </a:p>
        </p:txBody>
      </p:sp>
    </p:spTree>
    <p:custDataLst>
      <p:tags r:id="rId1"/>
    </p:custDataLst>
    <p:extLst>
      <p:ext uri="{BB962C8B-B14F-4D97-AF65-F5344CB8AC3E}">
        <p14:creationId xmlns:p14="http://schemas.microsoft.com/office/powerpoint/2010/main" val="2326310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28364"/>
                                        </p:tgtEl>
                                        <p:attrNameLst>
                                          <p:attrName>style.visibility</p:attrName>
                                        </p:attrNameLst>
                                      </p:cBhvr>
                                      <p:to>
                                        <p:strVal val="visible"/>
                                      </p:to>
                                    </p:set>
                                    <p:anim calcmode="lin" valueType="num">
                                      <p:cBhvr>
                                        <p:cTn id="7" dur="500" fill="hold"/>
                                        <p:tgtEl>
                                          <p:spTgt spid="228364"/>
                                        </p:tgtEl>
                                        <p:attrNameLst>
                                          <p:attrName>ppt_w</p:attrName>
                                        </p:attrNameLst>
                                      </p:cBhvr>
                                      <p:tavLst>
                                        <p:tav tm="0">
                                          <p:val>
                                            <p:fltVal val="0"/>
                                          </p:val>
                                        </p:tav>
                                        <p:tav tm="100000">
                                          <p:val>
                                            <p:strVal val="#ppt_w"/>
                                          </p:val>
                                        </p:tav>
                                      </p:tavLst>
                                    </p:anim>
                                    <p:anim calcmode="lin" valueType="num">
                                      <p:cBhvr>
                                        <p:cTn id="8" dur="500" fill="hold"/>
                                        <p:tgtEl>
                                          <p:spTgt spid="22836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28380"/>
                                        </p:tgtEl>
                                        <p:attrNameLst>
                                          <p:attrName>style.visibility</p:attrName>
                                        </p:attrNameLst>
                                      </p:cBhvr>
                                      <p:to>
                                        <p:strVal val="visible"/>
                                      </p:to>
                                    </p:set>
                                    <p:anim calcmode="lin" valueType="num">
                                      <p:cBhvr>
                                        <p:cTn id="13" dur="500" fill="hold"/>
                                        <p:tgtEl>
                                          <p:spTgt spid="228380"/>
                                        </p:tgtEl>
                                        <p:attrNameLst>
                                          <p:attrName>ppt_w</p:attrName>
                                        </p:attrNameLst>
                                      </p:cBhvr>
                                      <p:tavLst>
                                        <p:tav tm="0">
                                          <p:val>
                                            <p:fltVal val="0"/>
                                          </p:val>
                                        </p:tav>
                                        <p:tav tm="100000">
                                          <p:val>
                                            <p:strVal val="#ppt_w"/>
                                          </p:val>
                                        </p:tav>
                                      </p:tavLst>
                                    </p:anim>
                                    <p:anim calcmode="lin" valueType="num">
                                      <p:cBhvr>
                                        <p:cTn id="14" dur="500" fill="hold"/>
                                        <p:tgtEl>
                                          <p:spTgt spid="228380"/>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8373"/>
                                        </p:tgtEl>
                                        <p:attrNameLst>
                                          <p:attrName>style.visibility</p:attrName>
                                        </p:attrNameLst>
                                      </p:cBhvr>
                                      <p:to>
                                        <p:strVal val="visible"/>
                                      </p:to>
                                    </p:set>
                                    <p:anim calcmode="lin" valueType="num">
                                      <p:cBhvr additive="base">
                                        <p:cTn id="19" dur="500" fill="hold"/>
                                        <p:tgtEl>
                                          <p:spTgt spid="228373"/>
                                        </p:tgtEl>
                                        <p:attrNameLst>
                                          <p:attrName>ppt_x</p:attrName>
                                        </p:attrNameLst>
                                      </p:cBhvr>
                                      <p:tavLst>
                                        <p:tav tm="0">
                                          <p:val>
                                            <p:strVal val="#ppt_x"/>
                                          </p:val>
                                        </p:tav>
                                        <p:tav tm="100000">
                                          <p:val>
                                            <p:strVal val="#ppt_x"/>
                                          </p:val>
                                        </p:tav>
                                      </p:tavLst>
                                    </p:anim>
                                    <p:anim calcmode="lin" valueType="num">
                                      <p:cBhvr additive="base">
                                        <p:cTn id="20" dur="500" fill="hold"/>
                                        <p:tgtEl>
                                          <p:spTgt spid="2283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209800" y="188640"/>
            <a:ext cx="7939336" cy="634082"/>
          </a:xfrm>
        </p:spPr>
        <p:txBody>
          <a:bodyPr>
            <a:normAutofit/>
          </a:bodyPr>
          <a:lstStyle/>
          <a:p>
            <a:r>
              <a:rPr lang="nb-NO" dirty="0" err="1"/>
              <a:t>Parity</a:t>
            </a:r>
            <a:r>
              <a:rPr lang="nb-NO" dirty="0"/>
              <a:t> bit</a:t>
            </a:r>
          </a:p>
        </p:txBody>
      </p:sp>
      <p:sp>
        <p:nvSpPr>
          <p:cNvPr id="3" name="Content Placeholder 2"/>
          <p:cNvSpPr>
            <a:spLocks noGrp="1"/>
          </p:cNvSpPr>
          <p:nvPr>
            <p:ph idx="1"/>
            <p:custDataLst>
              <p:tags r:id="rId3"/>
            </p:custDataLst>
          </p:nvPr>
        </p:nvSpPr>
        <p:spPr>
          <a:xfrm>
            <a:off x="1875692" y="1600200"/>
            <a:ext cx="8487508" cy="1543048"/>
          </a:xfrm>
        </p:spPr>
        <p:txBody>
          <a:bodyPr>
            <a:normAutofit/>
          </a:bodyPr>
          <a:lstStyle/>
          <a:p>
            <a:r>
              <a:rPr lang="nb-NO" dirty="0"/>
              <a:t>In order to be </a:t>
            </a:r>
            <a:r>
              <a:rPr lang="nb-NO" dirty="0" err="1"/>
              <a:t>able</a:t>
            </a:r>
            <a:r>
              <a:rPr lang="nb-NO" dirty="0"/>
              <a:t> to </a:t>
            </a:r>
            <a:r>
              <a:rPr lang="nb-NO" dirty="0" err="1"/>
              <a:t>identify</a:t>
            </a:r>
            <a:r>
              <a:rPr lang="nb-NO" dirty="0"/>
              <a:t> "bad </a:t>
            </a:r>
            <a:r>
              <a:rPr lang="nb-NO" dirty="0" err="1"/>
              <a:t>blocks</a:t>
            </a:r>
            <a:r>
              <a:rPr lang="nb-NO" dirty="0"/>
              <a:t>" (</a:t>
            </a:r>
            <a:r>
              <a:rPr lang="nb-NO" dirty="0" err="1"/>
              <a:t>sectors</a:t>
            </a:r>
            <a:r>
              <a:rPr lang="nb-NO" dirty="0"/>
              <a:t> </a:t>
            </a:r>
            <a:r>
              <a:rPr lang="nb-NO" dirty="0" err="1"/>
              <a:t>with</a:t>
            </a:r>
            <a:r>
              <a:rPr lang="nb-NO" dirty="0"/>
              <a:t> </a:t>
            </a:r>
            <a:r>
              <a:rPr lang="nb-NO" dirty="0" err="1"/>
              <a:t>errors</a:t>
            </a:r>
            <a:r>
              <a:rPr lang="nb-NO" dirty="0"/>
              <a:t>), </a:t>
            </a:r>
            <a:r>
              <a:rPr lang="nb-NO" dirty="0" err="1"/>
              <a:t>each</a:t>
            </a:r>
            <a:r>
              <a:rPr lang="nb-NO" dirty="0"/>
              <a:t> </a:t>
            </a:r>
            <a:r>
              <a:rPr lang="nb-NO" dirty="0" err="1"/>
              <a:t>sector</a:t>
            </a:r>
            <a:r>
              <a:rPr lang="nb-NO" dirty="0"/>
              <a:t> has a </a:t>
            </a:r>
            <a:r>
              <a:rPr lang="nb-NO" dirty="0" err="1"/>
              <a:t>parity</a:t>
            </a:r>
            <a:r>
              <a:rPr lang="nb-NO" dirty="0"/>
              <a:t> byte </a:t>
            </a:r>
            <a:r>
              <a:rPr lang="nb-NO" dirty="0" err="1"/>
              <a:t>that</a:t>
            </a:r>
            <a:r>
              <a:rPr lang="nb-NO" dirty="0"/>
              <a:t> is used to </a:t>
            </a:r>
            <a:r>
              <a:rPr lang="nb-NO" dirty="0" err="1"/>
              <a:t>check</a:t>
            </a:r>
            <a:r>
              <a:rPr lang="nb-NO" dirty="0"/>
              <a:t> </a:t>
            </a:r>
            <a:r>
              <a:rPr lang="nb-NO" dirty="0" err="1"/>
              <a:t>whether</a:t>
            </a:r>
            <a:r>
              <a:rPr lang="nb-NO" dirty="0"/>
              <a:t> </a:t>
            </a:r>
            <a:r>
              <a:rPr lang="nb-NO" dirty="0" err="1"/>
              <a:t>errors</a:t>
            </a:r>
            <a:r>
              <a:rPr lang="nb-NO" dirty="0"/>
              <a:t> have </a:t>
            </a:r>
            <a:r>
              <a:rPr lang="nb-NO" dirty="0" err="1"/>
              <a:t>occurred</a:t>
            </a:r>
            <a:r>
              <a:rPr lang="nb-NO" dirty="0"/>
              <a:t>.</a:t>
            </a:r>
          </a:p>
          <a:p>
            <a:r>
              <a:rPr lang="nb-NO" dirty="0" err="1"/>
              <a:t>Parity</a:t>
            </a:r>
            <a:r>
              <a:rPr lang="nb-NO" dirty="0"/>
              <a:t> </a:t>
            </a:r>
            <a:r>
              <a:rPr lang="nb-NO" dirty="0" err="1"/>
              <a:t>check</a:t>
            </a:r>
            <a:r>
              <a:rPr lang="nb-NO" dirty="0"/>
              <a:t> </a:t>
            </a:r>
            <a:r>
              <a:rPr lang="nb-NO" dirty="0" err="1"/>
              <a:t>was</a:t>
            </a:r>
            <a:r>
              <a:rPr lang="nb-NO" dirty="0"/>
              <a:t> part </a:t>
            </a:r>
            <a:r>
              <a:rPr lang="nb-NO" dirty="0" err="1"/>
              <a:t>of</a:t>
            </a:r>
            <a:r>
              <a:rPr lang="nb-NO" dirty="0"/>
              <a:t> 7bit ASCII:</a:t>
            </a:r>
          </a:p>
        </p:txBody>
      </p:sp>
      <p:pic>
        <p:nvPicPr>
          <p:cNvPr id="7" name="Picture 7" descr="fig_01_29"/>
          <p:cNvPicPr preferRelativeResize="0">
            <a:picLocks noChangeAspect="1" noChangeArrowheads="1"/>
          </p:cNvPicPr>
          <p:nvPr>
            <p:custDataLst>
              <p:tags r:id="rId4"/>
            </p:custDataLst>
          </p:nvPr>
        </p:nvPicPr>
        <p:blipFill>
          <a:blip r:embed="rId7" cstate="print">
            <a:grayscl/>
          </a:blip>
          <a:srcRect/>
          <a:stretch>
            <a:fillRect/>
          </a:stretch>
        </p:blipFill>
        <p:spPr bwMode="auto">
          <a:xfrm>
            <a:off x="2271322" y="3714752"/>
            <a:ext cx="7247792" cy="2197100"/>
          </a:xfrm>
          <a:prstGeom prst="rect">
            <a:avLst/>
          </a:prstGeom>
          <a:noFill/>
          <a:ln w="9525">
            <a:noFill/>
            <a:miter lim="800000"/>
            <a:headEnd/>
            <a:tailEnd/>
          </a:ln>
          <a:effectLst/>
        </p:spPr>
      </p:pic>
      <p:sp>
        <p:nvSpPr>
          <p:cNvPr id="8" name="Slide Number Placeholder 4">
            <a:extLst>
              <a:ext uri="{FF2B5EF4-FFF2-40B4-BE49-F238E27FC236}">
                <a16:creationId xmlns:a16="http://schemas.microsoft.com/office/drawing/2014/main" id="{BA7B60F4-E7DF-4AFE-90AF-1C46C93121BD}"/>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96</a:t>
            </a:fld>
            <a:r>
              <a:rPr lang="en-US" dirty="0"/>
              <a:t>/111</a:t>
            </a:r>
          </a:p>
        </p:txBody>
      </p:sp>
    </p:spTree>
    <p:custDataLst>
      <p:tags r:id="rId1"/>
    </p:custDataLst>
    <p:extLst>
      <p:ext uri="{BB962C8B-B14F-4D97-AF65-F5344CB8AC3E}">
        <p14:creationId xmlns:p14="http://schemas.microsoft.com/office/powerpoint/2010/main" val="380094600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209800" y="188640"/>
            <a:ext cx="7939336" cy="634082"/>
          </a:xfrm>
        </p:spPr>
        <p:txBody>
          <a:bodyPr>
            <a:normAutofit/>
          </a:bodyPr>
          <a:lstStyle/>
          <a:p>
            <a:r>
              <a:rPr lang="nb-NO" dirty="0" err="1"/>
              <a:t>Parity</a:t>
            </a:r>
            <a:r>
              <a:rPr lang="nb-NO" dirty="0"/>
              <a:t> bit</a:t>
            </a:r>
          </a:p>
        </p:txBody>
      </p:sp>
      <p:sp>
        <p:nvSpPr>
          <p:cNvPr id="3" name="Content Placeholder 2"/>
          <p:cNvSpPr>
            <a:spLocks noGrp="1"/>
          </p:cNvSpPr>
          <p:nvPr>
            <p:ph idx="1"/>
            <p:custDataLst>
              <p:tags r:id="rId3"/>
            </p:custDataLst>
          </p:nvPr>
        </p:nvSpPr>
        <p:spPr/>
        <p:txBody>
          <a:bodyPr>
            <a:normAutofit/>
          </a:bodyPr>
          <a:lstStyle/>
          <a:p>
            <a:r>
              <a:rPr lang="nb-NO" dirty="0"/>
              <a:t>1 </a:t>
            </a:r>
            <a:r>
              <a:rPr lang="nb-NO" dirty="0" err="1"/>
              <a:t>parity</a:t>
            </a:r>
            <a:r>
              <a:rPr lang="nb-NO" dirty="0"/>
              <a:t> bit </a:t>
            </a:r>
            <a:r>
              <a:rPr lang="nb-NO" dirty="0" err="1"/>
              <a:t>can</a:t>
            </a:r>
            <a:r>
              <a:rPr lang="nb-NO" dirty="0"/>
              <a:t> </a:t>
            </a:r>
            <a:r>
              <a:rPr lang="nb-NO" dirty="0" err="1"/>
              <a:t>only</a:t>
            </a:r>
            <a:r>
              <a:rPr lang="nb-NO" dirty="0"/>
              <a:t> </a:t>
            </a:r>
            <a:r>
              <a:rPr lang="nb-NO" dirty="0" err="1"/>
              <a:t>detect</a:t>
            </a:r>
            <a:r>
              <a:rPr lang="nb-NO" dirty="0"/>
              <a:t> odd </a:t>
            </a:r>
            <a:r>
              <a:rPr lang="nb-NO" dirty="0" err="1"/>
              <a:t>number</a:t>
            </a:r>
            <a:r>
              <a:rPr lang="nb-NO" dirty="0"/>
              <a:t> </a:t>
            </a:r>
            <a:r>
              <a:rPr lang="nb-NO" dirty="0" err="1"/>
              <a:t>errors</a:t>
            </a:r>
            <a:r>
              <a:rPr lang="nb-NO" dirty="0"/>
              <a:t>!</a:t>
            </a:r>
          </a:p>
          <a:p>
            <a:r>
              <a:rPr lang="nb-NO" dirty="0" err="1"/>
              <a:t>Uses</a:t>
            </a:r>
            <a:r>
              <a:rPr lang="nb-NO" dirty="0"/>
              <a:t> CRC </a:t>
            </a:r>
            <a:r>
              <a:rPr lang="nb-NO" dirty="0" err="1"/>
              <a:t>checksums</a:t>
            </a:r>
            <a:r>
              <a:rPr lang="nb-NO" dirty="0"/>
              <a:t> </a:t>
            </a:r>
            <a:r>
              <a:rPr lang="nb-NO" dirty="0" err="1"/>
              <a:t>that</a:t>
            </a:r>
            <a:r>
              <a:rPr lang="nb-NO" dirty="0"/>
              <a:t> </a:t>
            </a:r>
            <a:r>
              <a:rPr lang="nb-NO" dirty="0" err="1"/>
              <a:t>provide</a:t>
            </a:r>
            <a:r>
              <a:rPr lang="nb-NO" dirty="0"/>
              <a:t> </a:t>
            </a:r>
            <a:r>
              <a:rPr lang="nb-NO" dirty="0" err="1"/>
              <a:t>the</a:t>
            </a:r>
            <a:r>
              <a:rPr lang="nb-NO" dirty="0"/>
              <a:t> </a:t>
            </a:r>
            <a:r>
              <a:rPr lang="nb-NO" dirty="0" err="1"/>
              <a:t>opportunity</a:t>
            </a:r>
            <a:r>
              <a:rPr lang="nb-NO" dirty="0"/>
              <a:t> to </a:t>
            </a:r>
            <a:r>
              <a:rPr lang="nb-NO" dirty="0" err="1"/>
              <a:t>detect</a:t>
            </a:r>
            <a:r>
              <a:rPr lang="nb-NO" dirty="0"/>
              <a:t> far more </a:t>
            </a:r>
            <a:r>
              <a:rPr lang="nb-NO" dirty="0" err="1"/>
              <a:t>errors</a:t>
            </a:r>
            <a:r>
              <a:rPr lang="nb-NO" dirty="0"/>
              <a:t> (more in </a:t>
            </a:r>
            <a:r>
              <a:rPr lang="nb-NO" dirty="0" err="1"/>
              <a:t>the</a:t>
            </a:r>
            <a:r>
              <a:rPr lang="nb-NO" dirty="0"/>
              <a:t> </a:t>
            </a:r>
            <a:r>
              <a:rPr lang="nb-NO" dirty="0" err="1"/>
              <a:t>penultimate</a:t>
            </a:r>
            <a:r>
              <a:rPr lang="nb-NO" dirty="0"/>
              <a:t> </a:t>
            </a:r>
            <a:r>
              <a:rPr lang="nb-NO" dirty="0" err="1"/>
              <a:t>lecture</a:t>
            </a:r>
            <a:r>
              <a:rPr lang="nb-NO" dirty="0"/>
              <a:t>)</a:t>
            </a:r>
          </a:p>
          <a:p>
            <a:r>
              <a:rPr lang="nb-NO" dirty="0" err="1"/>
              <a:t>Parity</a:t>
            </a:r>
            <a:r>
              <a:rPr lang="nb-NO" dirty="0"/>
              <a:t> </a:t>
            </a:r>
            <a:r>
              <a:rPr lang="nb-NO" dirty="0" err="1"/>
              <a:t>can</a:t>
            </a:r>
            <a:r>
              <a:rPr lang="nb-NO" dirty="0"/>
              <a:t> be </a:t>
            </a:r>
            <a:r>
              <a:rPr lang="nb-NO" dirty="0" err="1"/>
              <a:t>easily</a:t>
            </a:r>
            <a:r>
              <a:rPr lang="nb-NO" dirty="0"/>
              <a:t> </a:t>
            </a:r>
            <a:r>
              <a:rPr lang="nb-NO" dirty="0" err="1"/>
              <a:t>generated</a:t>
            </a:r>
            <a:r>
              <a:rPr lang="nb-NO" dirty="0"/>
              <a:t> </a:t>
            </a:r>
            <a:r>
              <a:rPr lang="nb-NO" dirty="0" err="1"/>
              <a:t>with</a:t>
            </a:r>
            <a:r>
              <a:rPr lang="nb-NO" dirty="0"/>
              <a:t> XOR!</a:t>
            </a:r>
          </a:p>
          <a:p>
            <a:endParaRPr lang="nb-NO" dirty="0"/>
          </a:p>
          <a:p>
            <a:r>
              <a:rPr lang="nb-NO" dirty="0"/>
              <a:t>Using smart </a:t>
            </a:r>
            <a:r>
              <a:rPr lang="nb-NO" dirty="0" err="1"/>
              <a:t>coding</a:t>
            </a:r>
            <a:r>
              <a:rPr lang="nb-NO" dirty="0"/>
              <a:t>, </a:t>
            </a:r>
            <a:r>
              <a:rPr lang="nb-NO" dirty="0" err="1"/>
              <a:t>you</a:t>
            </a:r>
            <a:r>
              <a:rPr lang="nb-NO" dirty="0"/>
              <a:t> </a:t>
            </a:r>
            <a:r>
              <a:rPr lang="nb-NO" dirty="0" err="1"/>
              <a:t>can</a:t>
            </a:r>
            <a:r>
              <a:rPr lang="nb-NO" dirty="0"/>
              <a:t> </a:t>
            </a:r>
            <a:r>
              <a:rPr lang="nb-NO" dirty="0" err="1"/>
              <a:t>create</a:t>
            </a:r>
            <a:r>
              <a:rPr lang="nb-NO" dirty="0"/>
              <a:t> </a:t>
            </a:r>
            <a:r>
              <a:rPr lang="nb-NO" dirty="0" err="1"/>
              <a:t>better</a:t>
            </a:r>
            <a:r>
              <a:rPr lang="nb-NO" dirty="0"/>
              <a:t> </a:t>
            </a:r>
            <a:r>
              <a:rPr lang="nb-NO" dirty="0" err="1"/>
              <a:t>checksums</a:t>
            </a:r>
            <a:r>
              <a:rPr lang="nb-NO" dirty="0"/>
              <a:t>. (cf. </a:t>
            </a:r>
            <a:r>
              <a:rPr lang="nb-NO" dirty="0" err="1"/>
              <a:t>social</a:t>
            </a:r>
            <a:r>
              <a:rPr lang="nb-NO" dirty="0"/>
              <a:t> </a:t>
            </a:r>
            <a:r>
              <a:rPr lang="nb-NO" dirty="0" err="1"/>
              <a:t>security</a:t>
            </a:r>
            <a:r>
              <a:rPr lang="nb-NO" dirty="0"/>
              <a:t> </a:t>
            </a:r>
            <a:r>
              <a:rPr lang="nb-NO" dirty="0" err="1"/>
              <a:t>number</a:t>
            </a:r>
            <a:r>
              <a:rPr lang="nb-NO" dirty="0"/>
              <a:t>)</a:t>
            </a:r>
          </a:p>
        </p:txBody>
      </p:sp>
      <p:pic>
        <p:nvPicPr>
          <p:cNvPr id="291844" name="Picture 4"/>
          <p:cNvPicPr>
            <a:picLocks noChangeAspect="1" noChangeArrowheads="1"/>
          </p:cNvPicPr>
          <p:nvPr>
            <p:custDataLst>
              <p:tags r:id="rId4"/>
            </p:custDataLst>
          </p:nvPr>
        </p:nvPicPr>
        <p:blipFill>
          <a:blip r:embed="rId8" cstate="print"/>
          <a:srcRect/>
          <a:stretch>
            <a:fillRect/>
          </a:stretch>
        </p:blipFill>
        <p:spPr bwMode="auto">
          <a:xfrm>
            <a:off x="6352858" y="4940220"/>
            <a:ext cx="2505825" cy="1225468"/>
          </a:xfrm>
          <a:prstGeom prst="rect">
            <a:avLst/>
          </a:prstGeom>
          <a:noFill/>
          <a:ln w="9525" cap="flat" cmpd="sng" algn="ctr">
            <a:noFill/>
            <a:prstDash val="solid"/>
            <a:miter lim="800000"/>
            <a:headEnd/>
            <a:tailEnd/>
          </a:ln>
          <a:effectLst/>
        </p:spPr>
      </p:pic>
      <p:sp>
        <p:nvSpPr>
          <p:cNvPr id="10" name="TextBox 9"/>
          <p:cNvSpPr txBox="1"/>
          <p:nvPr>
            <p:custDataLst>
              <p:tags r:id="rId5"/>
            </p:custDataLst>
          </p:nvPr>
        </p:nvSpPr>
        <p:spPr>
          <a:xfrm>
            <a:off x="9527986" y="5548590"/>
            <a:ext cx="1978283" cy="369332"/>
          </a:xfrm>
          <a:prstGeom prst="rect">
            <a:avLst/>
          </a:prstGeom>
          <a:noFill/>
        </p:spPr>
        <p:txBody>
          <a:bodyPr wrap="square" rtlCol="0">
            <a:spAutoFit/>
          </a:bodyPr>
          <a:lstStyle/>
          <a:p>
            <a:pPr>
              <a:buNone/>
            </a:pPr>
            <a:r>
              <a:rPr lang="nb-NO" dirty="0" err="1"/>
              <a:t>parity</a:t>
            </a:r>
            <a:r>
              <a:rPr lang="nb-NO" dirty="0"/>
              <a:t>?</a:t>
            </a:r>
          </a:p>
        </p:txBody>
      </p:sp>
      <p:sp>
        <p:nvSpPr>
          <p:cNvPr id="7" name="Slide Number Placeholder 4">
            <a:extLst>
              <a:ext uri="{FF2B5EF4-FFF2-40B4-BE49-F238E27FC236}">
                <a16:creationId xmlns:a16="http://schemas.microsoft.com/office/drawing/2014/main" id="{139AE26F-6F3F-4EF1-8000-73364BE46496}"/>
              </a:ext>
            </a:extLst>
          </p:cNvPr>
          <p:cNvSpPr>
            <a:spLocks noGrp="1"/>
          </p:cNvSpPr>
          <p:nvPr>
            <p:ph type="sldNum" sz="quarter" idx="4294967295"/>
            <p:custDataLst>
              <p:tags r:id="rId6"/>
            </p:custDataLst>
          </p:nvPr>
        </p:nvSpPr>
        <p:spPr>
          <a:xfrm>
            <a:off x="0" y="-7859"/>
            <a:ext cx="1262407" cy="457200"/>
          </a:xfrm>
          <a:prstGeom prst="rect">
            <a:avLst/>
          </a:prstGeom>
        </p:spPr>
        <p:txBody>
          <a:bodyPr/>
          <a:lstStyle/>
          <a:p>
            <a:pPr>
              <a:defRPr/>
            </a:pPr>
            <a:fld id="{6AF1C8AE-2CDD-414F-82E2-A8C08F8C4BDB}" type="slidenum">
              <a:rPr lang="en-US" smtClean="0"/>
              <a:pPr>
                <a:defRPr/>
              </a:pPr>
              <a:t>97</a:t>
            </a:fld>
            <a:r>
              <a:rPr lang="en-US" dirty="0"/>
              <a:t>/111</a:t>
            </a:r>
          </a:p>
        </p:txBody>
      </p:sp>
    </p:spTree>
    <p:custDataLst>
      <p:tags r:id="rId1"/>
    </p:custDataLst>
    <p:extLst>
      <p:ext uri="{BB962C8B-B14F-4D97-AF65-F5344CB8AC3E}">
        <p14:creationId xmlns:p14="http://schemas.microsoft.com/office/powerpoint/2010/main" val="35973809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351584" y="116788"/>
            <a:ext cx="8229600" cy="634082"/>
          </a:xfrm>
        </p:spPr>
        <p:txBody>
          <a:bodyPr>
            <a:normAutofit/>
          </a:bodyPr>
          <a:lstStyle/>
          <a:p>
            <a:r>
              <a:rPr lang="nb-NO" dirty="0" err="1"/>
              <a:t>Error</a:t>
            </a:r>
            <a:r>
              <a:rPr lang="nb-NO" dirty="0"/>
              <a:t> </a:t>
            </a:r>
            <a:r>
              <a:rPr lang="nb-NO" dirty="0" err="1"/>
              <a:t>Correcting</a:t>
            </a:r>
            <a:r>
              <a:rPr lang="nb-NO" dirty="0"/>
              <a:t> </a:t>
            </a:r>
            <a:r>
              <a:rPr lang="nb-NO" dirty="0" err="1"/>
              <a:t>Codes</a:t>
            </a:r>
            <a:r>
              <a:rPr lang="nb-NO" dirty="0"/>
              <a:t> (ECC)</a:t>
            </a:r>
          </a:p>
        </p:txBody>
      </p:sp>
      <p:sp>
        <p:nvSpPr>
          <p:cNvPr id="3" name="Content Placeholder 2"/>
          <p:cNvSpPr>
            <a:spLocks noGrp="1"/>
          </p:cNvSpPr>
          <p:nvPr>
            <p:ph idx="1"/>
            <p:custDataLst>
              <p:tags r:id="rId3"/>
            </p:custDataLst>
          </p:nvPr>
        </p:nvSpPr>
        <p:spPr>
          <a:xfrm>
            <a:off x="1847528" y="1052736"/>
            <a:ext cx="8487508" cy="614354"/>
          </a:xfrm>
        </p:spPr>
        <p:txBody>
          <a:bodyPr>
            <a:normAutofit/>
          </a:bodyPr>
          <a:lstStyle/>
          <a:p>
            <a:r>
              <a:rPr lang="nb-NO" dirty="0" err="1"/>
              <a:t>Based</a:t>
            </a:r>
            <a:r>
              <a:rPr lang="nb-NO" dirty="0"/>
              <a:t> </a:t>
            </a:r>
            <a:r>
              <a:rPr lang="nb-NO" dirty="0" err="1"/>
              <a:t>on</a:t>
            </a:r>
            <a:r>
              <a:rPr lang="nb-NO" dirty="0"/>
              <a:t> </a:t>
            </a:r>
            <a:r>
              <a:rPr lang="nb-NO" dirty="0" err="1"/>
              <a:t>the</a:t>
            </a:r>
            <a:r>
              <a:rPr lang="nb-NO" dirty="0"/>
              <a:t> Hamming </a:t>
            </a:r>
            <a:r>
              <a:rPr lang="nb-NO" dirty="0" err="1"/>
              <a:t>distance</a:t>
            </a:r>
            <a:r>
              <a:rPr lang="nb-NO" dirty="0"/>
              <a:t> </a:t>
            </a:r>
            <a:r>
              <a:rPr lang="nb-NO" dirty="0" err="1"/>
              <a:t>between</a:t>
            </a:r>
            <a:r>
              <a:rPr lang="nb-NO" dirty="0"/>
              <a:t> </a:t>
            </a:r>
            <a:r>
              <a:rPr lang="nb-NO" dirty="0" err="1"/>
              <a:t>the</a:t>
            </a:r>
            <a:r>
              <a:rPr lang="nb-NO" dirty="0"/>
              <a:t> </a:t>
            </a:r>
            <a:r>
              <a:rPr lang="nb-NO" dirty="0" err="1"/>
              <a:t>codes</a:t>
            </a:r>
            <a:endParaRPr lang="nb-NO" dirty="0"/>
          </a:p>
        </p:txBody>
      </p:sp>
      <p:pic>
        <p:nvPicPr>
          <p:cNvPr id="7" name="Picture 4" descr="fig_01_30"/>
          <p:cNvPicPr preferRelativeResize="0">
            <a:picLocks noChangeAspect="1" noChangeArrowheads="1"/>
          </p:cNvPicPr>
          <p:nvPr>
            <p:custDataLst>
              <p:tags r:id="rId4"/>
            </p:custDataLst>
          </p:nvPr>
        </p:nvPicPr>
        <p:blipFill>
          <a:blip r:embed="rId8" cstate="print">
            <a:grayscl/>
          </a:blip>
          <a:srcRect/>
          <a:stretch>
            <a:fillRect/>
          </a:stretch>
        </p:blipFill>
        <p:spPr bwMode="auto">
          <a:xfrm>
            <a:off x="2139437" y="2285998"/>
            <a:ext cx="2637711" cy="3460577"/>
          </a:xfrm>
          <a:prstGeom prst="rect">
            <a:avLst/>
          </a:prstGeom>
          <a:noFill/>
          <a:ln w="9525">
            <a:noFill/>
            <a:miter lim="800000"/>
            <a:headEnd/>
            <a:tailEnd/>
          </a:ln>
          <a:effectLst/>
        </p:spPr>
      </p:pic>
      <p:sp>
        <p:nvSpPr>
          <p:cNvPr id="8" name="Content Placeholder 2"/>
          <p:cNvSpPr txBox="1">
            <a:spLocks/>
          </p:cNvSpPr>
          <p:nvPr>
            <p:custDataLst>
              <p:tags r:id="rId5"/>
            </p:custDataLst>
          </p:nvPr>
        </p:nvSpPr>
        <p:spPr bwMode="auto">
          <a:xfrm>
            <a:off x="4974973" y="2285992"/>
            <a:ext cx="5199190" cy="292895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eaLnBrk="0" fontAlgn="base" hangingPunct="0">
              <a:spcBef>
                <a:spcPct val="20000"/>
              </a:spcBef>
              <a:spcAft>
                <a:spcPct val="0"/>
              </a:spcAft>
              <a:defRPr/>
            </a:pPr>
            <a:r>
              <a:rPr lang="nb-NO" sz="2800" u="sng" kern="0" dirty="0" err="1"/>
              <a:t>Example</a:t>
            </a:r>
            <a:endParaRPr lang="nb-NO" sz="2800" u="sng" kern="0" dirty="0"/>
          </a:p>
          <a:p>
            <a:pPr marL="342900" indent="-342900" eaLnBrk="0" fontAlgn="base" hangingPunct="0">
              <a:spcBef>
                <a:spcPct val="20000"/>
              </a:spcBef>
              <a:spcAft>
                <a:spcPct val="0"/>
              </a:spcAft>
              <a:defRPr/>
            </a:pPr>
            <a:endParaRPr lang="nb-NO" sz="2800" u="sng" kern="0" dirty="0"/>
          </a:p>
          <a:p>
            <a:pPr marL="342900" indent="-342900"/>
            <a:r>
              <a:rPr lang="nb-NO" sz="2400" kern="0" dirty="0"/>
              <a:t>In </a:t>
            </a:r>
            <a:r>
              <a:rPr lang="nb-NO" sz="2400" kern="0" dirty="0" err="1"/>
              <a:t>this</a:t>
            </a:r>
            <a:r>
              <a:rPr lang="nb-NO" sz="2400" kern="0" dirty="0"/>
              <a:t> </a:t>
            </a:r>
            <a:r>
              <a:rPr lang="nb-NO" sz="2400" kern="0" dirty="0" err="1"/>
              <a:t>code</a:t>
            </a:r>
            <a:r>
              <a:rPr lang="nb-NO" sz="2400" kern="0" dirty="0"/>
              <a:t> </a:t>
            </a:r>
            <a:r>
              <a:rPr lang="nb-NO" sz="2400" kern="0" dirty="0" err="1"/>
              <a:t>set</a:t>
            </a:r>
            <a:r>
              <a:rPr lang="nb-NO" sz="2400" kern="0" dirty="0"/>
              <a:t>, </a:t>
            </a:r>
            <a:r>
              <a:rPr lang="nb-NO" sz="2400" kern="0" dirty="0" err="1"/>
              <a:t>there</a:t>
            </a:r>
            <a:r>
              <a:rPr lang="nb-NO" sz="2400" kern="0" dirty="0"/>
              <a:t> is </a:t>
            </a:r>
            <a:r>
              <a:rPr lang="nb-NO" sz="2400" kern="0" dirty="0" err="1"/>
              <a:t>always</a:t>
            </a:r>
            <a:r>
              <a:rPr lang="nb-NO" sz="2400" kern="0" dirty="0"/>
              <a:t> at </a:t>
            </a:r>
            <a:r>
              <a:rPr lang="nb-NO" sz="2400" kern="0" dirty="0" err="1"/>
              <a:t>least</a:t>
            </a:r>
            <a:r>
              <a:rPr lang="nb-NO" sz="2400" kern="0" dirty="0"/>
              <a:t> </a:t>
            </a:r>
            <a:r>
              <a:rPr lang="nb-NO" sz="2400" kern="0" dirty="0" err="1"/>
              <a:t>three</a:t>
            </a:r>
            <a:r>
              <a:rPr lang="nb-NO" sz="2400" kern="0" dirty="0"/>
              <a:t> bits </a:t>
            </a:r>
            <a:r>
              <a:rPr lang="nb-NO" sz="2400" kern="0" dirty="0" err="1"/>
              <a:t>difference</a:t>
            </a:r>
            <a:r>
              <a:rPr lang="nb-NO" sz="2400" kern="0" dirty="0"/>
              <a:t> </a:t>
            </a:r>
            <a:r>
              <a:rPr lang="nb-NO" sz="2400" kern="0" dirty="0" err="1"/>
              <a:t>between</a:t>
            </a:r>
            <a:r>
              <a:rPr lang="nb-NO" sz="2400" kern="0" dirty="0"/>
              <a:t> all </a:t>
            </a:r>
            <a:r>
              <a:rPr lang="nb-NO" sz="2400" kern="0" dirty="0" err="1"/>
              <a:t>the</a:t>
            </a:r>
            <a:r>
              <a:rPr lang="nb-NO" sz="2400" kern="0" dirty="0"/>
              <a:t> </a:t>
            </a:r>
            <a:r>
              <a:rPr lang="nb-NO" sz="2400" kern="0" dirty="0" err="1"/>
              <a:t>codes</a:t>
            </a:r>
            <a:br>
              <a:rPr lang="nb-NO" sz="2800" kern="0" dirty="0"/>
            </a:br>
            <a:r>
              <a:rPr lang="nb-NO" kern="0" dirty="0"/>
              <a:t>The </a:t>
            </a:r>
            <a:r>
              <a:rPr lang="nb-NO" kern="0" dirty="0" err="1"/>
              <a:t>hammering</a:t>
            </a:r>
            <a:r>
              <a:rPr lang="nb-NO" kern="0" dirty="0"/>
              <a:t> </a:t>
            </a:r>
            <a:r>
              <a:rPr lang="nb-NO" kern="0" dirty="0" err="1"/>
              <a:t>distance</a:t>
            </a:r>
            <a:r>
              <a:rPr lang="nb-NO" kern="0" dirty="0"/>
              <a:t> </a:t>
            </a:r>
            <a:r>
              <a:rPr lang="nb-NO" kern="0" dirty="0" err="1"/>
              <a:t>between</a:t>
            </a:r>
            <a:r>
              <a:rPr lang="nb-NO" kern="0" dirty="0"/>
              <a:t> A and B is 4, B and C 3, etc.</a:t>
            </a:r>
            <a:endParaRPr lang="nb-NO" sz="2800" kern="0" dirty="0"/>
          </a:p>
        </p:txBody>
      </p:sp>
      <p:sp>
        <p:nvSpPr>
          <p:cNvPr id="9" name="Slide Number Placeholder 4">
            <a:extLst>
              <a:ext uri="{FF2B5EF4-FFF2-40B4-BE49-F238E27FC236}">
                <a16:creationId xmlns:a16="http://schemas.microsoft.com/office/drawing/2014/main" id="{AD6BE7B2-D8C7-49C1-9F9A-D973609F5BB8}"/>
              </a:ext>
            </a:extLst>
          </p:cNvPr>
          <p:cNvSpPr>
            <a:spLocks noGrp="1"/>
          </p:cNvSpPr>
          <p:nvPr>
            <p:ph type="sldNum" sz="quarter" idx="4294967295"/>
            <p:custDataLst>
              <p:tags r:id="rId6"/>
            </p:custDataLst>
          </p:nvPr>
        </p:nvSpPr>
        <p:spPr>
          <a:xfrm>
            <a:off x="0" y="-7859"/>
            <a:ext cx="1262407" cy="457200"/>
          </a:xfrm>
          <a:prstGeom prst="rect">
            <a:avLst/>
          </a:prstGeom>
        </p:spPr>
        <p:txBody>
          <a:bodyPr/>
          <a:lstStyle/>
          <a:p>
            <a:pPr>
              <a:defRPr/>
            </a:pPr>
            <a:fld id="{6AF1C8AE-2CDD-414F-82E2-A8C08F8C4BDB}" type="slidenum">
              <a:rPr lang="en-US" smtClean="0"/>
              <a:pPr>
                <a:defRPr/>
              </a:pPr>
              <a:t>98</a:t>
            </a:fld>
            <a:r>
              <a:rPr lang="en-US" dirty="0"/>
              <a:t>/111</a:t>
            </a:r>
          </a:p>
        </p:txBody>
      </p:sp>
    </p:spTree>
    <p:custDataLst>
      <p:tags r:id="rId1"/>
    </p:custDataLst>
    <p:extLst>
      <p:ext uri="{BB962C8B-B14F-4D97-AF65-F5344CB8AC3E}">
        <p14:creationId xmlns:p14="http://schemas.microsoft.com/office/powerpoint/2010/main" val="326997895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351584" y="348411"/>
            <a:ext cx="7797552" cy="634082"/>
          </a:xfrm>
        </p:spPr>
        <p:txBody>
          <a:bodyPr>
            <a:normAutofit/>
          </a:bodyPr>
          <a:lstStyle/>
          <a:p>
            <a:r>
              <a:rPr lang="nb-NO" dirty="0"/>
              <a:t>ECC (2)</a:t>
            </a:r>
          </a:p>
        </p:txBody>
      </p:sp>
      <p:sp>
        <p:nvSpPr>
          <p:cNvPr id="3" name="Content Placeholder 2"/>
          <p:cNvSpPr>
            <a:spLocks noGrp="1"/>
          </p:cNvSpPr>
          <p:nvPr>
            <p:ph idx="1"/>
            <p:custDataLst>
              <p:tags r:id="rId3"/>
            </p:custDataLst>
          </p:nvPr>
        </p:nvSpPr>
        <p:spPr>
          <a:xfrm>
            <a:off x="1709052" y="3068960"/>
            <a:ext cx="8242817" cy="2828932"/>
          </a:xfrm>
        </p:spPr>
        <p:txBody>
          <a:bodyPr>
            <a:normAutofit lnSpcReduction="10000"/>
          </a:bodyPr>
          <a:lstStyle/>
          <a:p>
            <a:r>
              <a:rPr lang="nb-NO" dirty="0"/>
              <a:t>Reading 010100, </a:t>
            </a:r>
            <a:r>
              <a:rPr lang="nb-NO" dirty="0" err="1"/>
              <a:t>which</a:t>
            </a:r>
            <a:r>
              <a:rPr lang="nb-NO" dirty="0"/>
              <a:t> letter </a:t>
            </a:r>
            <a:r>
              <a:rPr lang="nb-NO" dirty="0" err="1"/>
              <a:t>should</a:t>
            </a:r>
            <a:r>
              <a:rPr lang="nb-NO" dirty="0"/>
              <a:t> it (</a:t>
            </a:r>
            <a:r>
              <a:rPr lang="nb-NO" dirty="0" err="1"/>
              <a:t>probably</a:t>
            </a:r>
            <a:r>
              <a:rPr lang="nb-NO" dirty="0"/>
              <a:t>) have </a:t>
            </a:r>
            <a:r>
              <a:rPr lang="nb-NO" dirty="0" err="1"/>
              <a:t>been</a:t>
            </a:r>
            <a:r>
              <a:rPr lang="nb-NO" dirty="0"/>
              <a:t>?</a:t>
            </a:r>
          </a:p>
          <a:p>
            <a:pPr lvl="1"/>
            <a:r>
              <a:rPr lang="nb-NO" dirty="0"/>
              <a:t>The </a:t>
            </a:r>
            <a:r>
              <a:rPr lang="nb-NO" dirty="0" err="1"/>
              <a:t>one</a:t>
            </a:r>
            <a:r>
              <a:rPr lang="nb-NO" dirty="0"/>
              <a:t> </a:t>
            </a:r>
            <a:r>
              <a:rPr lang="nb-NO" dirty="0" err="1"/>
              <a:t>with</a:t>
            </a:r>
            <a:r>
              <a:rPr lang="nb-NO" dirty="0"/>
              <a:t> </a:t>
            </a:r>
            <a:r>
              <a:rPr lang="nb-NO" dirty="0" err="1"/>
              <a:t>the</a:t>
            </a:r>
            <a:r>
              <a:rPr lang="nb-NO" dirty="0"/>
              <a:t> </a:t>
            </a:r>
            <a:r>
              <a:rPr lang="nb-NO" dirty="0" err="1"/>
              <a:t>least</a:t>
            </a:r>
            <a:r>
              <a:rPr lang="nb-NO" dirty="0"/>
              <a:t> Hamming </a:t>
            </a:r>
            <a:r>
              <a:rPr lang="nb-NO" dirty="0" err="1"/>
              <a:t>distance</a:t>
            </a:r>
            <a:r>
              <a:rPr lang="nb-NO" dirty="0"/>
              <a:t> in </a:t>
            </a:r>
            <a:r>
              <a:rPr lang="nb-NO" dirty="0" err="1"/>
              <a:t>the</a:t>
            </a:r>
            <a:r>
              <a:rPr lang="nb-NO" dirty="0"/>
              <a:t> </a:t>
            </a:r>
            <a:r>
              <a:rPr lang="nb-NO" dirty="0" err="1"/>
              <a:t>code</a:t>
            </a:r>
            <a:r>
              <a:rPr lang="nb-NO" dirty="0"/>
              <a:t> </a:t>
            </a:r>
            <a:r>
              <a:rPr lang="nb-NO" dirty="0" err="1"/>
              <a:t>set</a:t>
            </a:r>
            <a:r>
              <a:rPr lang="nb-NO" dirty="0"/>
              <a:t>.</a:t>
            </a:r>
            <a:br>
              <a:rPr lang="nb-NO" dirty="0"/>
            </a:br>
            <a:endParaRPr lang="nb-NO" dirty="0"/>
          </a:p>
          <a:p>
            <a:r>
              <a:rPr lang="nb-NO" dirty="0"/>
              <a:t>With Hamming-</a:t>
            </a:r>
            <a:r>
              <a:rPr lang="nb-NO" dirty="0" err="1"/>
              <a:t>distance</a:t>
            </a:r>
            <a:r>
              <a:rPr lang="nb-NO" dirty="0"/>
              <a:t> 3 in </a:t>
            </a:r>
            <a:r>
              <a:rPr lang="nb-NO" dirty="0" err="1"/>
              <a:t>the</a:t>
            </a:r>
            <a:r>
              <a:rPr lang="nb-NO" dirty="0"/>
              <a:t> </a:t>
            </a:r>
            <a:r>
              <a:rPr lang="nb-NO" dirty="0" err="1"/>
              <a:t>code</a:t>
            </a:r>
            <a:r>
              <a:rPr lang="nb-NO" dirty="0"/>
              <a:t> </a:t>
            </a:r>
            <a:r>
              <a:rPr lang="nb-NO" dirty="0" err="1"/>
              <a:t>set</a:t>
            </a:r>
            <a:r>
              <a:rPr lang="nb-NO" dirty="0"/>
              <a:t>, </a:t>
            </a:r>
            <a:r>
              <a:rPr lang="nb-NO" dirty="0" err="1"/>
              <a:t>you</a:t>
            </a:r>
            <a:r>
              <a:rPr lang="nb-NO" dirty="0"/>
              <a:t> </a:t>
            </a:r>
            <a:r>
              <a:rPr lang="nb-NO" dirty="0" err="1"/>
              <a:t>can</a:t>
            </a:r>
            <a:r>
              <a:rPr lang="nb-NO" dirty="0"/>
              <a:t> </a:t>
            </a:r>
            <a:r>
              <a:rPr lang="nb-NO" dirty="0" err="1"/>
              <a:t>detect</a:t>
            </a:r>
            <a:r>
              <a:rPr lang="nb-NO" dirty="0"/>
              <a:t> up to </a:t>
            </a:r>
            <a:r>
              <a:rPr lang="nb-NO" dirty="0" err="1"/>
              <a:t>two</a:t>
            </a:r>
            <a:r>
              <a:rPr lang="nb-NO" dirty="0"/>
              <a:t> </a:t>
            </a:r>
            <a:r>
              <a:rPr lang="nb-NO" dirty="0" err="1"/>
              <a:t>error</a:t>
            </a:r>
            <a:r>
              <a:rPr lang="nb-NO" dirty="0"/>
              <a:t> </a:t>
            </a:r>
            <a:r>
              <a:rPr lang="nb-NO" dirty="0" err="1"/>
              <a:t>codings</a:t>
            </a:r>
            <a:r>
              <a:rPr lang="nb-NO" dirty="0"/>
              <a:t> (bit-</a:t>
            </a:r>
            <a:r>
              <a:rPr lang="nb-NO" dirty="0" err="1"/>
              <a:t>flips</a:t>
            </a:r>
            <a:r>
              <a:rPr lang="nb-NO" dirty="0"/>
              <a:t>) and </a:t>
            </a:r>
            <a:r>
              <a:rPr lang="nb-NO" dirty="0" err="1"/>
              <a:t>correct</a:t>
            </a:r>
            <a:r>
              <a:rPr lang="nb-NO" dirty="0"/>
              <a:t> </a:t>
            </a:r>
            <a:r>
              <a:rPr lang="nb-NO" dirty="0" err="1"/>
              <a:t>one</a:t>
            </a:r>
            <a:r>
              <a:rPr lang="nb-NO" dirty="0"/>
              <a:t>. </a:t>
            </a:r>
          </a:p>
          <a:p>
            <a:r>
              <a:rPr lang="nb-NO" dirty="0"/>
              <a:t>With Hamming </a:t>
            </a:r>
            <a:r>
              <a:rPr lang="nb-NO" dirty="0" err="1"/>
              <a:t>distance</a:t>
            </a:r>
            <a:r>
              <a:rPr lang="nb-NO" dirty="0"/>
              <a:t> 5 in </a:t>
            </a:r>
            <a:r>
              <a:rPr lang="nb-NO" dirty="0" err="1"/>
              <a:t>the</a:t>
            </a:r>
            <a:r>
              <a:rPr lang="nb-NO" dirty="0"/>
              <a:t> </a:t>
            </a:r>
            <a:r>
              <a:rPr lang="nb-NO" dirty="0" err="1"/>
              <a:t>code</a:t>
            </a:r>
            <a:r>
              <a:rPr lang="nb-NO" dirty="0"/>
              <a:t> </a:t>
            </a:r>
            <a:r>
              <a:rPr lang="nb-NO" dirty="0" err="1"/>
              <a:t>set</a:t>
            </a:r>
            <a:r>
              <a:rPr lang="nb-NO" dirty="0"/>
              <a:t>, </a:t>
            </a:r>
            <a:r>
              <a:rPr lang="nb-NO" dirty="0" err="1"/>
              <a:t>you</a:t>
            </a:r>
            <a:r>
              <a:rPr lang="nb-NO" dirty="0"/>
              <a:t> </a:t>
            </a:r>
            <a:r>
              <a:rPr lang="nb-NO" dirty="0" err="1"/>
              <a:t>will</a:t>
            </a:r>
            <a:r>
              <a:rPr lang="nb-NO" dirty="0"/>
              <a:t> be </a:t>
            </a:r>
            <a:r>
              <a:rPr lang="nb-NO" dirty="0" err="1"/>
              <a:t>able</a:t>
            </a:r>
            <a:r>
              <a:rPr lang="nb-NO" dirty="0"/>
              <a:t> to </a:t>
            </a:r>
            <a:r>
              <a:rPr lang="nb-NO" dirty="0" err="1"/>
              <a:t>detect</a:t>
            </a:r>
            <a:r>
              <a:rPr lang="nb-NO" dirty="0"/>
              <a:t> up to </a:t>
            </a:r>
            <a:r>
              <a:rPr lang="nb-NO" dirty="0" err="1"/>
              <a:t>four</a:t>
            </a:r>
            <a:r>
              <a:rPr lang="nb-NO" dirty="0"/>
              <a:t> </a:t>
            </a:r>
            <a:r>
              <a:rPr lang="nb-NO" dirty="0" err="1"/>
              <a:t>errors</a:t>
            </a:r>
            <a:r>
              <a:rPr lang="nb-NO" dirty="0"/>
              <a:t> per </a:t>
            </a:r>
            <a:r>
              <a:rPr lang="nb-NO" dirty="0" err="1"/>
              <a:t>pattern</a:t>
            </a:r>
            <a:r>
              <a:rPr lang="nb-NO" dirty="0"/>
              <a:t> and </a:t>
            </a:r>
            <a:r>
              <a:rPr lang="nb-NO" dirty="0" err="1"/>
              <a:t>correct</a:t>
            </a:r>
            <a:r>
              <a:rPr lang="nb-NO" dirty="0"/>
              <a:t> </a:t>
            </a:r>
            <a:r>
              <a:rPr lang="nb-NO" dirty="0" err="1"/>
              <a:t>two</a:t>
            </a:r>
            <a:endParaRPr lang="nb-NO" dirty="0"/>
          </a:p>
        </p:txBody>
      </p:sp>
      <p:pic>
        <p:nvPicPr>
          <p:cNvPr id="7" name="Picture 7" descr="fig01_30"/>
          <p:cNvPicPr>
            <a:picLocks noChangeAspect="1" noChangeArrowheads="1"/>
          </p:cNvPicPr>
          <p:nvPr>
            <p:custDataLst>
              <p:tags r:id="rId4"/>
            </p:custDataLst>
          </p:nvPr>
        </p:nvPicPr>
        <p:blipFill>
          <a:blip r:embed="rId7" cstate="print"/>
          <a:srcRect/>
          <a:stretch>
            <a:fillRect/>
          </a:stretch>
        </p:blipFill>
        <p:spPr bwMode="auto">
          <a:xfrm>
            <a:off x="5656350" y="214296"/>
            <a:ext cx="5011650" cy="2495533"/>
          </a:xfrm>
          <a:prstGeom prst="rect">
            <a:avLst/>
          </a:prstGeom>
          <a:noFill/>
        </p:spPr>
      </p:pic>
      <p:sp>
        <p:nvSpPr>
          <p:cNvPr id="8" name="Slide Number Placeholder 4">
            <a:extLst>
              <a:ext uri="{FF2B5EF4-FFF2-40B4-BE49-F238E27FC236}">
                <a16:creationId xmlns:a16="http://schemas.microsoft.com/office/drawing/2014/main" id="{A22905F8-BB79-4CB2-9378-F9AD35D2FA9D}"/>
              </a:ext>
            </a:extLst>
          </p:cNvPr>
          <p:cNvSpPr>
            <a:spLocks noGrp="1"/>
          </p:cNvSpPr>
          <p:nvPr>
            <p:ph type="sldNum" sz="quarter" idx="4294967295"/>
            <p:custDataLst>
              <p:tags r:id="rId5"/>
            </p:custDataLst>
          </p:nvPr>
        </p:nvSpPr>
        <p:spPr>
          <a:xfrm>
            <a:off x="0" y="-7859"/>
            <a:ext cx="1262407" cy="457200"/>
          </a:xfrm>
          <a:prstGeom prst="rect">
            <a:avLst/>
          </a:prstGeom>
        </p:spPr>
        <p:txBody>
          <a:bodyPr/>
          <a:lstStyle/>
          <a:p>
            <a:pPr>
              <a:defRPr/>
            </a:pPr>
            <a:fld id="{6AF1C8AE-2CDD-414F-82E2-A8C08F8C4BDB}" type="slidenum">
              <a:rPr lang="en-US" smtClean="0"/>
              <a:pPr>
                <a:defRPr/>
              </a:pPr>
              <a:t>99</a:t>
            </a:fld>
            <a:r>
              <a:rPr lang="en-US" dirty="0"/>
              <a:t>/111</a:t>
            </a:r>
          </a:p>
        </p:txBody>
      </p:sp>
    </p:spTree>
    <p:custDataLst>
      <p:tags r:id="rId1"/>
    </p:custDataLst>
    <p:extLst>
      <p:ext uri="{BB962C8B-B14F-4D97-AF65-F5344CB8AC3E}">
        <p14:creationId xmlns:p14="http://schemas.microsoft.com/office/powerpoint/2010/main" val="149141540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VSHAPEID" val="7ZwHyPzNa4kkK30yS5XJj3"/>
</p:tagLst>
</file>

<file path=ppt/tags/tag10.xml><?xml version="1.0" encoding="utf-8"?>
<p:tagLst xmlns:a="http://schemas.openxmlformats.org/drawingml/2006/main" xmlns:r="http://schemas.openxmlformats.org/officeDocument/2006/relationships" xmlns:p="http://schemas.openxmlformats.org/presentationml/2006/main">
  <p:tag name="DVSHAPEID" val="i3l1TseCv7xAm007Uo43NS"/>
</p:tagLst>
</file>

<file path=ppt/tags/tag100.xml><?xml version="1.0" encoding="utf-8"?>
<p:tagLst xmlns:a="http://schemas.openxmlformats.org/drawingml/2006/main" xmlns:r="http://schemas.openxmlformats.org/officeDocument/2006/relationships" xmlns:p="http://schemas.openxmlformats.org/presentationml/2006/main">
  <p:tag name="DVSECTIONID" val="gju0O5QHVXtBALxIHpoU0F"/>
</p:tagLst>
</file>

<file path=ppt/tags/tag101.xml><?xml version="1.0" encoding="utf-8"?>
<p:tagLst xmlns:a="http://schemas.openxmlformats.org/drawingml/2006/main" xmlns:r="http://schemas.openxmlformats.org/officeDocument/2006/relationships" xmlns:p="http://schemas.openxmlformats.org/presentationml/2006/main">
  <p:tag name="DVSHAPEID" val="HL0GeQbbx7ziBHczZqBpW7"/>
</p:tagLst>
</file>

<file path=ppt/tags/tag102.xml><?xml version="1.0" encoding="utf-8"?>
<p:tagLst xmlns:a="http://schemas.openxmlformats.org/drawingml/2006/main" xmlns:r="http://schemas.openxmlformats.org/officeDocument/2006/relationships" xmlns:p="http://schemas.openxmlformats.org/presentationml/2006/main">
  <p:tag name="DVSHAPEID" val="6fyBaBOWZIvDjEi5r0y65a"/>
</p:tagLst>
</file>

<file path=ppt/tags/tag10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04.xml><?xml version="1.0" encoding="utf-8"?>
<p:tagLst xmlns:a="http://schemas.openxmlformats.org/drawingml/2006/main" xmlns:r="http://schemas.openxmlformats.org/officeDocument/2006/relationships" xmlns:p="http://schemas.openxmlformats.org/presentationml/2006/main">
  <p:tag name="DVSECTIONID" val="VTEcMguWMKQIaO4N97p3Xn"/>
</p:tagLst>
</file>

<file path=ppt/tags/tag105.xml><?xml version="1.0" encoding="utf-8"?>
<p:tagLst xmlns:a="http://schemas.openxmlformats.org/drawingml/2006/main" xmlns:r="http://schemas.openxmlformats.org/officeDocument/2006/relationships" xmlns:p="http://schemas.openxmlformats.org/presentationml/2006/main">
  <p:tag name="DVSHAPEID" val="lAcPlDrvT2GN658EkyioCg"/>
</p:tagLst>
</file>

<file path=ppt/tags/tag106.xml><?xml version="1.0" encoding="utf-8"?>
<p:tagLst xmlns:a="http://schemas.openxmlformats.org/drawingml/2006/main" xmlns:r="http://schemas.openxmlformats.org/officeDocument/2006/relationships" xmlns:p="http://schemas.openxmlformats.org/presentationml/2006/main">
  <p:tag name="DVSHAPEID" val="EGE4rxgPcfBuFZ1yKXXEab"/>
</p:tagLst>
</file>

<file path=ppt/tags/tag10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08.xml><?xml version="1.0" encoding="utf-8"?>
<p:tagLst xmlns:a="http://schemas.openxmlformats.org/drawingml/2006/main" xmlns:r="http://schemas.openxmlformats.org/officeDocument/2006/relationships" xmlns:p="http://schemas.openxmlformats.org/presentationml/2006/main">
  <p:tag name="DVSHAPEID" val="PAgYtqJHjvBVlg8R436QRN"/>
</p:tagLst>
</file>

<file path=ppt/tags/tag109.xml><?xml version="1.0" encoding="utf-8"?>
<p:tagLst xmlns:a="http://schemas.openxmlformats.org/drawingml/2006/main" xmlns:r="http://schemas.openxmlformats.org/officeDocument/2006/relationships" xmlns:p="http://schemas.openxmlformats.org/presentationml/2006/main">
  <p:tag name="DVSECTIONID" val="IoBSDS1LszMxlrxHmbmlMz"/>
</p:tagLst>
</file>

<file path=ppt/tags/tag11.xml><?xml version="1.0" encoding="utf-8"?>
<p:tagLst xmlns:a="http://schemas.openxmlformats.org/drawingml/2006/main" xmlns:r="http://schemas.openxmlformats.org/officeDocument/2006/relationships" xmlns:p="http://schemas.openxmlformats.org/presentationml/2006/main">
  <p:tag name="DVSHAPEID" val="Ysjq9nJaB8jpzjT1F50xiz"/>
</p:tagLst>
</file>

<file path=ppt/tags/tag110.xml><?xml version="1.0" encoding="utf-8"?>
<p:tagLst xmlns:a="http://schemas.openxmlformats.org/drawingml/2006/main" xmlns:r="http://schemas.openxmlformats.org/officeDocument/2006/relationships" xmlns:p="http://schemas.openxmlformats.org/presentationml/2006/main">
  <p:tag name="DVSHAPEID" val="H11FTlg0XFRh1Cdrtcsy4M"/>
</p:tagLst>
</file>

<file path=ppt/tags/tag111.xml><?xml version="1.0" encoding="utf-8"?>
<p:tagLst xmlns:a="http://schemas.openxmlformats.org/drawingml/2006/main" xmlns:r="http://schemas.openxmlformats.org/officeDocument/2006/relationships" xmlns:p="http://schemas.openxmlformats.org/presentationml/2006/main">
  <p:tag name="DVSHAPEID" val="jYUI4Kds4KIY1gME8TficV"/>
</p:tagLst>
</file>

<file path=ppt/tags/tag112.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13.xml><?xml version="1.0" encoding="utf-8"?>
<p:tagLst xmlns:a="http://schemas.openxmlformats.org/drawingml/2006/main" xmlns:r="http://schemas.openxmlformats.org/officeDocument/2006/relationships" xmlns:p="http://schemas.openxmlformats.org/presentationml/2006/main">
  <p:tag name="DVSECTIONID" val="qI4HjBS9Dbxfuht1FHocOI"/>
</p:tagLst>
</file>

<file path=ppt/tags/tag114.xml><?xml version="1.0" encoding="utf-8"?>
<p:tagLst xmlns:a="http://schemas.openxmlformats.org/drawingml/2006/main" xmlns:r="http://schemas.openxmlformats.org/officeDocument/2006/relationships" xmlns:p="http://schemas.openxmlformats.org/presentationml/2006/main">
  <p:tag name="DVSHAPEID" val="GyySVvl4eEF8FL4LBUREIu"/>
</p:tagLst>
</file>

<file path=ppt/tags/tag115.xml><?xml version="1.0" encoding="utf-8"?>
<p:tagLst xmlns:a="http://schemas.openxmlformats.org/drawingml/2006/main" xmlns:r="http://schemas.openxmlformats.org/officeDocument/2006/relationships" xmlns:p="http://schemas.openxmlformats.org/presentationml/2006/main">
  <p:tag name="DVSHAPEID" val="2IPASY1Fj6Inim9bOH7Zv3"/>
</p:tagLst>
</file>

<file path=ppt/tags/tag116.xml><?xml version="1.0" encoding="utf-8"?>
<p:tagLst xmlns:a="http://schemas.openxmlformats.org/drawingml/2006/main" xmlns:r="http://schemas.openxmlformats.org/officeDocument/2006/relationships" xmlns:p="http://schemas.openxmlformats.org/presentationml/2006/main">
  <p:tag name="DVSHAPEID" val="cwp4kLYoanUf8mQhgC4LL1"/>
</p:tagLst>
</file>

<file path=ppt/tags/tag11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18.xml><?xml version="1.0" encoding="utf-8"?>
<p:tagLst xmlns:a="http://schemas.openxmlformats.org/drawingml/2006/main" xmlns:r="http://schemas.openxmlformats.org/officeDocument/2006/relationships" xmlns:p="http://schemas.openxmlformats.org/presentationml/2006/main">
  <p:tag name="DVSECTIONID" val="Fc111xTepuw8XTOVyqTiVB"/>
</p:tagLst>
</file>

<file path=ppt/tags/tag119.xml><?xml version="1.0" encoding="utf-8"?>
<p:tagLst xmlns:a="http://schemas.openxmlformats.org/drawingml/2006/main" xmlns:r="http://schemas.openxmlformats.org/officeDocument/2006/relationships" xmlns:p="http://schemas.openxmlformats.org/presentationml/2006/main">
  <p:tag name="DVSHAPEID" val="hGvIjuUvJn8EUkU49jMyMk"/>
</p:tagLst>
</file>

<file path=ppt/tags/tag12.xml><?xml version="1.0" encoding="utf-8"?>
<p:tagLst xmlns:a="http://schemas.openxmlformats.org/drawingml/2006/main" xmlns:r="http://schemas.openxmlformats.org/officeDocument/2006/relationships" xmlns:p="http://schemas.openxmlformats.org/presentationml/2006/main">
  <p:tag name="DVSHAPEID" val="VQitNCoF25dz2ya6KfWd11"/>
</p:tagLst>
</file>

<file path=ppt/tags/tag120.xml><?xml version="1.0" encoding="utf-8"?>
<p:tagLst xmlns:a="http://schemas.openxmlformats.org/drawingml/2006/main" xmlns:r="http://schemas.openxmlformats.org/officeDocument/2006/relationships" xmlns:p="http://schemas.openxmlformats.org/presentationml/2006/main">
  <p:tag name="DVSHAPEID" val="Pc9b2sBCcgJbfJzBstuFEx"/>
</p:tagLst>
</file>

<file path=ppt/tags/tag121.xml><?xml version="1.0" encoding="utf-8"?>
<p:tagLst xmlns:a="http://schemas.openxmlformats.org/drawingml/2006/main" xmlns:r="http://schemas.openxmlformats.org/officeDocument/2006/relationships" xmlns:p="http://schemas.openxmlformats.org/presentationml/2006/main">
  <p:tag name="DVSHAPEID" val="gzcTqWltXIAoMLjdwxg0m9"/>
</p:tagLst>
</file>

<file path=ppt/tags/tag122.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23.xml><?xml version="1.0" encoding="utf-8"?>
<p:tagLst xmlns:a="http://schemas.openxmlformats.org/drawingml/2006/main" xmlns:r="http://schemas.openxmlformats.org/officeDocument/2006/relationships" xmlns:p="http://schemas.openxmlformats.org/presentationml/2006/main">
  <p:tag name="DVSECTIONID" val="VYGKdPZJH1wNX4KhtR8Ktf"/>
</p:tagLst>
</file>

<file path=ppt/tags/tag124.xml><?xml version="1.0" encoding="utf-8"?>
<p:tagLst xmlns:a="http://schemas.openxmlformats.org/drawingml/2006/main" xmlns:r="http://schemas.openxmlformats.org/officeDocument/2006/relationships" xmlns:p="http://schemas.openxmlformats.org/presentationml/2006/main">
  <p:tag name="DVSHAPEID" val="C9LV9TvonzZ7MlNBnLfng0"/>
</p:tagLst>
</file>

<file path=ppt/tags/tag125.xml><?xml version="1.0" encoding="utf-8"?>
<p:tagLst xmlns:a="http://schemas.openxmlformats.org/drawingml/2006/main" xmlns:r="http://schemas.openxmlformats.org/officeDocument/2006/relationships" xmlns:p="http://schemas.openxmlformats.org/presentationml/2006/main">
  <p:tag name="DVSECTIONID" val="efytPHoUexE8jRfv31ziON"/>
</p:tagLst>
</file>

<file path=ppt/tags/tag126.xml><?xml version="1.0" encoding="utf-8"?>
<p:tagLst xmlns:a="http://schemas.openxmlformats.org/drawingml/2006/main" xmlns:r="http://schemas.openxmlformats.org/officeDocument/2006/relationships" xmlns:p="http://schemas.openxmlformats.org/presentationml/2006/main">
  <p:tag name="DVSHAPEID" val="V1sN50exQEzw57FjhrhOgn"/>
</p:tagLst>
</file>

<file path=ppt/tags/tag127.xml><?xml version="1.0" encoding="utf-8"?>
<p:tagLst xmlns:a="http://schemas.openxmlformats.org/drawingml/2006/main" xmlns:r="http://schemas.openxmlformats.org/officeDocument/2006/relationships" xmlns:p="http://schemas.openxmlformats.org/presentationml/2006/main">
  <p:tag name="DVSHAPEID" val="L7XiCEi7aPgenJC1Us0es9"/>
</p:tagLst>
</file>

<file path=ppt/tags/tag12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29.xml><?xml version="1.0" encoding="utf-8"?>
<p:tagLst xmlns:a="http://schemas.openxmlformats.org/drawingml/2006/main" xmlns:r="http://schemas.openxmlformats.org/officeDocument/2006/relationships" xmlns:p="http://schemas.openxmlformats.org/presentationml/2006/main">
  <p:tag name="DVSECTIONID" val="qzDRSQjERxLFJqbJZikMNY"/>
</p:tagLst>
</file>

<file path=ppt/tags/tag13.xml><?xml version="1.0" encoding="utf-8"?>
<p:tagLst xmlns:a="http://schemas.openxmlformats.org/drawingml/2006/main" xmlns:r="http://schemas.openxmlformats.org/officeDocument/2006/relationships" xmlns:p="http://schemas.openxmlformats.org/presentationml/2006/main">
  <p:tag name="DVSHAPEID" val="NV8snOF7beWpws7GA7LV5e"/>
</p:tagLst>
</file>

<file path=ppt/tags/tag130.xml><?xml version="1.0" encoding="utf-8"?>
<p:tagLst xmlns:a="http://schemas.openxmlformats.org/drawingml/2006/main" xmlns:r="http://schemas.openxmlformats.org/officeDocument/2006/relationships" xmlns:p="http://schemas.openxmlformats.org/presentationml/2006/main">
  <p:tag name="DVSHAPEID" val="CEb1l4qemfBuKUrp4pLn1c"/>
</p:tagLst>
</file>

<file path=ppt/tags/tag131.xml><?xml version="1.0" encoding="utf-8"?>
<p:tagLst xmlns:a="http://schemas.openxmlformats.org/drawingml/2006/main" xmlns:r="http://schemas.openxmlformats.org/officeDocument/2006/relationships" xmlns:p="http://schemas.openxmlformats.org/presentationml/2006/main">
  <p:tag name="DVSHAPEID" val="VTTtLzoRPd3ZdO6aMZ0Lnq"/>
</p:tagLst>
</file>

<file path=ppt/tags/tag132.xml><?xml version="1.0" encoding="utf-8"?>
<p:tagLst xmlns:a="http://schemas.openxmlformats.org/drawingml/2006/main" xmlns:r="http://schemas.openxmlformats.org/officeDocument/2006/relationships" xmlns:p="http://schemas.openxmlformats.org/presentationml/2006/main">
  <p:tag name="DVSHAPEID" val="DpeD8cqZ8j5pIi8RiRQvpo"/>
</p:tagLst>
</file>

<file path=ppt/tags/tag13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34.xml><?xml version="1.0" encoding="utf-8"?>
<p:tagLst xmlns:a="http://schemas.openxmlformats.org/drawingml/2006/main" xmlns:r="http://schemas.openxmlformats.org/officeDocument/2006/relationships" xmlns:p="http://schemas.openxmlformats.org/presentationml/2006/main">
  <p:tag name="DVSECTIONID" val="mD7Ojj1gX10rpO50OkQKmA"/>
</p:tagLst>
</file>

<file path=ppt/tags/tag135.xml><?xml version="1.0" encoding="utf-8"?>
<p:tagLst xmlns:a="http://schemas.openxmlformats.org/drawingml/2006/main" xmlns:r="http://schemas.openxmlformats.org/officeDocument/2006/relationships" xmlns:p="http://schemas.openxmlformats.org/presentationml/2006/main">
  <p:tag name="DVSHAPEID" val="bvzeMHYaKQjQUkYu5Um1Iw"/>
</p:tagLst>
</file>

<file path=ppt/tags/tag136.xml><?xml version="1.0" encoding="utf-8"?>
<p:tagLst xmlns:a="http://schemas.openxmlformats.org/drawingml/2006/main" xmlns:r="http://schemas.openxmlformats.org/officeDocument/2006/relationships" xmlns:p="http://schemas.openxmlformats.org/presentationml/2006/main">
  <p:tag name="DVSHAPEID" val="Tc03iTplGL2MtpHxRr0qT5"/>
</p:tagLst>
</file>

<file path=ppt/tags/tag13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38.xml><?xml version="1.0" encoding="utf-8"?>
<p:tagLst xmlns:a="http://schemas.openxmlformats.org/drawingml/2006/main" xmlns:r="http://schemas.openxmlformats.org/officeDocument/2006/relationships" xmlns:p="http://schemas.openxmlformats.org/presentationml/2006/main">
  <p:tag name="DVSECTIONID" val="hFIVZy4481zEebDUx7Anhi"/>
</p:tagLst>
</file>

<file path=ppt/tags/tag139.xml><?xml version="1.0" encoding="utf-8"?>
<p:tagLst xmlns:a="http://schemas.openxmlformats.org/drawingml/2006/main" xmlns:r="http://schemas.openxmlformats.org/officeDocument/2006/relationships" xmlns:p="http://schemas.openxmlformats.org/presentationml/2006/main">
  <p:tag name="DVSHAPEID" val="P2iHZW9kqRLODE79T4QzjC"/>
</p:tagLst>
</file>

<file path=ppt/tags/tag14.xml><?xml version="1.0" encoding="utf-8"?>
<p:tagLst xmlns:a="http://schemas.openxmlformats.org/drawingml/2006/main" xmlns:r="http://schemas.openxmlformats.org/officeDocument/2006/relationships" xmlns:p="http://schemas.openxmlformats.org/presentationml/2006/main">
  <p:tag name="DVSHAPEID" val="DC1HZ4EPr5VyJ7a2X6MqCR"/>
</p:tagLst>
</file>

<file path=ppt/tags/tag140.xml><?xml version="1.0" encoding="utf-8"?>
<p:tagLst xmlns:a="http://schemas.openxmlformats.org/drawingml/2006/main" xmlns:r="http://schemas.openxmlformats.org/officeDocument/2006/relationships" xmlns:p="http://schemas.openxmlformats.org/presentationml/2006/main">
  <p:tag name="DVSHAPEID" val="PK1sQrYsN3Hev8TJyTtrss"/>
</p:tagLst>
</file>

<file path=ppt/tags/tag141.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42.xml><?xml version="1.0" encoding="utf-8"?>
<p:tagLst xmlns:a="http://schemas.openxmlformats.org/drawingml/2006/main" xmlns:r="http://schemas.openxmlformats.org/officeDocument/2006/relationships" xmlns:p="http://schemas.openxmlformats.org/presentationml/2006/main">
  <p:tag name="DVSECTIONID" val="pAX0tuR58WjN5GfkC7hzjl"/>
</p:tagLst>
</file>

<file path=ppt/tags/tag143.xml><?xml version="1.0" encoding="utf-8"?>
<p:tagLst xmlns:a="http://schemas.openxmlformats.org/drawingml/2006/main" xmlns:r="http://schemas.openxmlformats.org/officeDocument/2006/relationships" xmlns:p="http://schemas.openxmlformats.org/presentationml/2006/main">
  <p:tag name="DVSHAPEID" val="4Qlfo0ezylUiWR2U8v9jNE"/>
</p:tagLst>
</file>

<file path=ppt/tags/tag144.xml><?xml version="1.0" encoding="utf-8"?>
<p:tagLst xmlns:a="http://schemas.openxmlformats.org/drawingml/2006/main" xmlns:r="http://schemas.openxmlformats.org/officeDocument/2006/relationships" xmlns:p="http://schemas.openxmlformats.org/presentationml/2006/main">
  <p:tag name="DVSHAPEID" val="XnWgtsSv9v1zd50MCMxvW2"/>
</p:tagLst>
</file>

<file path=ppt/tags/tag14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46.xml><?xml version="1.0" encoding="utf-8"?>
<p:tagLst xmlns:a="http://schemas.openxmlformats.org/drawingml/2006/main" xmlns:r="http://schemas.openxmlformats.org/officeDocument/2006/relationships" xmlns:p="http://schemas.openxmlformats.org/presentationml/2006/main">
  <p:tag name="DVSECTIONID" val="cW2UtMwNLSemBCE6AUBKaS"/>
</p:tagLst>
</file>

<file path=ppt/tags/tag147.xml><?xml version="1.0" encoding="utf-8"?>
<p:tagLst xmlns:a="http://schemas.openxmlformats.org/drawingml/2006/main" xmlns:r="http://schemas.openxmlformats.org/officeDocument/2006/relationships" xmlns:p="http://schemas.openxmlformats.org/presentationml/2006/main">
  <p:tag name="DVSHAPEID" val="3wRsRZMgOtbdwqAxaNVF16"/>
</p:tagLst>
</file>

<file path=ppt/tags/tag148.xml><?xml version="1.0" encoding="utf-8"?>
<p:tagLst xmlns:a="http://schemas.openxmlformats.org/drawingml/2006/main" xmlns:r="http://schemas.openxmlformats.org/officeDocument/2006/relationships" xmlns:p="http://schemas.openxmlformats.org/presentationml/2006/main">
  <p:tag name="DVSHAPEID" val="prCq8DM5T41WsadoUQjlom"/>
</p:tagLst>
</file>

<file path=ppt/tags/tag149.xml><?xml version="1.0" encoding="utf-8"?>
<p:tagLst xmlns:a="http://schemas.openxmlformats.org/drawingml/2006/main" xmlns:r="http://schemas.openxmlformats.org/officeDocument/2006/relationships" xmlns:p="http://schemas.openxmlformats.org/presentationml/2006/main">
  <p:tag name="DVSHAPEID" val="wMla8Z1CCZ6kgNPENjGZVC"/>
</p:tagLst>
</file>

<file path=ppt/tags/tag15.xml><?xml version="1.0" encoding="utf-8"?>
<p:tagLst xmlns:a="http://schemas.openxmlformats.org/drawingml/2006/main" xmlns:r="http://schemas.openxmlformats.org/officeDocument/2006/relationships" xmlns:p="http://schemas.openxmlformats.org/presentationml/2006/main">
  <p:tag name="DVSHAPEID" val="yxwHBQg1Sjq3jO5KqRhw92"/>
</p:tagLst>
</file>

<file path=ppt/tags/tag150.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51.xml><?xml version="1.0" encoding="utf-8"?>
<p:tagLst xmlns:a="http://schemas.openxmlformats.org/drawingml/2006/main" xmlns:r="http://schemas.openxmlformats.org/officeDocument/2006/relationships" xmlns:p="http://schemas.openxmlformats.org/presentationml/2006/main">
  <p:tag name="DVSECTIONID" val="HDHS8uBqFlYDcm23p4NHZo"/>
</p:tagLst>
</file>

<file path=ppt/tags/tag152.xml><?xml version="1.0" encoding="utf-8"?>
<p:tagLst xmlns:a="http://schemas.openxmlformats.org/drawingml/2006/main" xmlns:r="http://schemas.openxmlformats.org/officeDocument/2006/relationships" xmlns:p="http://schemas.openxmlformats.org/presentationml/2006/main">
  <p:tag name="DVSHAPEID" val="B1LQKzLr21Mp8GwzGdaLuM"/>
</p:tagLst>
</file>

<file path=ppt/tags/tag153.xml><?xml version="1.0" encoding="utf-8"?>
<p:tagLst xmlns:a="http://schemas.openxmlformats.org/drawingml/2006/main" xmlns:r="http://schemas.openxmlformats.org/officeDocument/2006/relationships" xmlns:p="http://schemas.openxmlformats.org/presentationml/2006/main">
  <p:tag name="DVSHAPEID" val="IoWoBsO6gwr3BReJ4g7uC8"/>
</p:tagLst>
</file>

<file path=ppt/tags/tag154.xml><?xml version="1.0" encoding="utf-8"?>
<p:tagLst xmlns:a="http://schemas.openxmlformats.org/drawingml/2006/main" xmlns:r="http://schemas.openxmlformats.org/officeDocument/2006/relationships" xmlns:p="http://schemas.openxmlformats.org/presentationml/2006/main">
  <p:tag name="DVSHAPEID" val="USGD2esVzdrOinTmXjCVLf"/>
</p:tagLst>
</file>

<file path=ppt/tags/tag15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56.xml><?xml version="1.0" encoding="utf-8"?>
<p:tagLst xmlns:a="http://schemas.openxmlformats.org/drawingml/2006/main" xmlns:r="http://schemas.openxmlformats.org/officeDocument/2006/relationships" xmlns:p="http://schemas.openxmlformats.org/presentationml/2006/main">
  <p:tag name="DVSECTIONID" val="oYpi3xvwWsTi47QTLiXvFP"/>
</p:tagLst>
</file>

<file path=ppt/tags/tag157.xml><?xml version="1.0" encoding="utf-8"?>
<p:tagLst xmlns:a="http://schemas.openxmlformats.org/drawingml/2006/main" xmlns:r="http://schemas.openxmlformats.org/officeDocument/2006/relationships" xmlns:p="http://schemas.openxmlformats.org/presentationml/2006/main">
  <p:tag name="DVSHAPEID" val="TzeVlYX64qXONRP1IjIc0p"/>
</p:tagLst>
</file>

<file path=ppt/tags/tag158.xml><?xml version="1.0" encoding="utf-8"?>
<p:tagLst xmlns:a="http://schemas.openxmlformats.org/drawingml/2006/main" xmlns:r="http://schemas.openxmlformats.org/officeDocument/2006/relationships" xmlns:p="http://schemas.openxmlformats.org/presentationml/2006/main">
  <p:tag name="DVSHAPEID" val="LEXXUAYvSOVU6NK6OG5fIG"/>
</p:tagLst>
</file>

<file path=ppt/tags/tag159.xml><?xml version="1.0" encoding="utf-8"?>
<p:tagLst xmlns:a="http://schemas.openxmlformats.org/drawingml/2006/main" xmlns:r="http://schemas.openxmlformats.org/officeDocument/2006/relationships" xmlns:p="http://schemas.openxmlformats.org/presentationml/2006/main">
  <p:tag name="DVSHAPEID" val="ifzWxnEdkeutNAYo3n8zx9"/>
</p:tagLst>
</file>

<file path=ppt/tags/tag16.xml><?xml version="1.0" encoding="utf-8"?>
<p:tagLst xmlns:a="http://schemas.openxmlformats.org/drawingml/2006/main" xmlns:r="http://schemas.openxmlformats.org/officeDocument/2006/relationships" xmlns:p="http://schemas.openxmlformats.org/presentationml/2006/main">
  <p:tag name="DVSHAPEID" val="ID6g2PN4EY0DXQWI3pbo07"/>
</p:tagLst>
</file>

<file path=ppt/tags/tag160.xml><?xml version="1.0" encoding="utf-8"?>
<p:tagLst xmlns:a="http://schemas.openxmlformats.org/drawingml/2006/main" xmlns:r="http://schemas.openxmlformats.org/officeDocument/2006/relationships" xmlns:p="http://schemas.openxmlformats.org/presentationml/2006/main">
  <p:tag name="DVSHAPEID" val="SSK2hCu16LH4mHoY2AQEtH"/>
</p:tagLst>
</file>

<file path=ppt/tags/tag161.xml><?xml version="1.0" encoding="utf-8"?>
<p:tagLst xmlns:a="http://schemas.openxmlformats.org/drawingml/2006/main" xmlns:r="http://schemas.openxmlformats.org/officeDocument/2006/relationships" xmlns:p="http://schemas.openxmlformats.org/presentationml/2006/main">
  <p:tag name="DVSHAPEID" val="pCZ97qDI7998mGbu61Ji7J"/>
</p:tagLst>
</file>

<file path=ppt/tags/tag162.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63.xml><?xml version="1.0" encoding="utf-8"?>
<p:tagLst xmlns:a="http://schemas.openxmlformats.org/drawingml/2006/main" xmlns:r="http://schemas.openxmlformats.org/officeDocument/2006/relationships" xmlns:p="http://schemas.openxmlformats.org/presentationml/2006/main">
  <p:tag name="DVSECTIONID" val="yA2eJisaF8cjepdAE2cldT"/>
</p:tagLst>
</file>

<file path=ppt/tags/tag164.xml><?xml version="1.0" encoding="utf-8"?>
<p:tagLst xmlns:a="http://schemas.openxmlformats.org/drawingml/2006/main" xmlns:r="http://schemas.openxmlformats.org/officeDocument/2006/relationships" xmlns:p="http://schemas.openxmlformats.org/presentationml/2006/main">
  <p:tag name="DVSHAPEID" val="cPa6q1H8xgFa8PX12kTOpW"/>
</p:tagLst>
</file>

<file path=ppt/tags/tag165.xml><?xml version="1.0" encoding="utf-8"?>
<p:tagLst xmlns:a="http://schemas.openxmlformats.org/drawingml/2006/main" xmlns:r="http://schemas.openxmlformats.org/officeDocument/2006/relationships" xmlns:p="http://schemas.openxmlformats.org/presentationml/2006/main">
  <p:tag name="DVSHAPEID" val="kb7hhnpl5Hi9w4ExySl8T3"/>
</p:tagLst>
</file>

<file path=ppt/tags/tag166.xml><?xml version="1.0" encoding="utf-8"?>
<p:tagLst xmlns:a="http://schemas.openxmlformats.org/drawingml/2006/main" xmlns:r="http://schemas.openxmlformats.org/officeDocument/2006/relationships" xmlns:p="http://schemas.openxmlformats.org/presentationml/2006/main">
  <p:tag name="DVSHAPEID" val="4j8hy4ofXk5fuZZ8KjIcbX"/>
</p:tagLst>
</file>

<file path=ppt/tags/tag167.xml><?xml version="1.0" encoding="utf-8"?>
<p:tagLst xmlns:a="http://schemas.openxmlformats.org/drawingml/2006/main" xmlns:r="http://schemas.openxmlformats.org/officeDocument/2006/relationships" xmlns:p="http://schemas.openxmlformats.org/presentationml/2006/main">
  <p:tag name="DVSHAPEID" val="RZjTnuM0sg3h7N8ZPlWPKY"/>
</p:tagLst>
</file>

<file path=ppt/tags/tag16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69.xml><?xml version="1.0" encoding="utf-8"?>
<p:tagLst xmlns:a="http://schemas.openxmlformats.org/drawingml/2006/main" xmlns:r="http://schemas.openxmlformats.org/officeDocument/2006/relationships" xmlns:p="http://schemas.openxmlformats.org/presentationml/2006/main">
  <p:tag name="DVSECTIONID" val="6qVM4k31QwDHsbiK5FuBft"/>
</p:tagLst>
</file>

<file path=ppt/tags/tag17.xml><?xml version="1.0" encoding="utf-8"?>
<p:tagLst xmlns:a="http://schemas.openxmlformats.org/drawingml/2006/main" xmlns:r="http://schemas.openxmlformats.org/officeDocument/2006/relationships" xmlns:p="http://schemas.openxmlformats.org/presentationml/2006/main">
  <p:tag name="DVSHAPEID" val="2lZfKQMmX1avOTAkNrdNEs"/>
</p:tagLst>
</file>

<file path=ppt/tags/tag170.xml><?xml version="1.0" encoding="utf-8"?>
<p:tagLst xmlns:a="http://schemas.openxmlformats.org/drawingml/2006/main" xmlns:r="http://schemas.openxmlformats.org/officeDocument/2006/relationships" xmlns:p="http://schemas.openxmlformats.org/presentationml/2006/main">
  <p:tag name="DVSHAPEID" val="uEGKdcndQ4QtvN8w5qR287"/>
</p:tagLst>
</file>

<file path=ppt/tags/tag171.xml><?xml version="1.0" encoding="utf-8"?>
<p:tagLst xmlns:a="http://schemas.openxmlformats.org/drawingml/2006/main" xmlns:r="http://schemas.openxmlformats.org/officeDocument/2006/relationships" xmlns:p="http://schemas.openxmlformats.org/presentationml/2006/main">
  <p:tag name="DVSHAPEID" val="ysL3PMECp1hAZbsJ2mZVS0"/>
</p:tagLst>
</file>

<file path=ppt/tags/tag172.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73.xml><?xml version="1.0" encoding="utf-8"?>
<p:tagLst xmlns:a="http://schemas.openxmlformats.org/drawingml/2006/main" xmlns:r="http://schemas.openxmlformats.org/officeDocument/2006/relationships" xmlns:p="http://schemas.openxmlformats.org/presentationml/2006/main">
  <p:tag name="DVSECTIONID" val="pCwifPfY20LaPUaWGWQmRH"/>
</p:tagLst>
</file>

<file path=ppt/tags/tag174.xml><?xml version="1.0" encoding="utf-8"?>
<p:tagLst xmlns:a="http://schemas.openxmlformats.org/drawingml/2006/main" xmlns:r="http://schemas.openxmlformats.org/officeDocument/2006/relationships" xmlns:p="http://schemas.openxmlformats.org/presentationml/2006/main">
  <p:tag name="DVSHAPEID" val="7xGUsjYDAIg2LbROBvvERA"/>
</p:tagLst>
</file>

<file path=ppt/tags/tag175.xml><?xml version="1.0" encoding="utf-8"?>
<p:tagLst xmlns:a="http://schemas.openxmlformats.org/drawingml/2006/main" xmlns:r="http://schemas.openxmlformats.org/officeDocument/2006/relationships" xmlns:p="http://schemas.openxmlformats.org/presentationml/2006/main">
  <p:tag name="DVSHAPEID" val="drzi4oh2RC3WvyyQqGpI4C"/>
</p:tagLst>
</file>

<file path=ppt/tags/tag176.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77.xml><?xml version="1.0" encoding="utf-8"?>
<p:tagLst xmlns:a="http://schemas.openxmlformats.org/drawingml/2006/main" xmlns:r="http://schemas.openxmlformats.org/officeDocument/2006/relationships" xmlns:p="http://schemas.openxmlformats.org/presentationml/2006/main">
  <p:tag name="DVSECTIONID" val="VP4Z8WBqHmZC0igM4eMRuD"/>
</p:tagLst>
</file>

<file path=ppt/tags/tag178.xml><?xml version="1.0" encoding="utf-8"?>
<p:tagLst xmlns:a="http://schemas.openxmlformats.org/drawingml/2006/main" xmlns:r="http://schemas.openxmlformats.org/officeDocument/2006/relationships" xmlns:p="http://schemas.openxmlformats.org/presentationml/2006/main">
  <p:tag name="DVSHAPEID" val="ZJCduYwVuzunfG4XgOnoL0"/>
</p:tagLst>
</file>

<file path=ppt/tags/tag179.xml><?xml version="1.0" encoding="utf-8"?>
<p:tagLst xmlns:a="http://schemas.openxmlformats.org/drawingml/2006/main" xmlns:r="http://schemas.openxmlformats.org/officeDocument/2006/relationships" xmlns:p="http://schemas.openxmlformats.org/presentationml/2006/main">
  <p:tag name="DVSECTIONID" val="Whlnz8ZyLSCIHGdfGimCio"/>
</p:tagLst>
</file>

<file path=ppt/tags/tag18.xml><?xml version="1.0" encoding="utf-8"?>
<p:tagLst xmlns:a="http://schemas.openxmlformats.org/drawingml/2006/main" xmlns:r="http://schemas.openxmlformats.org/officeDocument/2006/relationships" xmlns:p="http://schemas.openxmlformats.org/presentationml/2006/main">
  <p:tag name="DVSHAPEID" val="sr138JCJacsAijpv14y5Gp"/>
</p:tagLst>
</file>

<file path=ppt/tags/tag180.xml><?xml version="1.0" encoding="utf-8"?>
<p:tagLst xmlns:a="http://schemas.openxmlformats.org/drawingml/2006/main" xmlns:r="http://schemas.openxmlformats.org/officeDocument/2006/relationships" xmlns:p="http://schemas.openxmlformats.org/presentationml/2006/main">
  <p:tag name="DVSHAPEID" val="0jq1m6wMOCFm0G0LgTgjVC"/>
</p:tagLst>
</file>

<file path=ppt/tags/tag181.xml><?xml version="1.0" encoding="utf-8"?>
<p:tagLst xmlns:a="http://schemas.openxmlformats.org/drawingml/2006/main" xmlns:r="http://schemas.openxmlformats.org/officeDocument/2006/relationships" xmlns:p="http://schemas.openxmlformats.org/presentationml/2006/main">
  <p:tag name="DVSHAPEID" val="a0rBXBWRwXTKZf5FLxfCxP"/>
</p:tagLst>
</file>

<file path=ppt/tags/tag182.xml><?xml version="1.0" encoding="utf-8"?>
<p:tagLst xmlns:a="http://schemas.openxmlformats.org/drawingml/2006/main" xmlns:r="http://schemas.openxmlformats.org/officeDocument/2006/relationships" xmlns:p="http://schemas.openxmlformats.org/presentationml/2006/main">
  <p:tag name="DVSHAPEID" val="4KF3ozII4odo9pAL9UQW5H"/>
</p:tagLst>
</file>

<file path=ppt/tags/tag183.xml><?xml version="1.0" encoding="utf-8"?>
<p:tagLst xmlns:a="http://schemas.openxmlformats.org/drawingml/2006/main" xmlns:r="http://schemas.openxmlformats.org/officeDocument/2006/relationships" xmlns:p="http://schemas.openxmlformats.org/presentationml/2006/main">
  <p:tag name="DVSHAPEID" val="BzovxAt1dx9Dhhcab9EiNs"/>
</p:tagLst>
</file>

<file path=ppt/tags/tag184.xml><?xml version="1.0" encoding="utf-8"?>
<p:tagLst xmlns:a="http://schemas.openxmlformats.org/drawingml/2006/main" xmlns:r="http://schemas.openxmlformats.org/officeDocument/2006/relationships" xmlns:p="http://schemas.openxmlformats.org/presentationml/2006/main">
  <p:tag name="DVSHAPEID" val="xjIfYTAt1CmPdUwjI60L3h"/>
</p:tagLst>
</file>

<file path=ppt/tags/tag185.xml><?xml version="1.0" encoding="utf-8"?>
<p:tagLst xmlns:a="http://schemas.openxmlformats.org/drawingml/2006/main" xmlns:r="http://schemas.openxmlformats.org/officeDocument/2006/relationships" xmlns:p="http://schemas.openxmlformats.org/presentationml/2006/main">
  <p:tag name="DVSHAPEID" val="O4PmNlVa4fH814MhCzrKvx"/>
</p:tagLst>
</file>

<file path=ppt/tags/tag186.xml><?xml version="1.0" encoding="utf-8"?>
<p:tagLst xmlns:a="http://schemas.openxmlformats.org/drawingml/2006/main" xmlns:r="http://schemas.openxmlformats.org/officeDocument/2006/relationships" xmlns:p="http://schemas.openxmlformats.org/presentationml/2006/main">
  <p:tag name="DVSHAPEID" val="gr4hERqxh1pgvEqB5fyRx7"/>
</p:tagLst>
</file>

<file path=ppt/tags/tag18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88.xml><?xml version="1.0" encoding="utf-8"?>
<p:tagLst xmlns:a="http://schemas.openxmlformats.org/drawingml/2006/main" xmlns:r="http://schemas.openxmlformats.org/officeDocument/2006/relationships" xmlns:p="http://schemas.openxmlformats.org/presentationml/2006/main">
  <p:tag name="DVSECTIONID" val="bcUSGURCAZdiTMDKntr8B6"/>
</p:tagLst>
</file>

<file path=ppt/tags/tag189.xml><?xml version="1.0" encoding="utf-8"?>
<p:tagLst xmlns:a="http://schemas.openxmlformats.org/drawingml/2006/main" xmlns:r="http://schemas.openxmlformats.org/officeDocument/2006/relationships" xmlns:p="http://schemas.openxmlformats.org/presentationml/2006/main">
  <p:tag name="DVSHAPEID" val="84TrxqurkiMgNniwH3JwXF"/>
</p:tagLst>
</file>

<file path=ppt/tags/tag19.xml><?xml version="1.0" encoding="utf-8"?>
<p:tagLst xmlns:a="http://schemas.openxmlformats.org/drawingml/2006/main" xmlns:r="http://schemas.openxmlformats.org/officeDocument/2006/relationships" xmlns:p="http://schemas.openxmlformats.org/presentationml/2006/main">
  <p:tag name="DVSHAPEID" val="70tYoyWeKVi3XMLjGBmUH6"/>
</p:tagLst>
</file>

<file path=ppt/tags/tag190.xml><?xml version="1.0" encoding="utf-8"?>
<p:tagLst xmlns:a="http://schemas.openxmlformats.org/drawingml/2006/main" xmlns:r="http://schemas.openxmlformats.org/officeDocument/2006/relationships" xmlns:p="http://schemas.openxmlformats.org/presentationml/2006/main">
  <p:tag name="DVSHAPEID" val="JKz8Q0tccEZ9i0nck03QG6"/>
</p:tagLst>
</file>

<file path=ppt/tags/tag191.xml><?xml version="1.0" encoding="utf-8"?>
<p:tagLst xmlns:a="http://schemas.openxmlformats.org/drawingml/2006/main" xmlns:r="http://schemas.openxmlformats.org/officeDocument/2006/relationships" xmlns:p="http://schemas.openxmlformats.org/presentationml/2006/main">
  <p:tag name="DVSHAPEID" val="ueQ2jyxu719sl8SpztX867"/>
</p:tagLst>
</file>

<file path=ppt/tags/tag192.xml><?xml version="1.0" encoding="utf-8"?>
<p:tagLst xmlns:a="http://schemas.openxmlformats.org/drawingml/2006/main" xmlns:r="http://schemas.openxmlformats.org/officeDocument/2006/relationships" xmlns:p="http://schemas.openxmlformats.org/presentationml/2006/main">
  <p:tag name="DVSHAPEID" val="G2PqxLOyaxp9yARbJhUo5b"/>
</p:tagLst>
</file>

<file path=ppt/tags/tag19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194.xml><?xml version="1.0" encoding="utf-8"?>
<p:tagLst xmlns:a="http://schemas.openxmlformats.org/drawingml/2006/main" xmlns:r="http://schemas.openxmlformats.org/officeDocument/2006/relationships" xmlns:p="http://schemas.openxmlformats.org/presentationml/2006/main">
  <p:tag name="DVSECTIONID" val="uoMqBWUTaaN4bCh5l246ul"/>
</p:tagLst>
</file>

<file path=ppt/tags/tag195.xml><?xml version="1.0" encoding="utf-8"?>
<p:tagLst xmlns:a="http://schemas.openxmlformats.org/drawingml/2006/main" xmlns:r="http://schemas.openxmlformats.org/officeDocument/2006/relationships" xmlns:p="http://schemas.openxmlformats.org/presentationml/2006/main">
  <p:tag name="DVSHAPEID" val="pUKWL27aGwhqN1BER7hWrI"/>
</p:tagLst>
</file>

<file path=ppt/tags/tag196.xml><?xml version="1.0" encoding="utf-8"?>
<p:tagLst xmlns:a="http://schemas.openxmlformats.org/drawingml/2006/main" xmlns:r="http://schemas.openxmlformats.org/officeDocument/2006/relationships" xmlns:p="http://schemas.openxmlformats.org/presentationml/2006/main">
  <p:tag name="DVSECTIONID" val="XmGugG0mrsOoNcN7cAzBGa"/>
</p:tagLst>
</file>

<file path=ppt/tags/tag197.xml><?xml version="1.0" encoding="utf-8"?>
<p:tagLst xmlns:a="http://schemas.openxmlformats.org/drawingml/2006/main" xmlns:r="http://schemas.openxmlformats.org/officeDocument/2006/relationships" xmlns:p="http://schemas.openxmlformats.org/presentationml/2006/main">
  <p:tag name="DVSHAPEID" val="zfoWXzpqRo7VdcZaMbcFlm"/>
</p:tagLst>
</file>

<file path=ppt/tags/tag198.xml><?xml version="1.0" encoding="utf-8"?>
<p:tagLst xmlns:a="http://schemas.openxmlformats.org/drawingml/2006/main" xmlns:r="http://schemas.openxmlformats.org/officeDocument/2006/relationships" xmlns:p="http://schemas.openxmlformats.org/presentationml/2006/main">
  <p:tag name="DVSHAPEID" val="qsyZwIsr7EfJYjKCk8IgUq"/>
</p:tagLst>
</file>

<file path=ppt/tags/tag199.xml><?xml version="1.0" encoding="utf-8"?>
<p:tagLst xmlns:a="http://schemas.openxmlformats.org/drawingml/2006/main" xmlns:r="http://schemas.openxmlformats.org/officeDocument/2006/relationships" xmlns:p="http://schemas.openxmlformats.org/presentationml/2006/main">
  <p:tag name="DVSHAPEID" val="LPGl8RR9JMfa6scAWtXULX"/>
</p:tagLst>
</file>

<file path=ppt/tags/tag2.xml><?xml version="1.0" encoding="utf-8"?>
<p:tagLst xmlns:a="http://schemas.openxmlformats.org/drawingml/2006/main" xmlns:r="http://schemas.openxmlformats.org/officeDocument/2006/relationships" xmlns:p="http://schemas.openxmlformats.org/presentationml/2006/main">
  <p:tag name="DVSHAPEID" val="rW33WMttP17JZPUfb1IK7l"/>
</p:tagLst>
</file>

<file path=ppt/tags/tag20.xml><?xml version="1.0" encoding="utf-8"?>
<p:tagLst xmlns:a="http://schemas.openxmlformats.org/drawingml/2006/main" xmlns:r="http://schemas.openxmlformats.org/officeDocument/2006/relationships" xmlns:p="http://schemas.openxmlformats.org/presentationml/2006/main">
  <p:tag name="DVSHAPEID" val="9e50hgutP5OE6hl4COjhCv"/>
</p:tagLst>
</file>

<file path=ppt/tags/tag200.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01.xml><?xml version="1.0" encoding="utf-8"?>
<p:tagLst xmlns:a="http://schemas.openxmlformats.org/drawingml/2006/main" xmlns:r="http://schemas.openxmlformats.org/officeDocument/2006/relationships" xmlns:p="http://schemas.openxmlformats.org/presentationml/2006/main">
  <p:tag name="DVSECTIONID" val="J2XRpmIE4b78rqK7FeTOIl"/>
</p:tagLst>
</file>

<file path=ppt/tags/tag202.xml><?xml version="1.0" encoding="utf-8"?>
<p:tagLst xmlns:a="http://schemas.openxmlformats.org/drawingml/2006/main" xmlns:r="http://schemas.openxmlformats.org/officeDocument/2006/relationships" xmlns:p="http://schemas.openxmlformats.org/presentationml/2006/main">
  <p:tag name="DVSHAPEID" val="Qud93Bz6KQI6ZF8Seeb9Lm"/>
</p:tagLst>
</file>

<file path=ppt/tags/tag203.xml><?xml version="1.0" encoding="utf-8"?>
<p:tagLst xmlns:a="http://schemas.openxmlformats.org/drawingml/2006/main" xmlns:r="http://schemas.openxmlformats.org/officeDocument/2006/relationships" xmlns:p="http://schemas.openxmlformats.org/presentationml/2006/main">
  <p:tag name="DVSHAPEID" val="vEzE0DEgqSvOYb8ZNfzC1p"/>
</p:tagLst>
</file>

<file path=ppt/tags/tag204.xml><?xml version="1.0" encoding="utf-8"?>
<p:tagLst xmlns:a="http://schemas.openxmlformats.org/drawingml/2006/main" xmlns:r="http://schemas.openxmlformats.org/officeDocument/2006/relationships" xmlns:p="http://schemas.openxmlformats.org/presentationml/2006/main">
  <p:tag name="DVSHAPEID" val="7Tm1c6KSsIFHAaKaP1hVXO"/>
</p:tagLst>
</file>

<file path=ppt/tags/tag20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06.xml><?xml version="1.0" encoding="utf-8"?>
<p:tagLst xmlns:a="http://schemas.openxmlformats.org/drawingml/2006/main" xmlns:r="http://schemas.openxmlformats.org/officeDocument/2006/relationships" xmlns:p="http://schemas.openxmlformats.org/presentationml/2006/main">
  <p:tag name="DVSECTIONID" val="fNO4iePtxTEMCDwphEDMnD"/>
</p:tagLst>
</file>

<file path=ppt/tags/tag207.xml><?xml version="1.0" encoding="utf-8"?>
<p:tagLst xmlns:a="http://schemas.openxmlformats.org/drawingml/2006/main" xmlns:r="http://schemas.openxmlformats.org/officeDocument/2006/relationships" xmlns:p="http://schemas.openxmlformats.org/presentationml/2006/main">
  <p:tag name="DVSHAPEID" val="6A8VDGf1onQxnicocxTi4h"/>
</p:tagLst>
</file>

<file path=ppt/tags/tag208.xml><?xml version="1.0" encoding="utf-8"?>
<p:tagLst xmlns:a="http://schemas.openxmlformats.org/drawingml/2006/main" xmlns:r="http://schemas.openxmlformats.org/officeDocument/2006/relationships" xmlns:p="http://schemas.openxmlformats.org/presentationml/2006/main">
  <p:tag name="DVSHAPEID" val="WHGGK99hv66jMMSht3Cqji"/>
</p:tagLst>
</file>

<file path=ppt/tags/tag209.xml><?xml version="1.0" encoding="utf-8"?>
<p:tagLst xmlns:a="http://schemas.openxmlformats.org/drawingml/2006/main" xmlns:r="http://schemas.openxmlformats.org/officeDocument/2006/relationships" xmlns:p="http://schemas.openxmlformats.org/presentationml/2006/main">
  <p:tag name="DVSHAPEID" val="R2NrXrPJ1EKPDreXV5R7RJ"/>
</p:tagLst>
</file>

<file path=ppt/tags/tag21.xml><?xml version="1.0" encoding="utf-8"?>
<p:tagLst xmlns:a="http://schemas.openxmlformats.org/drawingml/2006/main" xmlns:r="http://schemas.openxmlformats.org/officeDocument/2006/relationships" xmlns:p="http://schemas.openxmlformats.org/presentationml/2006/main">
  <p:tag name="DVSHAPEID" val="L9rqZgnEeG81RfSngFJg6d"/>
</p:tagLst>
</file>

<file path=ppt/tags/tag210.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11.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12.xml><?xml version="1.0" encoding="utf-8"?>
<p:tagLst xmlns:a="http://schemas.openxmlformats.org/drawingml/2006/main" xmlns:r="http://schemas.openxmlformats.org/officeDocument/2006/relationships" xmlns:p="http://schemas.openxmlformats.org/presentationml/2006/main">
  <p:tag name="DVSECTIONID" val="hu9vw8zs1CWKQgesLlhwcq"/>
</p:tagLst>
</file>

<file path=ppt/tags/tag213.xml><?xml version="1.0" encoding="utf-8"?>
<p:tagLst xmlns:a="http://schemas.openxmlformats.org/drawingml/2006/main" xmlns:r="http://schemas.openxmlformats.org/officeDocument/2006/relationships" xmlns:p="http://schemas.openxmlformats.org/presentationml/2006/main">
  <p:tag name="DVSHAPEID" val="jLrOHSRn19lWWVuu4YZCeG"/>
</p:tagLst>
</file>

<file path=ppt/tags/tag214.xml><?xml version="1.0" encoding="utf-8"?>
<p:tagLst xmlns:a="http://schemas.openxmlformats.org/drawingml/2006/main" xmlns:r="http://schemas.openxmlformats.org/officeDocument/2006/relationships" xmlns:p="http://schemas.openxmlformats.org/presentationml/2006/main">
  <p:tag name="DVSHAPEID" val="vpzQW8THGkkTx78Df3jn5M"/>
</p:tagLst>
</file>

<file path=ppt/tags/tag21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16.xml><?xml version="1.0" encoding="utf-8"?>
<p:tagLst xmlns:a="http://schemas.openxmlformats.org/drawingml/2006/main" xmlns:r="http://schemas.openxmlformats.org/officeDocument/2006/relationships" xmlns:p="http://schemas.openxmlformats.org/presentationml/2006/main">
  <p:tag name="DVSECTIONID" val="p8YngmPf8LtG2EINvOtqvA"/>
</p:tagLst>
</file>

<file path=ppt/tags/tag217.xml><?xml version="1.0" encoding="utf-8"?>
<p:tagLst xmlns:a="http://schemas.openxmlformats.org/drawingml/2006/main" xmlns:r="http://schemas.openxmlformats.org/officeDocument/2006/relationships" xmlns:p="http://schemas.openxmlformats.org/presentationml/2006/main">
  <p:tag name="DVSHAPEID" val="eRsTW3xYiJXHhAmsRpyWD5"/>
</p:tagLst>
</file>

<file path=ppt/tags/tag218.xml><?xml version="1.0" encoding="utf-8"?>
<p:tagLst xmlns:a="http://schemas.openxmlformats.org/drawingml/2006/main" xmlns:r="http://schemas.openxmlformats.org/officeDocument/2006/relationships" xmlns:p="http://schemas.openxmlformats.org/presentationml/2006/main">
  <p:tag name="DVSECTIONID" val="0iBAyOxtuRkx69tGs4H9iC"/>
</p:tagLst>
</file>

<file path=ppt/tags/tag219.xml><?xml version="1.0" encoding="utf-8"?>
<p:tagLst xmlns:a="http://schemas.openxmlformats.org/drawingml/2006/main" xmlns:r="http://schemas.openxmlformats.org/officeDocument/2006/relationships" xmlns:p="http://schemas.openxmlformats.org/presentationml/2006/main">
  <p:tag name="DVSHAPEID" val="XRYGiB2bYD9JCNxcbYSJ0y"/>
</p:tagLst>
</file>

<file path=ppt/tags/tag22.xml><?xml version="1.0" encoding="utf-8"?>
<p:tagLst xmlns:a="http://schemas.openxmlformats.org/drawingml/2006/main" xmlns:r="http://schemas.openxmlformats.org/officeDocument/2006/relationships" xmlns:p="http://schemas.openxmlformats.org/presentationml/2006/main">
  <p:tag name="DVSHAPEID" val="fjGtXCZyApuDsWzQge6aQ8"/>
</p:tagLst>
</file>

<file path=ppt/tags/tag220.xml><?xml version="1.0" encoding="utf-8"?>
<p:tagLst xmlns:a="http://schemas.openxmlformats.org/drawingml/2006/main" xmlns:r="http://schemas.openxmlformats.org/officeDocument/2006/relationships" xmlns:p="http://schemas.openxmlformats.org/presentationml/2006/main">
  <p:tag name="DVSHAPEID" val="RBhfOMMGwcku5YsRscwZyM"/>
</p:tagLst>
</file>

<file path=ppt/tags/tag221.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22.xml><?xml version="1.0" encoding="utf-8"?>
<p:tagLst xmlns:a="http://schemas.openxmlformats.org/drawingml/2006/main" xmlns:r="http://schemas.openxmlformats.org/officeDocument/2006/relationships" xmlns:p="http://schemas.openxmlformats.org/presentationml/2006/main">
  <p:tag name="DVSECTIONID" val="YvpA5K3vLiL9zwUtAeaqXS"/>
</p:tagLst>
</file>

<file path=ppt/tags/tag223.xml><?xml version="1.0" encoding="utf-8"?>
<p:tagLst xmlns:a="http://schemas.openxmlformats.org/drawingml/2006/main" xmlns:r="http://schemas.openxmlformats.org/officeDocument/2006/relationships" xmlns:p="http://schemas.openxmlformats.org/presentationml/2006/main">
  <p:tag name="DVSHAPEID" val="ZjwsuAhA72FV7n4GiFVCLq"/>
</p:tagLst>
</file>

<file path=ppt/tags/tag224.xml><?xml version="1.0" encoding="utf-8"?>
<p:tagLst xmlns:a="http://schemas.openxmlformats.org/drawingml/2006/main" xmlns:r="http://schemas.openxmlformats.org/officeDocument/2006/relationships" xmlns:p="http://schemas.openxmlformats.org/presentationml/2006/main">
  <p:tag name="DVSHAPEID" val="peEIxOO40XnjSAm8CdFZj7"/>
</p:tagLst>
</file>

<file path=ppt/tags/tag225.xml><?xml version="1.0" encoding="utf-8"?>
<p:tagLst xmlns:a="http://schemas.openxmlformats.org/drawingml/2006/main" xmlns:r="http://schemas.openxmlformats.org/officeDocument/2006/relationships" xmlns:p="http://schemas.openxmlformats.org/presentationml/2006/main">
  <p:tag name="DVSHAPEID" val="C9LndBfQdyGVwk8QysaaDZ"/>
</p:tagLst>
</file>

<file path=ppt/tags/tag226.xml><?xml version="1.0" encoding="utf-8"?>
<p:tagLst xmlns:a="http://schemas.openxmlformats.org/drawingml/2006/main" xmlns:r="http://schemas.openxmlformats.org/officeDocument/2006/relationships" xmlns:p="http://schemas.openxmlformats.org/presentationml/2006/main">
  <p:tag name="DVSHAPEID" val="6jpM9VE4BuphCuWaBcP9JP"/>
</p:tagLst>
</file>

<file path=ppt/tags/tag22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28.xml><?xml version="1.0" encoding="utf-8"?>
<p:tagLst xmlns:a="http://schemas.openxmlformats.org/drawingml/2006/main" xmlns:r="http://schemas.openxmlformats.org/officeDocument/2006/relationships" xmlns:p="http://schemas.openxmlformats.org/presentationml/2006/main">
  <p:tag name="DVSECTIONID" val="hFKnn5VlHSroMa3k4uPADd"/>
</p:tagLst>
</file>

<file path=ppt/tags/tag229.xml><?xml version="1.0" encoding="utf-8"?>
<p:tagLst xmlns:a="http://schemas.openxmlformats.org/drawingml/2006/main" xmlns:r="http://schemas.openxmlformats.org/officeDocument/2006/relationships" xmlns:p="http://schemas.openxmlformats.org/presentationml/2006/main">
  <p:tag name="DVSHAPEID" val="cJ19nENx7Sts59QssvCpwm"/>
</p:tagLst>
</file>

<file path=ppt/tags/tag23.xml><?xml version="1.0" encoding="utf-8"?>
<p:tagLst xmlns:a="http://schemas.openxmlformats.org/drawingml/2006/main" xmlns:r="http://schemas.openxmlformats.org/officeDocument/2006/relationships" xmlns:p="http://schemas.openxmlformats.org/presentationml/2006/main">
  <p:tag name="DVSHAPEID" val="wdMWOpouaWm6NB4RrL0WR8"/>
</p:tagLst>
</file>

<file path=ppt/tags/tag230.xml><?xml version="1.0" encoding="utf-8"?>
<p:tagLst xmlns:a="http://schemas.openxmlformats.org/drawingml/2006/main" xmlns:r="http://schemas.openxmlformats.org/officeDocument/2006/relationships" xmlns:p="http://schemas.openxmlformats.org/presentationml/2006/main">
  <p:tag name="DVSHAPEID" val="sDengQ37tO26NRyUffm7WM"/>
</p:tagLst>
</file>

<file path=ppt/tags/tag231.xml><?xml version="1.0" encoding="utf-8"?>
<p:tagLst xmlns:a="http://schemas.openxmlformats.org/drawingml/2006/main" xmlns:r="http://schemas.openxmlformats.org/officeDocument/2006/relationships" xmlns:p="http://schemas.openxmlformats.org/presentationml/2006/main">
  <p:tag name="DVSHAPEID" val="v1s7eo5dxEePhoUZnWu0pE"/>
</p:tagLst>
</file>

<file path=ppt/tags/tag232.xml><?xml version="1.0" encoding="utf-8"?>
<p:tagLst xmlns:a="http://schemas.openxmlformats.org/drawingml/2006/main" xmlns:r="http://schemas.openxmlformats.org/officeDocument/2006/relationships" xmlns:p="http://schemas.openxmlformats.org/presentationml/2006/main">
  <p:tag name="DVSHAPEID" val="qYmZTxfm3opG7dU8CE1ggn"/>
</p:tagLst>
</file>

<file path=ppt/tags/tag23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34.xml><?xml version="1.0" encoding="utf-8"?>
<p:tagLst xmlns:a="http://schemas.openxmlformats.org/drawingml/2006/main" xmlns:r="http://schemas.openxmlformats.org/officeDocument/2006/relationships" xmlns:p="http://schemas.openxmlformats.org/presentationml/2006/main">
  <p:tag name="DVSECTIONID" val="tEN6AfXfaWXCv9jUQJyccM"/>
</p:tagLst>
</file>

<file path=ppt/tags/tag235.xml><?xml version="1.0" encoding="utf-8"?>
<p:tagLst xmlns:a="http://schemas.openxmlformats.org/drawingml/2006/main" xmlns:r="http://schemas.openxmlformats.org/officeDocument/2006/relationships" xmlns:p="http://schemas.openxmlformats.org/presentationml/2006/main">
  <p:tag name="DVSHAPEID" val="txmmPM0XGX4Vh05ERWHvRh"/>
</p:tagLst>
</file>

<file path=ppt/tags/tag236.xml><?xml version="1.0" encoding="utf-8"?>
<p:tagLst xmlns:a="http://schemas.openxmlformats.org/drawingml/2006/main" xmlns:r="http://schemas.openxmlformats.org/officeDocument/2006/relationships" xmlns:p="http://schemas.openxmlformats.org/presentationml/2006/main">
  <p:tag name="DVSHAPEID" val="h5QqOfQRyYw6M531ymslpP"/>
</p:tagLst>
</file>

<file path=ppt/tags/tag237.xml><?xml version="1.0" encoding="utf-8"?>
<p:tagLst xmlns:a="http://schemas.openxmlformats.org/drawingml/2006/main" xmlns:r="http://schemas.openxmlformats.org/officeDocument/2006/relationships" xmlns:p="http://schemas.openxmlformats.org/presentationml/2006/main">
  <p:tag name="DVSHAPEID" val="XCHTcvM85rlbfhwoXL7Po6"/>
</p:tagLst>
</file>

<file path=ppt/tags/tag23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39.xml><?xml version="1.0" encoding="utf-8"?>
<p:tagLst xmlns:a="http://schemas.openxmlformats.org/drawingml/2006/main" xmlns:r="http://schemas.openxmlformats.org/officeDocument/2006/relationships" xmlns:p="http://schemas.openxmlformats.org/presentationml/2006/main">
  <p:tag name="DVSECTIONID" val="keRmmWz9XNZ3b6AgvFnsIv"/>
</p:tagLst>
</file>

<file path=ppt/tags/tag24.xml><?xml version="1.0" encoding="utf-8"?>
<p:tagLst xmlns:a="http://schemas.openxmlformats.org/drawingml/2006/main" xmlns:r="http://schemas.openxmlformats.org/officeDocument/2006/relationships" xmlns:p="http://schemas.openxmlformats.org/presentationml/2006/main">
  <p:tag name="DVSHAPEID" val="fT1r6KWkw93Nybjep7g3bs"/>
</p:tagLst>
</file>

<file path=ppt/tags/tag240.xml><?xml version="1.0" encoding="utf-8"?>
<p:tagLst xmlns:a="http://schemas.openxmlformats.org/drawingml/2006/main" xmlns:r="http://schemas.openxmlformats.org/officeDocument/2006/relationships" xmlns:p="http://schemas.openxmlformats.org/presentationml/2006/main">
  <p:tag name="DVSHAPEID" val="1g0bfPr8G7GUh2CcunYsPt"/>
</p:tagLst>
</file>

<file path=ppt/tags/tag241.xml><?xml version="1.0" encoding="utf-8"?>
<p:tagLst xmlns:a="http://schemas.openxmlformats.org/drawingml/2006/main" xmlns:r="http://schemas.openxmlformats.org/officeDocument/2006/relationships" xmlns:p="http://schemas.openxmlformats.org/presentationml/2006/main">
  <p:tag name="DVSHAPEID" val="DS6224AvQ1y0MThuMTkBg6"/>
</p:tagLst>
</file>

<file path=ppt/tags/tag242.xml><?xml version="1.0" encoding="utf-8"?>
<p:tagLst xmlns:a="http://schemas.openxmlformats.org/drawingml/2006/main" xmlns:r="http://schemas.openxmlformats.org/officeDocument/2006/relationships" xmlns:p="http://schemas.openxmlformats.org/presentationml/2006/main">
  <p:tag name="DVSHAPEID" val="Dvl7c9KxnPuxD85cMmyagE"/>
</p:tagLst>
</file>

<file path=ppt/tags/tag243.xml><?xml version="1.0" encoding="utf-8"?>
<p:tagLst xmlns:a="http://schemas.openxmlformats.org/drawingml/2006/main" xmlns:r="http://schemas.openxmlformats.org/officeDocument/2006/relationships" xmlns:p="http://schemas.openxmlformats.org/presentationml/2006/main">
  <p:tag name="DVSHAPEID" val="mhgJUZA47dcxeBHVSrLiEJ"/>
</p:tagLst>
</file>

<file path=ppt/tags/tag24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45.xml><?xml version="1.0" encoding="utf-8"?>
<p:tagLst xmlns:a="http://schemas.openxmlformats.org/drawingml/2006/main" xmlns:r="http://schemas.openxmlformats.org/officeDocument/2006/relationships" xmlns:p="http://schemas.openxmlformats.org/presentationml/2006/main">
  <p:tag name="DVSECTIONID" val="raET0aD52q1HjzfdT0F0Y9"/>
</p:tagLst>
</file>

<file path=ppt/tags/tag246.xml><?xml version="1.0" encoding="utf-8"?>
<p:tagLst xmlns:a="http://schemas.openxmlformats.org/drawingml/2006/main" xmlns:r="http://schemas.openxmlformats.org/officeDocument/2006/relationships" xmlns:p="http://schemas.openxmlformats.org/presentationml/2006/main">
  <p:tag name="DVSHAPEID" val="YwiPYs9Wkx6eoE2RO3TnCF"/>
</p:tagLst>
</file>

<file path=ppt/tags/tag247.xml><?xml version="1.0" encoding="utf-8"?>
<p:tagLst xmlns:a="http://schemas.openxmlformats.org/drawingml/2006/main" xmlns:r="http://schemas.openxmlformats.org/officeDocument/2006/relationships" xmlns:p="http://schemas.openxmlformats.org/presentationml/2006/main">
  <p:tag name="DVSHAPEID" val="Bw8jwFVIFcoPhVkdrKRo0t"/>
</p:tagLst>
</file>

<file path=ppt/tags/tag24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49.xml><?xml version="1.0" encoding="utf-8"?>
<p:tagLst xmlns:a="http://schemas.openxmlformats.org/drawingml/2006/main" xmlns:r="http://schemas.openxmlformats.org/officeDocument/2006/relationships" xmlns:p="http://schemas.openxmlformats.org/presentationml/2006/main">
  <p:tag name="DVSECTIONID" val="CsXdkAeTOJ3OMGHsVpvRLy"/>
</p:tagLst>
</file>

<file path=ppt/tags/tag25.xml><?xml version="1.0" encoding="utf-8"?>
<p:tagLst xmlns:a="http://schemas.openxmlformats.org/drawingml/2006/main" xmlns:r="http://schemas.openxmlformats.org/officeDocument/2006/relationships" xmlns:p="http://schemas.openxmlformats.org/presentationml/2006/main">
  <p:tag name="DVSHAPEID" val="p4cXHJvtg3EypDxBB1cMQF"/>
</p:tagLst>
</file>

<file path=ppt/tags/tag250.xml><?xml version="1.0" encoding="utf-8"?>
<p:tagLst xmlns:a="http://schemas.openxmlformats.org/drawingml/2006/main" xmlns:r="http://schemas.openxmlformats.org/officeDocument/2006/relationships" xmlns:p="http://schemas.openxmlformats.org/presentationml/2006/main">
  <p:tag name="DVSHAPEID" val="EMnb6ZHklEKKYo6Y3Ql8Sg"/>
</p:tagLst>
</file>

<file path=ppt/tags/tag251.xml><?xml version="1.0" encoding="utf-8"?>
<p:tagLst xmlns:a="http://schemas.openxmlformats.org/drawingml/2006/main" xmlns:r="http://schemas.openxmlformats.org/officeDocument/2006/relationships" xmlns:p="http://schemas.openxmlformats.org/presentationml/2006/main">
  <p:tag name="DVSHAPEID" val="tWXWQUw0J6HWARLLT4M2eh"/>
</p:tagLst>
</file>

<file path=ppt/tags/tag252.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53.xml><?xml version="1.0" encoding="utf-8"?>
<p:tagLst xmlns:a="http://schemas.openxmlformats.org/drawingml/2006/main" xmlns:r="http://schemas.openxmlformats.org/officeDocument/2006/relationships" xmlns:p="http://schemas.openxmlformats.org/presentationml/2006/main">
  <p:tag name="DVSECTIONID" val="2uM01hMnMHxhxcWMP3Q9Ci"/>
</p:tagLst>
</file>

<file path=ppt/tags/tag254.xml><?xml version="1.0" encoding="utf-8"?>
<p:tagLst xmlns:a="http://schemas.openxmlformats.org/drawingml/2006/main" xmlns:r="http://schemas.openxmlformats.org/officeDocument/2006/relationships" xmlns:p="http://schemas.openxmlformats.org/presentationml/2006/main">
  <p:tag name="DVSHAPEID" val="9ExRCnjXkMSRT7VRSh0q67"/>
</p:tagLst>
</file>

<file path=ppt/tags/tag255.xml><?xml version="1.0" encoding="utf-8"?>
<p:tagLst xmlns:a="http://schemas.openxmlformats.org/drawingml/2006/main" xmlns:r="http://schemas.openxmlformats.org/officeDocument/2006/relationships" xmlns:p="http://schemas.openxmlformats.org/presentationml/2006/main">
  <p:tag name="DVSHAPEID" val="SJ3h7ArxGCncMjoYi8GMMV"/>
</p:tagLst>
</file>

<file path=ppt/tags/tag256.xml><?xml version="1.0" encoding="utf-8"?>
<p:tagLst xmlns:a="http://schemas.openxmlformats.org/drawingml/2006/main" xmlns:r="http://schemas.openxmlformats.org/officeDocument/2006/relationships" xmlns:p="http://schemas.openxmlformats.org/presentationml/2006/main">
  <p:tag name="DVSHAPEID" val="4IYEQ1bu1Nb1LONlgJwM6g"/>
</p:tagLst>
</file>

<file path=ppt/tags/tag257.xml><?xml version="1.0" encoding="utf-8"?>
<p:tagLst xmlns:a="http://schemas.openxmlformats.org/drawingml/2006/main" xmlns:r="http://schemas.openxmlformats.org/officeDocument/2006/relationships" xmlns:p="http://schemas.openxmlformats.org/presentationml/2006/main">
  <p:tag name="DVSHAPEID" val="tHkBsTYRJjlXFlisJplbAA"/>
</p:tagLst>
</file>

<file path=ppt/tags/tag25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59.xml><?xml version="1.0" encoding="utf-8"?>
<p:tagLst xmlns:a="http://schemas.openxmlformats.org/drawingml/2006/main" xmlns:r="http://schemas.openxmlformats.org/officeDocument/2006/relationships" xmlns:p="http://schemas.openxmlformats.org/presentationml/2006/main">
  <p:tag name="DVSECTIONID" val="DvMywq5gv6o3ptrjzX6rWm"/>
</p:tagLst>
</file>

<file path=ppt/tags/tag26.xml><?xml version="1.0" encoding="utf-8"?>
<p:tagLst xmlns:a="http://schemas.openxmlformats.org/drawingml/2006/main" xmlns:r="http://schemas.openxmlformats.org/officeDocument/2006/relationships" xmlns:p="http://schemas.openxmlformats.org/presentationml/2006/main">
  <p:tag name="DVSHAPEID" val="oENFwvU8kweJAcqrLc1ZJs"/>
</p:tagLst>
</file>

<file path=ppt/tags/tag260.xml><?xml version="1.0" encoding="utf-8"?>
<p:tagLst xmlns:a="http://schemas.openxmlformats.org/drawingml/2006/main" xmlns:r="http://schemas.openxmlformats.org/officeDocument/2006/relationships" xmlns:p="http://schemas.openxmlformats.org/presentationml/2006/main">
  <p:tag name="DVSHAPEID" val="8lAL9GzuagOjHhm0Fufnff"/>
</p:tagLst>
</file>

<file path=ppt/tags/tag261.xml><?xml version="1.0" encoding="utf-8"?>
<p:tagLst xmlns:a="http://schemas.openxmlformats.org/drawingml/2006/main" xmlns:r="http://schemas.openxmlformats.org/officeDocument/2006/relationships" xmlns:p="http://schemas.openxmlformats.org/presentationml/2006/main">
  <p:tag name="DVSHAPEID" val="mwtmrZ6UOTOcILrmlaubff"/>
</p:tagLst>
</file>

<file path=ppt/tags/tag262.xml><?xml version="1.0" encoding="utf-8"?>
<p:tagLst xmlns:a="http://schemas.openxmlformats.org/drawingml/2006/main" xmlns:r="http://schemas.openxmlformats.org/officeDocument/2006/relationships" xmlns:p="http://schemas.openxmlformats.org/presentationml/2006/main">
  <p:tag name="DVSHAPEID" val="lL19mUptUaFTY3hNezngsU"/>
</p:tagLst>
</file>

<file path=ppt/tags/tag26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64.xml><?xml version="1.0" encoding="utf-8"?>
<p:tagLst xmlns:a="http://schemas.openxmlformats.org/drawingml/2006/main" xmlns:r="http://schemas.openxmlformats.org/officeDocument/2006/relationships" xmlns:p="http://schemas.openxmlformats.org/presentationml/2006/main">
  <p:tag name="DVSECTIONID" val="0GTp2iFprXZ8PIikvCiHOa"/>
</p:tagLst>
</file>

<file path=ppt/tags/tag265.xml><?xml version="1.0" encoding="utf-8"?>
<p:tagLst xmlns:a="http://schemas.openxmlformats.org/drawingml/2006/main" xmlns:r="http://schemas.openxmlformats.org/officeDocument/2006/relationships" xmlns:p="http://schemas.openxmlformats.org/presentationml/2006/main">
  <p:tag name="DVSHAPEID" val="V2PM2gjeWbl7PdsGDw0uwS"/>
</p:tagLst>
</file>

<file path=ppt/tags/tag266.xml><?xml version="1.0" encoding="utf-8"?>
<p:tagLst xmlns:a="http://schemas.openxmlformats.org/drawingml/2006/main" xmlns:r="http://schemas.openxmlformats.org/officeDocument/2006/relationships" xmlns:p="http://schemas.openxmlformats.org/presentationml/2006/main">
  <p:tag name="DVSHAPEID" val="zOBqVM0JEoV9ygLqAlgcnA"/>
</p:tagLst>
</file>

<file path=ppt/tags/tag26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68.xml><?xml version="1.0" encoding="utf-8"?>
<p:tagLst xmlns:a="http://schemas.openxmlformats.org/drawingml/2006/main" xmlns:r="http://schemas.openxmlformats.org/officeDocument/2006/relationships" xmlns:p="http://schemas.openxmlformats.org/presentationml/2006/main">
  <p:tag name="DVSECTIONID" val="NyXr4mWC7oDXtnDXC8kcAN"/>
</p:tagLst>
</file>

<file path=ppt/tags/tag269.xml><?xml version="1.0" encoding="utf-8"?>
<p:tagLst xmlns:a="http://schemas.openxmlformats.org/drawingml/2006/main" xmlns:r="http://schemas.openxmlformats.org/officeDocument/2006/relationships" xmlns:p="http://schemas.openxmlformats.org/presentationml/2006/main">
  <p:tag name="DVSHAPEID" val="ZGZU37ycyL6uZYeYy3CZZD"/>
</p:tagLst>
</file>

<file path=ppt/tags/tag27.xml><?xml version="1.0" encoding="utf-8"?>
<p:tagLst xmlns:a="http://schemas.openxmlformats.org/drawingml/2006/main" xmlns:r="http://schemas.openxmlformats.org/officeDocument/2006/relationships" xmlns:p="http://schemas.openxmlformats.org/presentationml/2006/main">
  <p:tag name="DVSECTIONID" val="nAobUJyaOQm7McAKanVrLM"/>
</p:tagLst>
</file>

<file path=ppt/tags/tag270.xml><?xml version="1.0" encoding="utf-8"?>
<p:tagLst xmlns:a="http://schemas.openxmlformats.org/drawingml/2006/main" xmlns:r="http://schemas.openxmlformats.org/officeDocument/2006/relationships" xmlns:p="http://schemas.openxmlformats.org/presentationml/2006/main">
  <p:tag name="DVSHAPEID" val="PICTlQLUHf5J4Giit0Cwaa"/>
</p:tagLst>
</file>

<file path=ppt/tags/tag271.xml><?xml version="1.0" encoding="utf-8"?>
<p:tagLst xmlns:a="http://schemas.openxmlformats.org/drawingml/2006/main" xmlns:r="http://schemas.openxmlformats.org/officeDocument/2006/relationships" xmlns:p="http://schemas.openxmlformats.org/presentationml/2006/main">
  <p:tag name="DVSHAPEID" val="wMLZmRuPrU2mQhhaLIqD3Q"/>
</p:tagLst>
</file>

<file path=ppt/tags/tag272.xml><?xml version="1.0" encoding="utf-8"?>
<p:tagLst xmlns:a="http://schemas.openxmlformats.org/drawingml/2006/main" xmlns:r="http://schemas.openxmlformats.org/officeDocument/2006/relationships" xmlns:p="http://schemas.openxmlformats.org/presentationml/2006/main">
  <p:tag name="DVSHAPEID" val="ofUxFgzCmstFbP7mtUqSNa"/>
</p:tagLst>
</file>

<file path=ppt/tags/tag273.xml><?xml version="1.0" encoding="utf-8"?>
<p:tagLst xmlns:a="http://schemas.openxmlformats.org/drawingml/2006/main" xmlns:r="http://schemas.openxmlformats.org/officeDocument/2006/relationships" xmlns:p="http://schemas.openxmlformats.org/presentationml/2006/main">
  <p:tag name="DVSHAPEID" val="HHQ11ieT5w6Fov5ObdfOxz"/>
</p:tagLst>
</file>

<file path=ppt/tags/tag27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75.xml><?xml version="1.0" encoding="utf-8"?>
<p:tagLst xmlns:a="http://schemas.openxmlformats.org/drawingml/2006/main" xmlns:r="http://schemas.openxmlformats.org/officeDocument/2006/relationships" xmlns:p="http://schemas.openxmlformats.org/presentationml/2006/main">
  <p:tag name="DVSECTIONID" val="JljAdJ8YjvM4cV4LkxHKwV"/>
</p:tagLst>
</file>

<file path=ppt/tags/tag276.xml><?xml version="1.0" encoding="utf-8"?>
<p:tagLst xmlns:a="http://schemas.openxmlformats.org/drawingml/2006/main" xmlns:r="http://schemas.openxmlformats.org/officeDocument/2006/relationships" xmlns:p="http://schemas.openxmlformats.org/presentationml/2006/main">
  <p:tag name="DVSHAPEID" val="Yi47uYYyeO6OwA2j4bBZCG"/>
</p:tagLst>
</file>

<file path=ppt/tags/tag277.xml><?xml version="1.0" encoding="utf-8"?>
<p:tagLst xmlns:a="http://schemas.openxmlformats.org/drawingml/2006/main" xmlns:r="http://schemas.openxmlformats.org/officeDocument/2006/relationships" xmlns:p="http://schemas.openxmlformats.org/presentationml/2006/main">
  <p:tag name="DVSHAPEID" val="tvs3Jv6g9xJqxv0jHVTSNy"/>
</p:tagLst>
</file>

<file path=ppt/tags/tag27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79.xml><?xml version="1.0" encoding="utf-8"?>
<p:tagLst xmlns:a="http://schemas.openxmlformats.org/drawingml/2006/main" xmlns:r="http://schemas.openxmlformats.org/officeDocument/2006/relationships" xmlns:p="http://schemas.openxmlformats.org/presentationml/2006/main">
  <p:tag name="DVSECTIONID" val="9PLS2YN7abrrPZPYOxBAG6"/>
</p:tagLst>
</file>

<file path=ppt/tags/tag28.xml><?xml version="1.0" encoding="utf-8"?>
<p:tagLst xmlns:a="http://schemas.openxmlformats.org/drawingml/2006/main" xmlns:r="http://schemas.openxmlformats.org/officeDocument/2006/relationships" xmlns:p="http://schemas.openxmlformats.org/presentationml/2006/main">
  <p:tag name="DVSHAPEID" val="PlaZR1bsNfBJoieGcBowNU"/>
</p:tagLst>
</file>

<file path=ppt/tags/tag280.xml><?xml version="1.0" encoding="utf-8"?>
<p:tagLst xmlns:a="http://schemas.openxmlformats.org/drawingml/2006/main" xmlns:r="http://schemas.openxmlformats.org/officeDocument/2006/relationships" xmlns:p="http://schemas.openxmlformats.org/presentationml/2006/main">
  <p:tag name="DVSHAPEID" val="uZvKbVhSsIN3cSLnhwIgMq"/>
</p:tagLst>
</file>

<file path=ppt/tags/tag281.xml><?xml version="1.0" encoding="utf-8"?>
<p:tagLst xmlns:a="http://schemas.openxmlformats.org/drawingml/2006/main" xmlns:r="http://schemas.openxmlformats.org/officeDocument/2006/relationships" xmlns:p="http://schemas.openxmlformats.org/presentationml/2006/main">
  <p:tag name="DVSHAPEID" val="XfD3YqGEiHwDJ39SZvnc7A"/>
</p:tagLst>
</file>

<file path=ppt/tags/tag282.xml><?xml version="1.0" encoding="utf-8"?>
<p:tagLst xmlns:a="http://schemas.openxmlformats.org/drawingml/2006/main" xmlns:r="http://schemas.openxmlformats.org/officeDocument/2006/relationships" xmlns:p="http://schemas.openxmlformats.org/presentationml/2006/main">
  <p:tag name="DVSHAPEID" val="VNGFItrxw3b32f68WRcOp5"/>
</p:tagLst>
</file>

<file path=ppt/tags/tag28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84.xml><?xml version="1.0" encoding="utf-8"?>
<p:tagLst xmlns:a="http://schemas.openxmlformats.org/drawingml/2006/main" xmlns:r="http://schemas.openxmlformats.org/officeDocument/2006/relationships" xmlns:p="http://schemas.openxmlformats.org/presentationml/2006/main">
  <p:tag name="DVSECTIONID" val="0pi5XSRkvKhNXDRop35hTm"/>
</p:tagLst>
</file>

<file path=ppt/tags/tag285.xml><?xml version="1.0" encoding="utf-8"?>
<p:tagLst xmlns:a="http://schemas.openxmlformats.org/drawingml/2006/main" xmlns:r="http://schemas.openxmlformats.org/officeDocument/2006/relationships" xmlns:p="http://schemas.openxmlformats.org/presentationml/2006/main">
  <p:tag name="DVSHAPEID" val="54NNqqcRufyhAWZnyfNb9I"/>
</p:tagLst>
</file>

<file path=ppt/tags/tag286.xml><?xml version="1.0" encoding="utf-8"?>
<p:tagLst xmlns:a="http://schemas.openxmlformats.org/drawingml/2006/main" xmlns:r="http://schemas.openxmlformats.org/officeDocument/2006/relationships" xmlns:p="http://schemas.openxmlformats.org/presentationml/2006/main">
  <p:tag name="DVSHAPEID" val="B7ueCDrHcxmUHV3A9ATt1q"/>
</p:tagLst>
</file>

<file path=ppt/tags/tag287.xml><?xml version="1.0" encoding="utf-8"?>
<p:tagLst xmlns:a="http://schemas.openxmlformats.org/drawingml/2006/main" xmlns:r="http://schemas.openxmlformats.org/officeDocument/2006/relationships" xmlns:p="http://schemas.openxmlformats.org/presentationml/2006/main">
  <p:tag name="DVSHAPEID" val="0IPBwequsJumtFjbOyqM21"/>
</p:tagLst>
</file>

<file path=ppt/tags/tag288.xml><?xml version="1.0" encoding="utf-8"?>
<p:tagLst xmlns:a="http://schemas.openxmlformats.org/drawingml/2006/main" xmlns:r="http://schemas.openxmlformats.org/officeDocument/2006/relationships" xmlns:p="http://schemas.openxmlformats.org/presentationml/2006/main">
  <p:tag name="DVSHAPEID" val="UGf3jX6ciGHa7Lo06chH5D"/>
</p:tagLst>
</file>

<file path=ppt/tags/tag28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9.xml><?xml version="1.0" encoding="utf-8"?>
<p:tagLst xmlns:a="http://schemas.openxmlformats.org/drawingml/2006/main" xmlns:r="http://schemas.openxmlformats.org/officeDocument/2006/relationships" xmlns:p="http://schemas.openxmlformats.org/presentationml/2006/main">
  <p:tag name="DVSHAPEID" val="jfimYcDuJOyvYeAUhR4PW4"/>
</p:tagLst>
</file>

<file path=ppt/tags/tag290.xml><?xml version="1.0" encoding="utf-8"?>
<p:tagLst xmlns:a="http://schemas.openxmlformats.org/drawingml/2006/main" xmlns:r="http://schemas.openxmlformats.org/officeDocument/2006/relationships" xmlns:p="http://schemas.openxmlformats.org/presentationml/2006/main">
  <p:tag name="DVSECTIONID" val="LNccSRpCMvSjhMARztHBRo"/>
</p:tagLst>
</file>

<file path=ppt/tags/tag291.xml><?xml version="1.0" encoding="utf-8"?>
<p:tagLst xmlns:a="http://schemas.openxmlformats.org/drawingml/2006/main" xmlns:r="http://schemas.openxmlformats.org/officeDocument/2006/relationships" xmlns:p="http://schemas.openxmlformats.org/presentationml/2006/main">
  <p:tag name="DVSHAPEID" val="Apn2IE1yOODDThEnybeExy"/>
</p:tagLst>
</file>

<file path=ppt/tags/tag292.xml><?xml version="1.0" encoding="utf-8"?>
<p:tagLst xmlns:a="http://schemas.openxmlformats.org/drawingml/2006/main" xmlns:r="http://schemas.openxmlformats.org/officeDocument/2006/relationships" xmlns:p="http://schemas.openxmlformats.org/presentationml/2006/main">
  <p:tag name="DVSHAPEID" val="WS2mAOH5Kkmxzxv4PjWSgn"/>
</p:tagLst>
</file>

<file path=ppt/tags/tag293.xml><?xml version="1.0" encoding="utf-8"?>
<p:tagLst xmlns:a="http://schemas.openxmlformats.org/drawingml/2006/main" xmlns:r="http://schemas.openxmlformats.org/officeDocument/2006/relationships" xmlns:p="http://schemas.openxmlformats.org/presentationml/2006/main">
  <p:tag name="DVSHAPEID" val="jZGINK1CLTx2tu0l4dQJ3j"/>
</p:tagLst>
</file>

<file path=ppt/tags/tag29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295.xml><?xml version="1.0" encoding="utf-8"?>
<p:tagLst xmlns:a="http://schemas.openxmlformats.org/drawingml/2006/main" xmlns:r="http://schemas.openxmlformats.org/officeDocument/2006/relationships" xmlns:p="http://schemas.openxmlformats.org/presentationml/2006/main">
  <p:tag name="DVSECTIONID" val="iMgys87S3VDZM9eSt5cuC7"/>
</p:tagLst>
</file>

<file path=ppt/tags/tag296.xml><?xml version="1.0" encoding="utf-8"?>
<p:tagLst xmlns:a="http://schemas.openxmlformats.org/drawingml/2006/main" xmlns:r="http://schemas.openxmlformats.org/officeDocument/2006/relationships" xmlns:p="http://schemas.openxmlformats.org/presentationml/2006/main">
  <p:tag name="DVSHAPEID" val="ezkmQj5uRIh7K856P2w8Ro"/>
</p:tagLst>
</file>

<file path=ppt/tags/tag297.xml><?xml version="1.0" encoding="utf-8"?>
<p:tagLst xmlns:a="http://schemas.openxmlformats.org/drawingml/2006/main" xmlns:r="http://schemas.openxmlformats.org/officeDocument/2006/relationships" xmlns:p="http://schemas.openxmlformats.org/presentationml/2006/main">
  <p:tag name="DVSHAPEID" val="fVZQE08oadg2GlDimSOb42"/>
</p:tagLst>
</file>

<file path=ppt/tags/tag298.xml><?xml version="1.0" encoding="utf-8"?>
<p:tagLst xmlns:a="http://schemas.openxmlformats.org/drawingml/2006/main" xmlns:r="http://schemas.openxmlformats.org/officeDocument/2006/relationships" xmlns:p="http://schemas.openxmlformats.org/presentationml/2006/main">
  <p:tag name="DVSHAPEID" val="wdqTLi3DrtRQkonZF4mtx3"/>
</p:tagLst>
</file>

<file path=ppt/tags/tag299.xml><?xml version="1.0" encoding="utf-8"?>
<p:tagLst xmlns:a="http://schemas.openxmlformats.org/drawingml/2006/main" xmlns:r="http://schemas.openxmlformats.org/officeDocument/2006/relationships" xmlns:p="http://schemas.openxmlformats.org/presentationml/2006/main">
  <p:tag name="DVSHAPEID" val="RIrKtwFDkGjdpLqKePlxLM"/>
</p:tagLst>
</file>

<file path=ppt/tags/tag3.xml><?xml version="1.0" encoding="utf-8"?>
<p:tagLst xmlns:a="http://schemas.openxmlformats.org/drawingml/2006/main" xmlns:r="http://schemas.openxmlformats.org/officeDocument/2006/relationships" xmlns:p="http://schemas.openxmlformats.org/presentationml/2006/main">
  <p:tag name="DVSHAPEID" val="c03aECUW0yV5GCOUqUfyIk"/>
</p:tagLst>
</file>

<file path=ppt/tags/tag30.xml><?xml version="1.0" encoding="utf-8"?>
<p:tagLst xmlns:a="http://schemas.openxmlformats.org/drawingml/2006/main" xmlns:r="http://schemas.openxmlformats.org/officeDocument/2006/relationships" xmlns:p="http://schemas.openxmlformats.org/presentationml/2006/main">
  <p:tag name="DVSECTIONID" val="0GTp2iFprXZ8PIikvCiHOa"/>
</p:tagLst>
</file>

<file path=ppt/tags/tag300.xml><?xml version="1.0" encoding="utf-8"?>
<p:tagLst xmlns:a="http://schemas.openxmlformats.org/drawingml/2006/main" xmlns:r="http://schemas.openxmlformats.org/officeDocument/2006/relationships" xmlns:p="http://schemas.openxmlformats.org/presentationml/2006/main">
  <p:tag name="DVSHAPEID" val="bQ1eVmdJOBusmHs1OwYN8a"/>
</p:tagLst>
</file>

<file path=ppt/tags/tag301.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02.xml><?xml version="1.0" encoding="utf-8"?>
<p:tagLst xmlns:a="http://schemas.openxmlformats.org/drawingml/2006/main" xmlns:r="http://schemas.openxmlformats.org/officeDocument/2006/relationships" xmlns:p="http://schemas.openxmlformats.org/presentationml/2006/main">
  <p:tag name="DVSECTIONID" val="5a5QnLzRvZWmvpWkogvUsX"/>
</p:tagLst>
</file>

<file path=ppt/tags/tag303.xml><?xml version="1.0" encoding="utf-8"?>
<p:tagLst xmlns:a="http://schemas.openxmlformats.org/drawingml/2006/main" xmlns:r="http://schemas.openxmlformats.org/officeDocument/2006/relationships" xmlns:p="http://schemas.openxmlformats.org/presentationml/2006/main">
  <p:tag name="DVSHAPEID" val="rwiO0hv6HzeeN7xrVrTTz6"/>
</p:tagLst>
</file>

<file path=ppt/tags/tag304.xml><?xml version="1.0" encoding="utf-8"?>
<p:tagLst xmlns:a="http://schemas.openxmlformats.org/drawingml/2006/main" xmlns:r="http://schemas.openxmlformats.org/officeDocument/2006/relationships" xmlns:p="http://schemas.openxmlformats.org/presentationml/2006/main">
  <p:tag name="DVSHAPEID" val="2vPJcJsBRpWxZgPpgdaaPs"/>
</p:tagLst>
</file>

<file path=ppt/tags/tag30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06.xml><?xml version="1.0" encoding="utf-8"?>
<p:tagLst xmlns:a="http://schemas.openxmlformats.org/drawingml/2006/main" xmlns:r="http://schemas.openxmlformats.org/officeDocument/2006/relationships" xmlns:p="http://schemas.openxmlformats.org/presentationml/2006/main">
  <p:tag name="DVSECTIONID" val="FiZqCH0CpmMaH5sBLmjcqE"/>
</p:tagLst>
</file>

<file path=ppt/tags/tag307.xml><?xml version="1.0" encoding="utf-8"?>
<p:tagLst xmlns:a="http://schemas.openxmlformats.org/drawingml/2006/main" xmlns:r="http://schemas.openxmlformats.org/officeDocument/2006/relationships" xmlns:p="http://schemas.openxmlformats.org/presentationml/2006/main">
  <p:tag name="DVSHAPEID" val="3OVSSbXRO2iDVK49g9M7rQ"/>
</p:tagLst>
</file>

<file path=ppt/tags/tag308.xml><?xml version="1.0" encoding="utf-8"?>
<p:tagLst xmlns:a="http://schemas.openxmlformats.org/drawingml/2006/main" xmlns:r="http://schemas.openxmlformats.org/officeDocument/2006/relationships" xmlns:p="http://schemas.openxmlformats.org/presentationml/2006/main">
  <p:tag name="DVSHAPEID" val="3loGachnyAGAr1OjRgD0BT"/>
</p:tagLst>
</file>

<file path=ppt/tags/tag30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1.xml><?xml version="1.0" encoding="utf-8"?>
<p:tagLst xmlns:a="http://schemas.openxmlformats.org/drawingml/2006/main" xmlns:r="http://schemas.openxmlformats.org/officeDocument/2006/relationships" xmlns:p="http://schemas.openxmlformats.org/presentationml/2006/main">
  <p:tag name="DVSHAPEID" val="V2PM2gjeWbl7PdsGDw0uwS"/>
</p:tagLst>
</file>

<file path=ppt/tags/tag310.xml><?xml version="1.0" encoding="utf-8"?>
<p:tagLst xmlns:a="http://schemas.openxmlformats.org/drawingml/2006/main" xmlns:r="http://schemas.openxmlformats.org/officeDocument/2006/relationships" xmlns:p="http://schemas.openxmlformats.org/presentationml/2006/main">
  <p:tag name="DVSECTIONID" val="3pEPV8GVZIF8vNRX8RQSzz"/>
</p:tagLst>
</file>

<file path=ppt/tags/tag311.xml><?xml version="1.0" encoding="utf-8"?>
<p:tagLst xmlns:a="http://schemas.openxmlformats.org/drawingml/2006/main" xmlns:r="http://schemas.openxmlformats.org/officeDocument/2006/relationships" xmlns:p="http://schemas.openxmlformats.org/presentationml/2006/main">
  <p:tag name="DVSHAPEID" val="XAtqQWTo1WwYN4M77BgAZ4"/>
</p:tagLst>
</file>

<file path=ppt/tags/tag312.xml><?xml version="1.0" encoding="utf-8"?>
<p:tagLst xmlns:a="http://schemas.openxmlformats.org/drawingml/2006/main" xmlns:r="http://schemas.openxmlformats.org/officeDocument/2006/relationships" xmlns:p="http://schemas.openxmlformats.org/presentationml/2006/main">
  <p:tag name="DVSHAPEID" val="LAEmjzqoOkIXhGKoPiZ29t"/>
</p:tagLst>
</file>

<file path=ppt/tags/tag31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14.xml><?xml version="1.0" encoding="utf-8"?>
<p:tagLst xmlns:a="http://schemas.openxmlformats.org/drawingml/2006/main" xmlns:r="http://schemas.openxmlformats.org/officeDocument/2006/relationships" xmlns:p="http://schemas.openxmlformats.org/presentationml/2006/main">
  <p:tag name="DVSECTIONID" val="nfQVfgQz1wPWmBVD8MvZhf"/>
</p:tagLst>
</file>

<file path=ppt/tags/tag315.xml><?xml version="1.0" encoding="utf-8"?>
<p:tagLst xmlns:a="http://schemas.openxmlformats.org/drawingml/2006/main" xmlns:r="http://schemas.openxmlformats.org/officeDocument/2006/relationships" xmlns:p="http://schemas.openxmlformats.org/presentationml/2006/main">
  <p:tag name="DVSHAPEID" val="oUkK9yq5kcsmrNQR6dXFj4"/>
</p:tagLst>
</file>

<file path=ppt/tags/tag316.xml><?xml version="1.0" encoding="utf-8"?>
<p:tagLst xmlns:a="http://schemas.openxmlformats.org/drawingml/2006/main" xmlns:r="http://schemas.openxmlformats.org/officeDocument/2006/relationships" xmlns:p="http://schemas.openxmlformats.org/presentationml/2006/main">
  <p:tag name="DVSHAPEID" val="1wrBE4VKflPBQL7T780luG"/>
</p:tagLst>
</file>

<file path=ppt/tags/tag317.xml><?xml version="1.0" encoding="utf-8"?>
<p:tagLst xmlns:a="http://schemas.openxmlformats.org/drawingml/2006/main" xmlns:r="http://schemas.openxmlformats.org/officeDocument/2006/relationships" xmlns:p="http://schemas.openxmlformats.org/presentationml/2006/main">
  <p:tag name="DVSHAPEID" val="KxwYctpODHzWWqbpCxAZLG"/>
</p:tagLst>
</file>

<file path=ppt/tags/tag31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19.xml><?xml version="1.0" encoding="utf-8"?>
<p:tagLst xmlns:a="http://schemas.openxmlformats.org/drawingml/2006/main" xmlns:r="http://schemas.openxmlformats.org/officeDocument/2006/relationships" xmlns:p="http://schemas.openxmlformats.org/presentationml/2006/main">
  <p:tag name="DVSECTIONID" val="qbcGhmk3OMI92RF6Sk53jB"/>
</p:tagLst>
</file>

<file path=ppt/tags/tag32.xml><?xml version="1.0" encoding="utf-8"?>
<p:tagLst xmlns:a="http://schemas.openxmlformats.org/drawingml/2006/main" xmlns:r="http://schemas.openxmlformats.org/officeDocument/2006/relationships" xmlns:p="http://schemas.openxmlformats.org/presentationml/2006/main">
  <p:tag name="DVSHAPEID" val="zOBqVM0JEoV9ygLqAlgcnA"/>
</p:tagLst>
</file>

<file path=ppt/tags/tag320.xml><?xml version="1.0" encoding="utf-8"?>
<p:tagLst xmlns:a="http://schemas.openxmlformats.org/drawingml/2006/main" xmlns:r="http://schemas.openxmlformats.org/officeDocument/2006/relationships" xmlns:p="http://schemas.openxmlformats.org/presentationml/2006/main">
  <p:tag name="DVSECTIONID" val="gCyAYNSnE4aqNZe79zxzU2"/>
</p:tagLst>
</file>

<file path=ppt/tags/tag321.xml><?xml version="1.0" encoding="utf-8"?>
<p:tagLst xmlns:a="http://schemas.openxmlformats.org/drawingml/2006/main" xmlns:r="http://schemas.openxmlformats.org/officeDocument/2006/relationships" xmlns:p="http://schemas.openxmlformats.org/presentationml/2006/main">
  <p:tag name="DVSHAPEID" val="dnAz3BDd7x24PKRgGd3fuw"/>
</p:tagLst>
</file>

<file path=ppt/tags/tag322.xml><?xml version="1.0" encoding="utf-8"?>
<p:tagLst xmlns:a="http://schemas.openxmlformats.org/drawingml/2006/main" xmlns:r="http://schemas.openxmlformats.org/officeDocument/2006/relationships" xmlns:p="http://schemas.openxmlformats.org/presentationml/2006/main">
  <p:tag name="DVSHAPEID" val="no0Y1TuwWRQJFxAWLmApro"/>
</p:tagLst>
</file>

<file path=ppt/tags/tag323.xml><?xml version="1.0" encoding="utf-8"?>
<p:tagLst xmlns:a="http://schemas.openxmlformats.org/drawingml/2006/main" xmlns:r="http://schemas.openxmlformats.org/officeDocument/2006/relationships" xmlns:p="http://schemas.openxmlformats.org/presentationml/2006/main">
  <p:tag name="DVSHAPEID" val="e54kFJrHE45YjPSPsi1Qxa"/>
</p:tagLst>
</file>

<file path=ppt/tags/tag32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25.xml><?xml version="1.0" encoding="utf-8"?>
<p:tagLst xmlns:a="http://schemas.openxmlformats.org/drawingml/2006/main" xmlns:r="http://schemas.openxmlformats.org/officeDocument/2006/relationships" xmlns:p="http://schemas.openxmlformats.org/presentationml/2006/main">
  <p:tag name="DVSECTIONID" val="tJLo4CGNzY3y7Hn1bT8ubx"/>
</p:tagLst>
</file>

<file path=ppt/tags/tag326.xml><?xml version="1.0" encoding="utf-8"?>
<p:tagLst xmlns:a="http://schemas.openxmlformats.org/drawingml/2006/main" xmlns:r="http://schemas.openxmlformats.org/officeDocument/2006/relationships" xmlns:p="http://schemas.openxmlformats.org/presentationml/2006/main">
  <p:tag name="DVSHAPEID" val="5QMSZTvjkxlx52GvBjpmf5"/>
</p:tagLst>
</file>

<file path=ppt/tags/tag327.xml><?xml version="1.0" encoding="utf-8"?>
<p:tagLst xmlns:a="http://schemas.openxmlformats.org/drawingml/2006/main" xmlns:r="http://schemas.openxmlformats.org/officeDocument/2006/relationships" xmlns:p="http://schemas.openxmlformats.org/presentationml/2006/main">
  <p:tag name="DVSHAPEID" val="mxx5ND0V82OZP9Y4BCow94"/>
</p:tagLst>
</file>

<file path=ppt/tags/tag32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29.xml><?xml version="1.0" encoding="utf-8"?>
<p:tagLst xmlns:a="http://schemas.openxmlformats.org/drawingml/2006/main" xmlns:r="http://schemas.openxmlformats.org/officeDocument/2006/relationships" xmlns:p="http://schemas.openxmlformats.org/presentationml/2006/main">
  <p:tag name="DVSECTIONID" val="pKCLsKTY6bVwX95yMKCe92"/>
</p:tagLst>
</file>

<file path=ppt/tags/tag3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30.xml><?xml version="1.0" encoding="utf-8"?>
<p:tagLst xmlns:a="http://schemas.openxmlformats.org/drawingml/2006/main" xmlns:r="http://schemas.openxmlformats.org/officeDocument/2006/relationships" xmlns:p="http://schemas.openxmlformats.org/presentationml/2006/main">
  <p:tag name="DVSHAPEID" val="aoTSIlMgbV9ZmvvEt1ygh3"/>
</p:tagLst>
</file>

<file path=ppt/tags/tag331.xml><?xml version="1.0" encoding="utf-8"?>
<p:tagLst xmlns:a="http://schemas.openxmlformats.org/drawingml/2006/main" xmlns:r="http://schemas.openxmlformats.org/officeDocument/2006/relationships" xmlns:p="http://schemas.openxmlformats.org/presentationml/2006/main">
  <p:tag name="DVSHAPEID" val="hSe1jfpSGdXnQuPj1WDjzH"/>
</p:tagLst>
</file>

<file path=ppt/tags/tag332.xml><?xml version="1.0" encoding="utf-8"?>
<p:tagLst xmlns:a="http://schemas.openxmlformats.org/drawingml/2006/main" xmlns:r="http://schemas.openxmlformats.org/officeDocument/2006/relationships" xmlns:p="http://schemas.openxmlformats.org/presentationml/2006/main">
  <p:tag name="DVSHAPEID" val="TMIiLHiTe6W770EG2xQifW"/>
</p:tagLst>
</file>

<file path=ppt/tags/tag333.xml><?xml version="1.0" encoding="utf-8"?>
<p:tagLst xmlns:a="http://schemas.openxmlformats.org/drawingml/2006/main" xmlns:r="http://schemas.openxmlformats.org/officeDocument/2006/relationships" xmlns:p="http://schemas.openxmlformats.org/presentationml/2006/main">
  <p:tag name="DVSHAPEID" val="1ZE1O90CDYtzYsj0tHAMYQ"/>
</p:tagLst>
</file>

<file path=ppt/tags/tag334.xml><?xml version="1.0" encoding="utf-8"?>
<p:tagLst xmlns:a="http://schemas.openxmlformats.org/drawingml/2006/main" xmlns:r="http://schemas.openxmlformats.org/officeDocument/2006/relationships" xmlns:p="http://schemas.openxmlformats.org/presentationml/2006/main">
  <p:tag name="DVSHAPEID" val="qImOFkU6sgsXKJDJS8TCtY"/>
</p:tagLst>
</file>

<file path=ppt/tags/tag33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36.xml><?xml version="1.0" encoding="utf-8"?>
<p:tagLst xmlns:a="http://schemas.openxmlformats.org/drawingml/2006/main" xmlns:r="http://schemas.openxmlformats.org/officeDocument/2006/relationships" xmlns:p="http://schemas.openxmlformats.org/presentationml/2006/main">
  <p:tag name="DVSECTIONID" val="AvBiZpsZa19ddNYcl8uFXZ"/>
</p:tagLst>
</file>

<file path=ppt/tags/tag337.xml><?xml version="1.0" encoding="utf-8"?>
<p:tagLst xmlns:a="http://schemas.openxmlformats.org/drawingml/2006/main" xmlns:r="http://schemas.openxmlformats.org/officeDocument/2006/relationships" xmlns:p="http://schemas.openxmlformats.org/presentationml/2006/main">
  <p:tag name="DVSHAPEID" val="N6RQd1HPtcE727pEFXNErp"/>
</p:tagLst>
</file>

<file path=ppt/tags/tag338.xml><?xml version="1.0" encoding="utf-8"?>
<p:tagLst xmlns:a="http://schemas.openxmlformats.org/drawingml/2006/main" xmlns:r="http://schemas.openxmlformats.org/officeDocument/2006/relationships" xmlns:p="http://schemas.openxmlformats.org/presentationml/2006/main">
  <p:tag name="DVSHAPEID" val="YDnLXadJZipnL4ReECw4tg"/>
</p:tagLst>
</file>

<file path=ppt/tags/tag33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4.xml><?xml version="1.0" encoding="utf-8"?>
<p:tagLst xmlns:a="http://schemas.openxmlformats.org/drawingml/2006/main" xmlns:r="http://schemas.openxmlformats.org/officeDocument/2006/relationships" xmlns:p="http://schemas.openxmlformats.org/presentationml/2006/main">
  <p:tag name="DVSECTIONID" val="AHbmdpVrxcHQxrhEJi2k0u"/>
</p:tagLst>
</file>

<file path=ppt/tags/tag340.xml><?xml version="1.0" encoding="utf-8"?>
<p:tagLst xmlns:a="http://schemas.openxmlformats.org/drawingml/2006/main" xmlns:r="http://schemas.openxmlformats.org/officeDocument/2006/relationships" xmlns:p="http://schemas.openxmlformats.org/presentationml/2006/main">
  <p:tag name="DVSECTIONID" val="uh151BMMXFSna6a9Luw70U"/>
</p:tagLst>
</file>

<file path=ppt/tags/tag341.xml><?xml version="1.0" encoding="utf-8"?>
<p:tagLst xmlns:a="http://schemas.openxmlformats.org/drawingml/2006/main" xmlns:r="http://schemas.openxmlformats.org/officeDocument/2006/relationships" xmlns:p="http://schemas.openxmlformats.org/presentationml/2006/main">
  <p:tag name="DVSHAPEID" val="spnoEtLoDAxdqYo9F6D8Vb"/>
</p:tagLst>
</file>

<file path=ppt/tags/tag342.xml><?xml version="1.0" encoding="utf-8"?>
<p:tagLst xmlns:a="http://schemas.openxmlformats.org/drawingml/2006/main" xmlns:r="http://schemas.openxmlformats.org/officeDocument/2006/relationships" xmlns:p="http://schemas.openxmlformats.org/presentationml/2006/main">
  <p:tag name="DVSHAPEID" val="FqssyJ0TyxFrVxgmx4d46s"/>
</p:tagLst>
</file>

<file path=ppt/tags/tag34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44.xml><?xml version="1.0" encoding="utf-8"?>
<p:tagLst xmlns:a="http://schemas.openxmlformats.org/drawingml/2006/main" xmlns:r="http://schemas.openxmlformats.org/officeDocument/2006/relationships" xmlns:p="http://schemas.openxmlformats.org/presentationml/2006/main">
  <p:tag name="DVSECTIONID" val="mJWhAAptKt4B1jhUnRco4t"/>
</p:tagLst>
</file>

<file path=ppt/tags/tag345.xml><?xml version="1.0" encoding="utf-8"?>
<p:tagLst xmlns:a="http://schemas.openxmlformats.org/drawingml/2006/main" xmlns:r="http://schemas.openxmlformats.org/officeDocument/2006/relationships" xmlns:p="http://schemas.openxmlformats.org/presentationml/2006/main">
  <p:tag name="DVSHAPEID" val="bwqQDqWpos6xno3zRcpJ9J"/>
</p:tagLst>
</file>

<file path=ppt/tags/tag346.xml><?xml version="1.0" encoding="utf-8"?>
<p:tagLst xmlns:a="http://schemas.openxmlformats.org/drawingml/2006/main" xmlns:r="http://schemas.openxmlformats.org/officeDocument/2006/relationships" xmlns:p="http://schemas.openxmlformats.org/presentationml/2006/main">
  <p:tag name="DVSHAPEID" val="OCdDtiN7aMeAthTAIIehXW"/>
</p:tagLst>
</file>

<file path=ppt/tags/tag347.xml><?xml version="1.0" encoding="utf-8"?>
<p:tagLst xmlns:a="http://schemas.openxmlformats.org/drawingml/2006/main" xmlns:r="http://schemas.openxmlformats.org/officeDocument/2006/relationships" xmlns:p="http://schemas.openxmlformats.org/presentationml/2006/main">
  <p:tag name="DVSHAPEID" val="NjxCJAmdG2RrINDZXEBhik"/>
</p:tagLst>
</file>

<file path=ppt/tags/tag348.xml><?xml version="1.0" encoding="utf-8"?>
<p:tagLst xmlns:a="http://schemas.openxmlformats.org/drawingml/2006/main" xmlns:r="http://schemas.openxmlformats.org/officeDocument/2006/relationships" xmlns:p="http://schemas.openxmlformats.org/presentationml/2006/main">
  <p:tag name="DVSHAPEID" val="jNVLGhtHuRMRPU5RycKW6c"/>
</p:tagLst>
</file>

<file path=ppt/tags/tag34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5.xml><?xml version="1.0" encoding="utf-8"?>
<p:tagLst xmlns:a="http://schemas.openxmlformats.org/drawingml/2006/main" xmlns:r="http://schemas.openxmlformats.org/officeDocument/2006/relationships" xmlns:p="http://schemas.openxmlformats.org/presentationml/2006/main">
  <p:tag name="DVSHAPEID" val="xukT2qBYpxIRnaoaWXEunk"/>
</p:tagLst>
</file>

<file path=ppt/tags/tag350.xml><?xml version="1.0" encoding="utf-8"?>
<p:tagLst xmlns:a="http://schemas.openxmlformats.org/drawingml/2006/main" xmlns:r="http://schemas.openxmlformats.org/officeDocument/2006/relationships" xmlns:p="http://schemas.openxmlformats.org/presentationml/2006/main">
  <p:tag name="DVSECTIONID" val="kQDR2bm09QYzUh9K1cntVp"/>
</p:tagLst>
</file>

<file path=ppt/tags/tag351.xml><?xml version="1.0" encoding="utf-8"?>
<p:tagLst xmlns:a="http://schemas.openxmlformats.org/drawingml/2006/main" xmlns:r="http://schemas.openxmlformats.org/officeDocument/2006/relationships" xmlns:p="http://schemas.openxmlformats.org/presentationml/2006/main">
  <p:tag name="DVSHAPEID" val="fTFLNjMY2CNyCBPyUw6R87"/>
</p:tagLst>
</file>

<file path=ppt/tags/tag352.xml><?xml version="1.0" encoding="utf-8"?>
<p:tagLst xmlns:a="http://schemas.openxmlformats.org/drawingml/2006/main" xmlns:r="http://schemas.openxmlformats.org/officeDocument/2006/relationships" xmlns:p="http://schemas.openxmlformats.org/presentationml/2006/main">
  <p:tag name="DVSHAPEID" val="skyrs5VgrVXV70GpMYSe31"/>
</p:tagLst>
</file>

<file path=ppt/tags/tag35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54.xml><?xml version="1.0" encoding="utf-8"?>
<p:tagLst xmlns:a="http://schemas.openxmlformats.org/drawingml/2006/main" xmlns:r="http://schemas.openxmlformats.org/officeDocument/2006/relationships" xmlns:p="http://schemas.openxmlformats.org/presentationml/2006/main">
  <p:tag name="DVSECTIONID" val="iz4QSR6FUCQSo5EIyd6Jkd"/>
</p:tagLst>
</file>

<file path=ppt/tags/tag355.xml><?xml version="1.0" encoding="utf-8"?>
<p:tagLst xmlns:a="http://schemas.openxmlformats.org/drawingml/2006/main" xmlns:r="http://schemas.openxmlformats.org/officeDocument/2006/relationships" xmlns:p="http://schemas.openxmlformats.org/presentationml/2006/main">
  <p:tag name="DVSHAPEID" val="40Ws0U0nhF5TUtgvik0NJL"/>
</p:tagLst>
</file>

<file path=ppt/tags/tag356.xml><?xml version="1.0" encoding="utf-8"?>
<p:tagLst xmlns:a="http://schemas.openxmlformats.org/drawingml/2006/main" xmlns:r="http://schemas.openxmlformats.org/officeDocument/2006/relationships" xmlns:p="http://schemas.openxmlformats.org/presentationml/2006/main">
  <p:tag name="DVSHAPEID" val="AiyVS6gejKoyVypJqcbN0a"/>
</p:tagLst>
</file>

<file path=ppt/tags/tag357.xml><?xml version="1.0" encoding="utf-8"?>
<p:tagLst xmlns:a="http://schemas.openxmlformats.org/drawingml/2006/main" xmlns:r="http://schemas.openxmlformats.org/officeDocument/2006/relationships" xmlns:p="http://schemas.openxmlformats.org/presentationml/2006/main">
  <p:tag name="DVSHAPEID" val="0juzkTYR0uviqEU42U72mk"/>
</p:tagLst>
</file>

<file path=ppt/tags/tag358.xml><?xml version="1.0" encoding="utf-8"?>
<p:tagLst xmlns:a="http://schemas.openxmlformats.org/drawingml/2006/main" xmlns:r="http://schemas.openxmlformats.org/officeDocument/2006/relationships" xmlns:p="http://schemas.openxmlformats.org/presentationml/2006/main">
  <p:tag name="DVSHAPEID" val="umyH6yTOBWLpieqiMnfrKT"/>
</p:tagLst>
</file>

<file path=ppt/tags/tag359.xml><?xml version="1.0" encoding="utf-8"?>
<p:tagLst xmlns:a="http://schemas.openxmlformats.org/drawingml/2006/main" xmlns:r="http://schemas.openxmlformats.org/officeDocument/2006/relationships" xmlns:p="http://schemas.openxmlformats.org/presentationml/2006/main">
  <p:tag name="DVSHAPEID" val="3C8LPlahFXNFO81CMpYbTy"/>
</p:tagLst>
</file>

<file path=ppt/tags/tag36.xml><?xml version="1.0" encoding="utf-8"?>
<p:tagLst xmlns:a="http://schemas.openxmlformats.org/drawingml/2006/main" xmlns:r="http://schemas.openxmlformats.org/officeDocument/2006/relationships" xmlns:p="http://schemas.openxmlformats.org/presentationml/2006/main">
  <p:tag name="DVSHAPEID" val="Uv9oziq2hIYNXiqmVz8YKw"/>
</p:tagLst>
</file>

<file path=ppt/tags/tag360.xml><?xml version="1.0" encoding="utf-8"?>
<p:tagLst xmlns:a="http://schemas.openxmlformats.org/drawingml/2006/main" xmlns:r="http://schemas.openxmlformats.org/officeDocument/2006/relationships" xmlns:p="http://schemas.openxmlformats.org/presentationml/2006/main">
  <p:tag name="DVSHAPEID" val="x0mFDJ8KMVABjVykIyEkgN"/>
</p:tagLst>
</file>

<file path=ppt/tags/tag361.xml><?xml version="1.0" encoding="utf-8"?>
<p:tagLst xmlns:a="http://schemas.openxmlformats.org/drawingml/2006/main" xmlns:r="http://schemas.openxmlformats.org/officeDocument/2006/relationships" xmlns:p="http://schemas.openxmlformats.org/presentationml/2006/main">
  <p:tag name="DVSHAPEID" val="BCqig9APty0u47paIq8VaS"/>
</p:tagLst>
</file>

<file path=ppt/tags/tag362.xml><?xml version="1.0" encoding="utf-8"?>
<p:tagLst xmlns:a="http://schemas.openxmlformats.org/drawingml/2006/main" xmlns:r="http://schemas.openxmlformats.org/officeDocument/2006/relationships" xmlns:p="http://schemas.openxmlformats.org/presentationml/2006/main">
  <p:tag name="DVSHAPEID" val="5dO54rHpxyiKpJflsZ9Xs1"/>
</p:tagLst>
</file>

<file path=ppt/tags/tag363.xml><?xml version="1.0" encoding="utf-8"?>
<p:tagLst xmlns:a="http://schemas.openxmlformats.org/drawingml/2006/main" xmlns:r="http://schemas.openxmlformats.org/officeDocument/2006/relationships" xmlns:p="http://schemas.openxmlformats.org/presentationml/2006/main">
  <p:tag name="DVSHAPEID" val="APRqVyPdbkCIxdtb58830r"/>
</p:tagLst>
</file>

<file path=ppt/tags/tag364.xml><?xml version="1.0" encoding="utf-8"?>
<p:tagLst xmlns:a="http://schemas.openxmlformats.org/drawingml/2006/main" xmlns:r="http://schemas.openxmlformats.org/officeDocument/2006/relationships" xmlns:p="http://schemas.openxmlformats.org/presentationml/2006/main">
  <p:tag name="DVSHAPEID" val="bkIFVnX9Ldq3CZeDw8AkmY"/>
</p:tagLst>
</file>

<file path=ppt/tags/tag365.xml><?xml version="1.0" encoding="utf-8"?>
<p:tagLst xmlns:a="http://schemas.openxmlformats.org/drawingml/2006/main" xmlns:r="http://schemas.openxmlformats.org/officeDocument/2006/relationships" xmlns:p="http://schemas.openxmlformats.org/presentationml/2006/main">
  <p:tag name="DVSHAPEID" val="7Gc2RhT1Oo08DwIgDsf2yo"/>
</p:tagLst>
</file>

<file path=ppt/tags/tag366.xml><?xml version="1.0" encoding="utf-8"?>
<p:tagLst xmlns:a="http://schemas.openxmlformats.org/drawingml/2006/main" xmlns:r="http://schemas.openxmlformats.org/officeDocument/2006/relationships" xmlns:p="http://schemas.openxmlformats.org/presentationml/2006/main">
  <p:tag name="DVSHAPEID" val="itAuWrC0tG5dc2tTvGfKp1"/>
</p:tagLst>
</file>

<file path=ppt/tags/tag367.xml><?xml version="1.0" encoding="utf-8"?>
<p:tagLst xmlns:a="http://schemas.openxmlformats.org/drawingml/2006/main" xmlns:r="http://schemas.openxmlformats.org/officeDocument/2006/relationships" xmlns:p="http://schemas.openxmlformats.org/presentationml/2006/main">
  <p:tag name="DVSHAPEID" val="2ulHVfv75kpInIrnlspOVk"/>
</p:tagLst>
</file>

<file path=ppt/tags/tag368.xml><?xml version="1.0" encoding="utf-8"?>
<p:tagLst xmlns:a="http://schemas.openxmlformats.org/drawingml/2006/main" xmlns:r="http://schemas.openxmlformats.org/officeDocument/2006/relationships" xmlns:p="http://schemas.openxmlformats.org/presentationml/2006/main">
  <p:tag name="DVSHAPEID" val="3qkGMKWzMOZhq58ewmulBK"/>
</p:tagLst>
</file>

<file path=ppt/tags/tag369.xml><?xml version="1.0" encoding="utf-8"?>
<p:tagLst xmlns:a="http://schemas.openxmlformats.org/drawingml/2006/main" xmlns:r="http://schemas.openxmlformats.org/officeDocument/2006/relationships" xmlns:p="http://schemas.openxmlformats.org/presentationml/2006/main">
  <p:tag name="DVSHAPEID" val="NtEKr8lNkB5IqUnftKavyB"/>
</p:tagLst>
</file>

<file path=ppt/tags/tag3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70.xml><?xml version="1.0" encoding="utf-8"?>
<p:tagLst xmlns:a="http://schemas.openxmlformats.org/drawingml/2006/main" xmlns:r="http://schemas.openxmlformats.org/officeDocument/2006/relationships" xmlns:p="http://schemas.openxmlformats.org/presentationml/2006/main">
  <p:tag name="DVSHAPEID" val="J6ime6W3jAJjDQ12jOeZto"/>
</p:tagLst>
</file>

<file path=ppt/tags/tag371.xml><?xml version="1.0" encoding="utf-8"?>
<p:tagLst xmlns:a="http://schemas.openxmlformats.org/drawingml/2006/main" xmlns:r="http://schemas.openxmlformats.org/officeDocument/2006/relationships" xmlns:p="http://schemas.openxmlformats.org/presentationml/2006/main">
  <p:tag name="DVSHAPEID" val="cIEdRhTKb5cbKyr4TeQhhv"/>
</p:tagLst>
</file>

<file path=ppt/tags/tag372.xml><?xml version="1.0" encoding="utf-8"?>
<p:tagLst xmlns:a="http://schemas.openxmlformats.org/drawingml/2006/main" xmlns:r="http://schemas.openxmlformats.org/officeDocument/2006/relationships" xmlns:p="http://schemas.openxmlformats.org/presentationml/2006/main">
  <p:tag name="DVSHAPEID" val="Y7hwdqrmhy8kTAH1eFazoE"/>
</p:tagLst>
</file>

<file path=ppt/tags/tag373.xml><?xml version="1.0" encoding="utf-8"?>
<p:tagLst xmlns:a="http://schemas.openxmlformats.org/drawingml/2006/main" xmlns:r="http://schemas.openxmlformats.org/officeDocument/2006/relationships" xmlns:p="http://schemas.openxmlformats.org/presentationml/2006/main">
  <p:tag name="DVSHAPEID" val="6r5tAeUZ8b6GJxWk4siPND"/>
</p:tagLst>
</file>

<file path=ppt/tags/tag374.xml><?xml version="1.0" encoding="utf-8"?>
<p:tagLst xmlns:a="http://schemas.openxmlformats.org/drawingml/2006/main" xmlns:r="http://schemas.openxmlformats.org/officeDocument/2006/relationships" xmlns:p="http://schemas.openxmlformats.org/presentationml/2006/main">
  <p:tag name="DVSHAPEID" val="3pERnSZb7I6k1QqJQdriqW"/>
</p:tagLst>
</file>

<file path=ppt/tags/tag375.xml><?xml version="1.0" encoding="utf-8"?>
<p:tagLst xmlns:a="http://schemas.openxmlformats.org/drawingml/2006/main" xmlns:r="http://schemas.openxmlformats.org/officeDocument/2006/relationships" xmlns:p="http://schemas.openxmlformats.org/presentationml/2006/main">
  <p:tag name="DVSHAPEID" val="edQa5TBHgzQtnGPIQ2ZW3o"/>
</p:tagLst>
</file>

<file path=ppt/tags/tag376.xml><?xml version="1.0" encoding="utf-8"?>
<p:tagLst xmlns:a="http://schemas.openxmlformats.org/drawingml/2006/main" xmlns:r="http://schemas.openxmlformats.org/officeDocument/2006/relationships" xmlns:p="http://schemas.openxmlformats.org/presentationml/2006/main">
  <p:tag name="DVSHAPEID" val="Apw5TkC5ovc6br0dM5Aqrw"/>
</p:tagLst>
</file>

<file path=ppt/tags/tag377.xml><?xml version="1.0" encoding="utf-8"?>
<p:tagLst xmlns:a="http://schemas.openxmlformats.org/drawingml/2006/main" xmlns:r="http://schemas.openxmlformats.org/officeDocument/2006/relationships" xmlns:p="http://schemas.openxmlformats.org/presentationml/2006/main">
  <p:tag name="DVSHAPEID" val="txsKU7moiuTPCrEZ0g5bbl"/>
</p:tagLst>
</file>

<file path=ppt/tags/tag378.xml><?xml version="1.0" encoding="utf-8"?>
<p:tagLst xmlns:a="http://schemas.openxmlformats.org/drawingml/2006/main" xmlns:r="http://schemas.openxmlformats.org/officeDocument/2006/relationships" xmlns:p="http://schemas.openxmlformats.org/presentationml/2006/main">
  <p:tag name="DVSHAPEID" val="ghunIDfTlDW3VYD8pvJZdI"/>
</p:tagLst>
</file>

<file path=ppt/tags/tag379.xml><?xml version="1.0" encoding="utf-8"?>
<p:tagLst xmlns:a="http://schemas.openxmlformats.org/drawingml/2006/main" xmlns:r="http://schemas.openxmlformats.org/officeDocument/2006/relationships" xmlns:p="http://schemas.openxmlformats.org/presentationml/2006/main">
  <p:tag name="DVSHAPEID" val="dmOzzN5kkgl8hagwoJ8o8f"/>
</p:tagLst>
</file>

<file path=ppt/tags/tag38.xml><?xml version="1.0" encoding="utf-8"?>
<p:tagLst xmlns:a="http://schemas.openxmlformats.org/drawingml/2006/main" xmlns:r="http://schemas.openxmlformats.org/officeDocument/2006/relationships" xmlns:p="http://schemas.openxmlformats.org/presentationml/2006/main">
  <p:tag name="DVSECTIONID" val="3Z2SxcmTFOXNHd6Xju0DtT"/>
</p:tagLst>
</file>

<file path=ppt/tags/tag380.xml><?xml version="1.0" encoding="utf-8"?>
<p:tagLst xmlns:a="http://schemas.openxmlformats.org/drawingml/2006/main" xmlns:r="http://schemas.openxmlformats.org/officeDocument/2006/relationships" xmlns:p="http://schemas.openxmlformats.org/presentationml/2006/main">
  <p:tag name="DVSHAPEID" val="SzwGlRQzrc7x38z83sN1iG"/>
</p:tagLst>
</file>

<file path=ppt/tags/tag381.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82.xml><?xml version="1.0" encoding="utf-8"?>
<p:tagLst xmlns:a="http://schemas.openxmlformats.org/drawingml/2006/main" xmlns:r="http://schemas.openxmlformats.org/officeDocument/2006/relationships" xmlns:p="http://schemas.openxmlformats.org/presentationml/2006/main">
  <p:tag name="DVSECTIONID" val="eiBcU1uMbdi2s7KdEu5Udp"/>
</p:tagLst>
</file>

<file path=ppt/tags/tag383.xml><?xml version="1.0" encoding="utf-8"?>
<p:tagLst xmlns:a="http://schemas.openxmlformats.org/drawingml/2006/main" xmlns:r="http://schemas.openxmlformats.org/officeDocument/2006/relationships" xmlns:p="http://schemas.openxmlformats.org/presentationml/2006/main">
  <p:tag name="DVSHAPEID" val="1OTuduwtEcOhB1LseUS4C9"/>
</p:tagLst>
</file>

<file path=ppt/tags/tag384.xml><?xml version="1.0" encoding="utf-8"?>
<p:tagLst xmlns:a="http://schemas.openxmlformats.org/drawingml/2006/main" xmlns:r="http://schemas.openxmlformats.org/officeDocument/2006/relationships" xmlns:p="http://schemas.openxmlformats.org/presentationml/2006/main">
  <p:tag name="DVSHAPEID" val="Shg5pKXIhCZyNZrOVxpcPJ"/>
</p:tagLst>
</file>

<file path=ppt/tags/tag38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86.xml><?xml version="1.0" encoding="utf-8"?>
<p:tagLst xmlns:a="http://schemas.openxmlformats.org/drawingml/2006/main" xmlns:r="http://schemas.openxmlformats.org/officeDocument/2006/relationships" xmlns:p="http://schemas.openxmlformats.org/presentationml/2006/main">
  <p:tag name="DVSECTIONID" val="rnz0SNJgKWKMoPd6p0LbQN"/>
</p:tagLst>
</file>

<file path=ppt/tags/tag387.xml><?xml version="1.0" encoding="utf-8"?>
<p:tagLst xmlns:a="http://schemas.openxmlformats.org/drawingml/2006/main" xmlns:r="http://schemas.openxmlformats.org/officeDocument/2006/relationships" xmlns:p="http://schemas.openxmlformats.org/presentationml/2006/main">
  <p:tag name="DVSHAPEID" val="yMH9Q94r2pNJQiJcObR2Kq"/>
</p:tagLst>
</file>

<file path=ppt/tags/tag388.xml><?xml version="1.0" encoding="utf-8"?>
<p:tagLst xmlns:a="http://schemas.openxmlformats.org/drawingml/2006/main" xmlns:r="http://schemas.openxmlformats.org/officeDocument/2006/relationships" xmlns:p="http://schemas.openxmlformats.org/presentationml/2006/main">
  <p:tag name="DVSHAPEID" val="lJbwEtevJuNing8rXjyeRn"/>
</p:tagLst>
</file>

<file path=ppt/tags/tag38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9.xml><?xml version="1.0" encoding="utf-8"?>
<p:tagLst xmlns:a="http://schemas.openxmlformats.org/drawingml/2006/main" xmlns:r="http://schemas.openxmlformats.org/officeDocument/2006/relationships" xmlns:p="http://schemas.openxmlformats.org/presentationml/2006/main">
  <p:tag name="DVSECTIONID" val="rYaQ2QT0Fua6cdBgsrYNye"/>
</p:tagLst>
</file>

<file path=ppt/tags/tag390.xml><?xml version="1.0" encoding="utf-8"?>
<p:tagLst xmlns:a="http://schemas.openxmlformats.org/drawingml/2006/main" xmlns:r="http://schemas.openxmlformats.org/officeDocument/2006/relationships" xmlns:p="http://schemas.openxmlformats.org/presentationml/2006/main">
  <p:tag name="DVSECTIONID" val="9nmYgBGmErnORdDU8G3Utl"/>
</p:tagLst>
</file>

<file path=ppt/tags/tag391.xml><?xml version="1.0" encoding="utf-8"?>
<p:tagLst xmlns:a="http://schemas.openxmlformats.org/drawingml/2006/main" xmlns:r="http://schemas.openxmlformats.org/officeDocument/2006/relationships" xmlns:p="http://schemas.openxmlformats.org/presentationml/2006/main">
  <p:tag name="DVSHAPEID" val="zsCVGODCAyRQrFETTAIxue"/>
</p:tagLst>
</file>

<file path=ppt/tags/tag392.xml><?xml version="1.0" encoding="utf-8"?>
<p:tagLst xmlns:a="http://schemas.openxmlformats.org/drawingml/2006/main" xmlns:r="http://schemas.openxmlformats.org/officeDocument/2006/relationships" xmlns:p="http://schemas.openxmlformats.org/presentationml/2006/main">
  <p:tag name="DVSHAPEID" val="hgNiCVZJKWRtGmxyW1kpJ8"/>
</p:tagLst>
</file>

<file path=ppt/tags/tag39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394.xml><?xml version="1.0" encoding="utf-8"?>
<p:tagLst xmlns:a="http://schemas.openxmlformats.org/drawingml/2006/main" xmlns:r="http://schemas.openxmlformats.org/officeDocument/2006/relationships" xmlns:p="http://schemas.openxmlformats.org/presentationml/2006/main">
  <p:tag name="DVSECTIONID" val="fdZrge8Wj54Zg8XY4Ac3TD"/>
</p:tagLst>
</file>

<file path=ppt/tags/tag395.xml><?xml version="1.0" encoding="utf-8"?>
<p:tagLst xmlns:a="http://schemas.openxmlformats.org/drawingml/2006/main" xmlns:r="http://schemas.openxmlformats.org/officeDocument/2006/relationships" xmlns:p="http://schemas.openxmlformats.org/presentationml/2006/main">
  <p:tag name="DVSHAPEID" val="GXvxPNiPj61JTPIRRp8ZtQ"/>
</p:tagLst>
</file>

<file path=ppt/tags/tag396.xml><?xml version="1.0" encoding="utf-8"?>
<p:tagLst xmlns:a="http://schemas.openxmlformats.org/drawingml/2006/main" xmlns:r="http://schemas.openxmlformats.org/officeDocument/2006/relationships" xmlns:p="http://schemas.openxmlformats.org/presentationml/2006/main">
  <p:tag name="DVSHAPEID" val="4VQJCrKkWCPG8fwWErtYyJ"/>
</p:tagLst>
</file>

<file path=ppt/tags/tag397.xml><?xml version="1.0" encoding="utf-8"?>
<p:tagLst xmlns:a="http://schemas.openxmlformats.org/drawingml/2006/main" xmlns:r="http://schemas.openxmlformats.org/officeDocument/2006/relationships" xmlns:p="http://schemas.openxmlformats.org/presentationml/2006/main">
  <p:tag name="DVSHAPEID" val="vbGhjfyJCHjPTAG6bQ5Zap"/>
</p:tagLst>
</file>

<file path=ppt/tags/tag398.xml><?xml version="1.0" encoding="utf-8"?>
<p:tagLst xmlns:a="http://schemas.openxmlformats.org/drawingml/2006/main" xmlns:r="http://schemas.openxmlformats.org/officeDocument/2006/relationships" xmlns:p="http://schemas.openxmlformats.org/presentationml/2006/main">
  <p:tag name="DVSHAPEID" val="TcHtlVLGwvilqF2l7vMcZ8"/>
</p:tagLst>
</file>

<file path=ppt/tags/tag39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xml><?xml version="1.0" encoding="utf-8"?>
<p:tagLst xmlns:a="http://schemas.openxmlformats.org/drawingml/2006/main" xmlns:r="http://schemas.openxmlformats.org/officeDocument/2006/relationships" xmlns:p="http://schemas.openxmlformats.org/presentationml/2006/main">
  <p:tag name="DVSHAPEID" val="4RNF5Td1Irrp8bCDyls4ym"/>
</p:tagLst>
</file>

<file path=ppt/tags/tag40.xml><?xml version="1.0" encoding="utf-8"?>
<p:tagLst xmlns:a="http://schemas.openxmlformats.org/drawingml/2006/main" xmlns:r="http://schemas.openxmlformats.org/officeDocument/2006/relationships" xmlns:p="http://schemas.openxmlformats.org/presentationml/2006/main">
  <p:tag name="DVSHAPEID" val="qqUpAabUn4kEQBmBGVTIFU"/>
</p:tagLst>
</file>

<file path=ppt/tags/tag400.xml><?xml version="1.0" encoding="utf-8"?>
<p:tagLst xmlns:a="http://schemas.openxmlformats.org/drawingml/2006/main" xmlns:r="http://schemas.openxmlformats.org/officeDocument/2006/relationships" xmlns:p="http://schemas.openxmlformats.org/presentationml/2006/main">
  <p:tag name="DVSECTIONID" val="kq6XFcus6IZ3kK11dDWcCe"/>
</p:tagLst>
</file>

<file path=ppt/tags/tag401.xml><?xml version="1.0" encoding="utf-8"?>
<p:tagLst xmlns:a="http://schemas.openxmlformats.org/drawingml/2006/main" xmlns:r="http://schemas.openxmlformats.org/officeDocument/2006/relationships" xmlns:p="http://schemas.openxmlformats.org/presentationml/2006/main">
  <p:tag name="DVSHAPEID" val="GvFbJuWJuibNLPDw5sY4Il"/>
</p:tagLst>
</file>

<file path=ppt/tags/tag402.xml><?xml version="1.0" encoding="utf-8"?>
<p:tagLst xmlns:a="http://schemas.openxmlformats.org/drawingml/2006/main" xmlns:r="http://schemas.openxmlformats.org/officeDocument/2006/relationships" xmlns:p="http://schemas.openxmlformats.org/presentationml/2006/main">
  <p:tag name="DVSHAPEID" val="PfDiCsK1ZipbESSzx6cuzE"/>
</p:tagLst>
</file>

<file path=ppt/tags/tag403.xml><?xml version="1.0" encoding="utf-8"?>
<p:tagLst xmlns:a="http://schemas.openxmlformats.org/drawingml/2006/main" xmlns:r="http://schemas.openxmlformats.org/officeDocument/2006/relationships" xmlns:p="http://schemas.openxmlformats.org/presentationml/2006/main">
  <p:tag name="DVSHAPEID" val="nX2XAXkrkgSkGpxrRuZtiT"/>
</p:tagLst>
</file>

<file path=ppt/tags/tag404.xml><?xml version="1.0" encoding="utf-8"?>
<p:tagLst xmlns:a="http://schemas.openxmlformats.org/drawingml/2006/main" xmlns:r="http://schemas.openxmlformats.org/officeDocument/2006/relationships" xmlns:p="http://schemas.openxmlformats.org/presentationml/2006/main">
  <p:tag name="DVSHAPEID" val="oAaKDvURReMaSFgFRMHyX9"/>
</p:tagLst>
</file>

<file path=ppt/tags/tag40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06.xml><?xml version="1.0" encoding="utf-8"?>
<p:tagLst xmlns:a="http://schemas.openxmlformats.org/drawingml/2006/main" xmlns:r="http://schemas.openxmlformats.org/officeDocument/2006/relationships" xmlns:p="http://schemas.openxmlformats.org/presentationml/2006/main">
  <p:tag name="DVSECTIONID" val="J6q6nD3GmfrCTyljzWrQYm"/>
</p:tagLst>
</file>

<file path=ppt/tags/tag407.xml><?xml version="1.0" encoding="utf-8"?>
<p:tagLst xmlns:a="http://schemas.openxmlformats.org/drawingml/2006/main" xmlns:r="http://schemas.openxmlformats.org/officeDocument/2006/relationships" xmlns:p="http://schemas.openxmlformats.org/presentationml/2006/main">
  <p:tag name="DVSHAPEID" val="yk9Wg9kHQfVQH7LnkAKSHq"/>
</p:tagLst>
</file>

<file path=ppt/tags/tag408.xml><?xml version="1.0" encoding="utf-8"?>
<p:tagLst xmlns:a="http://schemas.openxmlformats.org/drawingml/2006/main" xmlns:r="http://schemas.openxmlformats.org/officeDocument/2006/relationships" xmlns:p="http://schemas.openxmlformats.org/presentationml/2006/main">
  <p:tag name="DVSHAPEID" val="uC3TdjVA2rncPLEVLiykEu"/>
</p:tagLst>
</file>

<file path=ppt/tags/tag409.xml><?xml version="1.0" encoding="utf-8"?>
<p:tagLst xmlns:a="http://schemas.openxmlformats.org/drawingml/2006/main" xmlns:r="http://schemas.openxmlformats.org/officeDocument/2006/relationships" xmlns:p="http://schemas.openxmlformats.org/presentationml/2006/main">
  <p:tag name="DVSHAPEID" val="JWYOpwHvxrV8QwTmW1Mgdu"/>
</p:tagLst>
</file>

<file path=ppt/tags/tag41.xml><?xml version="1.0" encoding="utf-8"?>
<p:tagLst xmlns:a="http://schemas.openxmlformats.org/drawingml/2006/main" xmlns:r="http://schemas.openxmlformats.org/officeDocument/2006/relationships" xmlns:p="http://schemas.openxmlformats.org/presentationml/2006/main">
  <p:tag name="DVSHAPEID" val="1YxKDexEpquGh3L3032LIv"/>
</p:tagLst>
</file>

<file path=ppt/tags/tag410.xml><?xml version="1.0" encoding="utf-8"?>
<p:tagLst xmlns:a="http://schemas.openxmlformats.org/drawingml/2006/main" xmlns:r="http://schemas.openxmlformats.org/officeDocument/2006/relationships" xmlns:p="http://schemas.openxmlformats.org/presentationml/2006/main">
  <p:tag name="DVSHAPEID" val="tviZIpPrkmMZT6VoUoSxTW"/>
</p:tagLst>
</file>

<file path=ppt/tags/tag411.xml><?xml version="1.0" encoding="utf-8"?>
<p:tagLst xmlns:a="http://schemas.openxmlformats.org/drawingml/2006/main" xmlns:r="http://schemas.openxmlformats.org/officeDocument/2006/relationships" xmlns:p="http://schemas.openxmlformats.org/presentationml/2006/main">
  <p:tag name="DVSHAPEID" val="gHU71omxynhfttwpOiF56y"/>
</p:tagLst>
</file>

<file path=ppt/tags/tag412.xml><?xml version="1.0" encoding="utf-8"?>
<p:tagLst xmlns:a="http://schemas.openxmlformats.org/drawingml/2006/main" xmlns:r="http://schemas.openxmlformats.org/officeDocument/2006/relationships" xmlns:p="http://schemas.openxmlformats.org/presentationml/2006/main">
  <p:tag name="DVSHAPEID" val="mQDNry6nnGAweB4Aor5MOo"/>
</p:tagLst>
</file>

<file path=ppt/tags/tag41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14.xml><?xml version="1.0" encoding="utf-8"?>
<p:tagLst xmlns:a="http://schemas.openxmlformats.org/drawingml/2006/main" xmlns:r="http://schemas.openxmlformats.org/officeDocument/2006/relationships" xmlns:p="http://schemas.openxmlformats.org/presentationml/2006/main">
  <p:tag name="DVSECTIONID" val="ZcOcX2mz7H05H0wyPRpplK"/>
</p:tagLst>
</file>

<file path=ppt/tags/tag415.xml><?xml version="1.0" encoding="utf-8"?>
<p:tagLst xmlns:a="http://schemas.openxmlformats.org/drawingml/2006/main" xmlns:r="http://schemas.openxmlformats.org/officeDocument/2006/relationships" xmlns:p="http://schemas.openxmlformats.org/presentationml/2006/main">
  <p:tag name="DVSHAPEID" val="YnVu2W7PmdMTfJEj6JKHY6"/>
</p:tagLst>
</file>

<file path=ppt/tags/tag416.xml><?xml version="1.0" encoding="utf-8"?>
<p:tagLst xmlns:a="http://schemas.openxmlformats.org/drawingml/2006/main" xmlns:r="http://schemas.openxmlformats.org/officeDocument/2006/relationships" xmlns:p="http://schemas.openxmlformats.org/presentationml/2006/main">
  <p:tag name="DVSHAPEID" val="z11vMKqr6bWcwT5C8xawha"/>
</p:tagLst>
</file>

<file path=ppt/tags/tag417.xml><?xml version="1.0" encoding="utf-8"?>
<p:tagLst xmlns:a="http://schemas.openxmlformats.org/drawingml/2006/main" xmlns:r="http://schemas.openxmlformats.org/officeDocument/2006/relationships" xmlns:p="http://schemas.openxmlformats.org/presentationml/2006/main">
  <p:tag name="DVSHAPEID" val="k4qthRfWS6wSNUswamoU7B"/>
</p:tagLst>
</file>

<file path=ppt/tags/tag418.xml><?xml version="1.0" encoding="utf-8"?>
<p:tagLst xmlns:a="http://schemas.openxmlformats.org/drawingml/2006/main" xmlns:r="http://schemas.openxmlformats.org/officeDocument/2006/relationships" xmlns:p="http://schemas.openxmlformats.org/presentationml/2006/main">
  <p:tag name="DVSHAPEID" val="W2cLdtBcxsPpGW5iszb9iQ"/>
</p:tagLst>
</file>

<file path=ppt/tags/tag419.xml><?xml version="1.0" encoding="utf-8"?>
<p:tagLst xmlns:a="http://schemas.openxmlformats.org/drawingml/2006/main" xmlns:r="http://schemas.openxmlformats.org/officeDocument/2006/relationships" xmlns:p="http://schemas.openxmlformats.org/presentationml/2006/main">
  <p:tag name="DVSHAPEID" val="GE6baBnO7m3J8nhwDMkGz4"/>
</p:tagLst>
</file>

<file path=ppt/tags/tag42.xml><?xml version="1.0" encoding="utf-8"?>
<p:tagLst xmlns:a="http://schemas.openxmlformats.org/drawingml/2006/main" xmlns:r="http://schemas.openxmlformats.org/officeDocument/2006/relationships" xmlns:p="http://schemas.openxmlformats.org/presentationml/2006/main">
  <p:tag name="DVSHAPEID" val="kTT3yxhItNQ1fzD0qKiAvc"/>
</p:tagLst>
</file>

<file path=ppt/tags/tag420.xml><?xml version="1.0" encoding="utf-8"?>
<p:tagLst xmlns:a="http://schemas.openxmlformats.org/drawingml/2006/main" xmlns:r="http://schemas.openxmlformats.org/officeDocument/2006/relationships" xmlns:p="http://schemas.openxmlformats.org/presentationml/2006/main">
  <p:tag name="DVSHAPEID" val="3newrRTPJXi6myF2j0PJkt"/>
</p:tagLst>
</file>

<file path=ppt/tags/tag421.xml><?xml version="1.0" encoding="utf-8"?>
<p:tagLst xmlns:a="http://schemas.openxmlformats.org/drawingml/2006/main" xmlns:r="http://schemas.openxmlformats.org/officeDocument/2006/relationships" xmlns:p="http://schemas.openxmlformats.org/presentationml/2006/main">
  <p:tag name="DVSHAPEID" val="mWOH1WVpOCgCBIXDavUiD5"/>
</p:tagLst>
</file>

<file path=ppt/tags/tag422.xml><?xml version="1.0" encoding="utf-8"?>
<p:tagLst xmlns:a="http://schemas.openxmlformats.org/drawingml/2006/main" xmlns:r="http://schemas.openxmlformats.org/officeDocument/2006/relationships" xmlns:p="http://schemas.openxmlformats.org/presentationml/2006/main">
  <p:tag name="DVSHAPEID" val="r11IQBskRQJz1hIJPXTj8G"/>
</p:tagLst>
</file>

<file path=ppt/tags/tag423.xml><?xml version="1.0" encoding="utf-8"?>
<p:tagLst xmlns:a="http://schemas.openxmlformats.org/drawingml/2006/main" xmlns:r="http://schemas.openxmlformats.org/officeDocument/2006/relationships" xmlns:p="http://schemas.openxmlformats.org/presentationml/2006/main">
  <p:tag name="DVSHAPEID" val="QJXX5FPjO1QhvMFj5kWtKp"/>
</p:tagLst>
</file>

<file path=ppt/tags/tag424.xml><?xml version="1.0" encoding="utf-8"?>
<p:tagLst xmlns:a="http://schemas.openxmlformats.org/drawingml/2006/main" xmlns:r="http://schemas.openxmlformats.org/officeDocument/2006/relationships" xmlns:p="http://schemas.openxmlformats.org/presentationml/2006/main">
  <p:tag name="DVSHAPEID" val="S1GFVqGXpjWKbhLTvNuy1H"/>
</p:tagLst>
</file>

<file path=ppt/tags/tag425.xml><?xml version="1.0" encoding="utf-8"?>
<p:tagLst xmlns:a="http://schemas.openxmlformats.org/drawingml/2006/main" xmlns:r="http://schemas.openxmlformats.org/officeDocument/2006/relationships" xmlns:p="http://schemas.openxmlformats.org/presentationml/2006/main">
  <p:tag name="DVSHAPEID" val="JKMV4wRznEVqRWgpJpCRCw"/>
</p:tagLst>
</file>

<file path=ppt/tags/tag426.xml><?xml version="1.0" encoding="utf-8"?>
<p:tagLst xmlns:a="http://schemas.openxmlformats.org/drawingml/2006/main" xmlns:r="http://schemas.openxmlformats.org/officeDocument/2006/relationships" xmlns:p="http://schemas.openxmlformats.org/presentationml/2006/main">
  <p:tag name="DVSHAPEID" val="kKAnxbO9ZcnbhWS0ma5PWh"/>
</p:tagLst>
</file>

<file path=ppt/tags/tag427.xml><?xml version="1.0" encoding="utf-8"?>
<p:tagLst xmlns:a="http://schemas.openxmlformats.org/drawingml/2006/main" xmlns:r="http://schemas.openxmlformats.org/officeDocument/2006/relationships" xmlns:p="http://schemas.openxmlformats.org/presentationml/2006/main">
  <p:tag name="DVSHAPEID" val="PLqPD635Va4cp2lGYFKdFI"/>
</p:tagLst>
</file>

<file path=ppt/tags/tag428.xml><?xml version="1.0" encoding="utf-8"?>
<p:tagLst xmlns:a="http://schemas.openxmlformats.org/drawingml/2006/main" xmlns:r="http://schemas.openxmlformats.org/officeDocument/2006/relationships" xmlns:p="http://schemas.openxmlformats.org/presentationml/2006/main">
  <p:tag name="DVSHAPEID" val="2FEjwJ2sLMA3UOWIyI5Thd"/>
</p:tagLst>
</file>

<file path=ppt/tags/tag429.xml><?xml version="1.0" encoding="utf-8"?>
<p:tagLst xmlns:a="http://schemas.openxmlformats.org/drawingml/2006/main" xmlns:r="http://schemas.openxmlformats.org/officeDocument/2006/relationships" xmlns:p="http://schemas.openxmlformats.org/presentationml/2006/main">
  <p:tag name="DVSHAPEID" val="64wQEFbp5IB6JKajzk2soh"/>
</p:tagLst>
</file>

<file path=ppt/tags/tag4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30.xml><?xml version="1.0" encoding="utf-8"?>
<p:tagLst xmlns:a="http://schemas.openxmlformats.org/drawingml/2006/main" xmlns:r="http://schemas.openxmlformats.org/officeDocument/2006/relationships" xmlns:p="http://schemas.openxmlformats.org/presentationml/2006/main">
  <p:tag name="DVSHAPEID" val="Cm7wJg727MrOzANG4mhmHR"/>
</p:tagLst>
</file>

<file path=ppt/tags/tag431.xml><?xml version="1.0" encoding="utf-8"?>
<p:tagLst xmlns:a="http://schemas.openxmlformats.org/drawingml/2006/main" xmlns:r="http://schemas.openxmlformats.org/officeDocument/2006/relationships" xmlns:p="http://schemas.openxmlformats.org/presentationml/2006/main">
  <p:tag name="DVSHAPEID" val="rO5bxe8LQPPOsaI8WVi2AP"/>
</p:tagLst>
</file>

<file path=ppt/tags/tag432.xml><?xml version="1.0" encoding="utf-8"?>
<p:tagLst xmlns:a="http://schemas.openxmlformats.org/drawingml/2006/main" xmlns:r="http://schemas.openxmlformats.org/officeDocument/2006/relationships" xmlns:p="http://schemas.openxmlformats.org/presentationml/2006/main">
  <p:tag name="DVSHAPEID" val="EUbAwSfFb2zKUjqxISTmVC"/>
</p:tagLst>
</file>

<file path=ppt/tags/tag433.xml><?xml version="1.0" encoding="utf-8"?>
<p:tagLst xmlns:a="http://schemas.openxmlformats.org/drawingml/2006/main" xmlns:r="http://schemas.openxmlformats.org/officeDocument/2006/relationships" xmlns:p="http://schemas.openxmlformats.org/presentationml/2006/main">
  <p:tag name="DVSHAPEID" val="ZK8DYVqm3FhC9b0XIgvaDM"/>
</p:tagLst>
</file>

<file path=ppt/tags/tag434.xml><?xml version="1.0" encoding="utf-8"?>
<p:tagLst xmlns:a="http://schemas.openxmlformats.org/drawingml/2006/main" xmlns:r="http://schemas.openxmlformats.org/officeDocument/2006/relationships" xmlns:p="http://schemas.openxmlformats.org/presentationml/2006/main">
  <p:tag name="DVSHAPEID" val="eHfoHocp8eT2UqsTUkfOYU"/>
</p:tagLst>
</file>

<file path=ppt/tags/tag435.xml><?xml version="1.0" encoding="utf-8"?>
<p:tagLst xmlns:a="http://schemas.openxmlformats.org/drawingml/2006/main" xmlns:r="http://schemas.openxmlformats.org/officeDocument/2006/relationships" xmlns:p="http://schemas.openxmlformats.org/presentationml/2006/main">
  <p:tag name="DVSHAPEID" val="ti9fxLaDRKYcwqnze19Ew2"/>
</p:tagLst>
</file>

<file path=ppt/tags/tag436.xml><?xml version="1.0" encoding="utf-8"?>
<p:tagLst xmlns:a="http://schemas.openxmlformats.org/drawingml/2006/main" xmlns:r="http://schemas.openxmlformats.org/officeDocument/2006/relationships" xmlns:p="http://schemas.openxmlformats.org/presentationml/2006/main">
  <p:tag name="DVSHAPEID" val="I6gzuPmbVPOjeXesRrevn8"/>
</p:tagLst>
</file>

<file path=ppt/tags/tag43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38.xml><?xml version="1.0" encoding="utf-8"?>
<p:tagLst xmlns:a="http://schemas.openxmlformats.org/drawingml/2006/main" xmlns:r="http://schemas.openxmlformats.org/officeDocument/2006/relationships" xmlns:p="http://schemas.openxmlformats.org/presentationml/2006/main">
  <p:tag name="DVSECTIONID" val="CHRtGU40KLgn6dibG0kN8K"/>
</p:tagLst>
</file>

<file path=ppt/tags/tag439.xml><?xml version="1.0" encoding="utf-8"?>
<p:tagLst xmlns:a="http://schemas.openxmlformats.org/drawingml/2006/main" xmlns:r="http://schemas.openxmlformats.org/officeDocument/2006/relationships" xmlns:p="http://schemas.openxmlformats.org/presentationml/2006/main">
  <p:tag name="DVSHAPEID" val="KZ0piN1fA7ZVgo28gfxvMY"/>
</p:tagLst>
</file>

<file path=ppt/tags/tag44.xml><?xml version="1.0" encoding="utf-8"?>
<p:tagLst xmlns:a="http://schemas.openxmlformats.org/drawingml/2006/main" xmlns:r="http://schemas.openxmlformats.org/officeDocument/2006/relationships" xmlns:p="http://schemas.openxmlformats.org/presentationml/2006/main">
  <p:tag name="DVSECTIONID" val="1Im5q3dMQ03HwMM6rDPDMl"/>
</p:tagLst>
</file>

<file path=ppt/tags/tag440.xml><?xml version="1.0" encoding="utf-8"?>
<p:tagLst xmlns:a="http://schemas.openxmlformats.org/drawingml/2006/main" xmlns:r="http://schemas.openxmlformats.org/officeDocument/2006/relationships" xmlns:p="http://schemas.openxmlformats.org/presentationml/2006/main">
  <p:tag name="DVSHAPEID" val="g8fWDf0KEdxx3pb4CnRY7c"/>
</p:tagLst>
</file>

<file path=ppt/tags/tag441.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42.xml><?xml version="1.0" encoding="utf-8"?>
<p:tagLst xmlns:a="http://schemas.openxmlformats.org/drawingml/2006/main" xmlns:r="http://schemas.openxmlformats.org/officeDocument/2006/relationships" xmlns:p="http://schemas.openxmlformats.org/presentationml/2006/main">
  <p:tag name="DVSECTIONID" val="CNQkM07zry0fA6ltlru7We"/>
</p:tagLst>
</file>

<file path=ppt/tags/tag443.xml><?xml version="1.0" encoding="utf-8"?>
<p:tagLst xmlns:a="http://schemas.openxmlformats.org/drawingml/2006/main" xmlns:r="http://schemas.openxmlformats.org/officeDocument/2006/relationships" xmlns:p="http://schemas.openxmlformats.org/presentationml/2006/main">
  <p:tag name="DVSHAPEID" val="VEEjRWz58BYfM5WChnXy3y"/>
</p:tagLst>
</file>

<file path=ppt/tags/tag444.xml><?xml version="1.0" encoding="utf-8"?>
<p:tagLst xmlns:a="http://schemas.openxmlformats.org/drawingml/2006/main" xmlns:r="http://schemas.openxmlformats.org/officeDocument/2006/relationships" xmlns:p="http://schemas.openxmlformats.org/presentationml/2006/main">
  <p:tag name="DVSHAPEID" val="j3QK8NdPHyl8l2FBogvEa8"/>
</p:tagLst>
</file>

<file path=ppt/tags/tag445.xml><?xml version="1.0" encoding="utf-8"?>
<p:tagLst xmlns:a="http://schemas.openxmlformats.org/drawingml/2006/main" xmlns:r="http://schemas.openxmlformats.org/officeDocument/2006/relationships" xmlns:p="http://schemas.openxmlformats.org/presentationml/2006/main">
  <p:tag name="DVSHAPEID" val="aLXZsjAMidLmkAs6NMSiUq"/>
</p:tagLst>
</file>

<file path=ppt/tags/tag446.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47.xml><?xml version="1.0" encoding="utf-8"?>
<p:tagLst xmlns:a="http://schemas.openxmlformats.org/drawingml/2006/main" xmlns:r="http://schemas.openxmlformats.org/officeDocument/2006/relationships" xmlns:p="http://schemas.openxmlformats.org/presentationml/2006/main">
  <p:tag name="DVSECTIONID" val="PkTjgDao4xBR53Cm73SbkH"/>
</p:tagLst>
</file>

<file path=ppt/tags/tag448.xml><?xml version="1.0" encoding="utf-8"?>
<p:tagLst xmlns:a="http://schemas.openxmlformats.org/drawingml/2006/main" xmlns:r="http://schemas.openxmlformats.org/officeDocument/2006/relationships" xmlns:p="http://schemas.openxmlformats.org/presentationml/2006/main">
  <p:tag name="DVSHAPEID" val="X9ctSNxl6EW02ynKYNiMPd"/>
</p:tagLst>
</file>

<file path=ppt/tags/tag449.xml><?xml version="1.0" encoding="utf-8"?>
<p:tagLst xmlns:a="http://schemas.openxmlformats.org/drawingml/2006/main" xmlns:r="http://schemas.openxmlformats.org/officeDocument/2006/relationships" xmlns:p="http://schemas.openxmlformats.org/presentationml/2006/main">
  <p:tag name="DVSHAPEID" val="z52wkun7nSJqbxbQLDrGTv"/>
</p:tagLst>
</file>

<file path=ppt/tags/tag45.xml><?xml version="1.0" encoding="utf-8"?>
<p:tagLst xmlns:a="http://schemas.openxmlformats.org/drawingml/2006/main" xmlns:r="http://schemas.openxmlformats.org/officeDocument/2006/relationships" xmlns:p="http://schemas.openxmlformats.org/presentationml/2006/main">
  <p:tag name="DVSHAPEID" val="FXgXGpAqgus2qLW8BZOGv2"/>
</p:tagLst>
</file>

<file path=ppt/tags/tag450.xml><?xml version="1.0" encoding="utf-8"?>
<p:tagLst xmlns:a="http://schemas.openxmlformats.org/drawingml/2006/main" xmlns:r="http://schemas.openxmlformats.org/officeDocument/2006/relationships" xmlns:p="http://schemas.openxmlformats.org/presentationml/2006/main">
  <p:tag name="DVSHAPEID" val="PhHEuMIp1QHJA6qms2YYg4"/>
</p:tagLst>
</file>

<file path=ppt/tags/tag451.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52.xml><?xml version="1.0" encoding="utf-8"?>
<p:tagLst xmlns:a="http://schemas.openxmlformats.org/drawingml/2006/main" xmlns:r="http://schemas.openxmlformats.org/officeDocument/2006/relationships" xmlns:p="http://schemas.openxmlformats.org/presentationml/2006/main">
  <p:tag name="DVSECTIONID" val="mQCbQcFSi0NnYwrtKtp2tt"/>
</p:tagLst>
</file>

<file path=ppt/tags/tag453.xml><?xml version="1.0" encoding="utf-8"?>
<p:tagLst xmlns:a="http://schemas.openxmlformats.org/drawingml/2006/main" xmlns:r="http://schemas.openxmlformats.org/officeDocument/2006/relationships" xmlns:p="http://schemas.openxmlformats.org/presentationml/2006/main">
  <p:tag name="DVSHAPEID" val="PuLIoknOzun92qdKRollmW"/>
</p:tagLst>
</file>

<file path=ppt/tags/tag454.xml><?xml version="1.0" encoding="utf-8"?>
<p:tagLst xmlns:a="http://schemas.openxmlformats.org/drawingml/2006/main" xmlns:r="http://schemas.openxmlformats.org/officeDocument/2006/relationships" xmlns:p="http://schemas.openxmlformats.org/presentationml/2006/main">
  <p:tag name="DVSHAPEID" val="yCclLITLTy90HlUPnIZJIJ"/>
</p:tagLst>
</file>

<file path=ppt/tags/tag45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56.xml><?xml version="1.0" encoding="utf-8"?>
<p:tagLst xmlns:a="http://schemas.openxmlformats.org/drawingml/2006/main" xmlns:r="http://schemas.openxmlformats.org/officeDocument/2006/relationships" xmlns:p="http://schemas.openxmlformats.org/presentationml/2006/main">
  <p:tag name="DVSECTIONID" val="DI0hRZkqeLU8Y2G4NXJceB"/>
</p:tagLst>
</file>

<file path=ppt/tags/tag457.xml><?xml version="1.0" encoding="utf-8"?>
<p:tagLst xmlns:a="http://schemas.openxmlformats.org/drawingml/2006/main" xmlns:r="http://schemas.openxmlformats.org/officeDocument/2006/relationships" xmlns:p="http://schemas.openxmlformats.org/presentationml/2006/main">
  <p:tag name="DVSHAPEID" val="F6w3BheZOLQU2Vr4HFu1Oj"/>
</p:tagLst>
</file>

<file path=ppt/tags/tag458.xml><?xml version="1.0" encoding="utf-8"?>
<p:tagLst xmlns:a="http://schemas.openxmlformats.org/drawingml/2006/main" xmlns:r="http://schemas.openxmlformats.org/officeDocument/2006/relationships" xmlns:p="http://schemas.openxmlformats.org/presentationml/2006/main">
  <p:tag name="DVSHAPEID" val="GrHzz1PfK1mz8ifgJR4O5n"/>
</p:tagLst>
</file>

<file path=ppt/tags/tag45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6.xml><?xml version="1.0" encoding="utf-8"?>
<p:tagLst xmlns:a="http://schemas.openxmlformats.org/drawingml/2006/main" xmlns:r="http://schemas.openxmlformats.org/officeDocument/2006/relationships" xmlns:p="http://schemas.openxmlformats.org/presentationml/2006/main">
  <p:tag name="DVSHAPEID" val="dx3KC2nRf6m8dWNARR73xl"/>
</p:tagLst>
</file>

<file path=ppt/tags/tag460.xml><?xml version="1.0" encoding="utf-8"?>
<p:tagLst xmlns:a="http://schemas.openxmlformats.org/drawingml/2006/main" xmlns:r="http://schemas.openxmlformats.org/officeDocument/2006/relationships" xmlns:p="http://schemas.openxmlformats.org/presentationml/2006/main">
  <p:tag name="DVSECTIONID" val="4I56VEjpLhdTdUbylFyRM2"/>
</p:tagLst>
</file>

<file path=ppt/tags/tag461.xml><?xml version="1.0" encoding="utf-8"?>
<p:tagLst xmlns:a="http://schemas.openxmlformats.org/drawingml/2006/main" xmlns:r="http://schemas.openxmlformats.org/officeDocument/2006/relationships" xmlns:p="http://schemas.openxmlformats.org/presentationml/2006/main">
  <p:tag name="DVSHAPEID" val="87XvgW9mlGgRuZgFvdt6lG"/>
</p:tagLst>
</file>

<file path=ppt/tags/tag462.xml><?xml version="1.0" encoding="utf-8"?>
<p:tagLst xmlns:a="http://schemas.openxmlformats.org/drawingml/2006/main" xmlns:r="http://schemas.openxmlformats.org/officeDocument/2006/relationships" xmlns:p="http://schemas.openxmlformats.org/presentationml/2006/main">
  <p:tag name="DVSHAPEID" val="WBxoJfBARJWoELdprcHibF"/>
</p:tagLst>
</file>

<file path=ppt/tags/tag463.xml><?xml version="1.0" encoding="utf-8"?>
<p:tagLst xmlns:a="http://schemas.openxmlformats.org/drawingml/2006/main" xmlns:r="http://schemas.openxmlformats.org/officeDocument/2006/relationships" xmlns:p="http://schemas.openxmlformats.org/presentationml/2006/main">
  <p:tag name="DVSHAPEID" val="frR1xw6flDesalXRdUKLOw"/>
</p:tagLst>
</file>

<file path=ppt/tags/tag464.xml><?xml version="1.0" encoding="utf-8"?>
<p:tagLst xmlns:a="http://schemas.openxmlformats.org/drawingml/2006/main" xmlns:r="http://schemas.openxmlformats.org/officeDocument/2006/relationships" xmlns:p="http://schemas.openxmlformats.org/presentationml/2006/main">
  <p:tag name="DVSHAPEID" val="V6lvs5Mho3uhm5xHH5tCoi"/>
</p:tagLst>
</file>

<file path=ppt/tags/tag465.xml><?xml version="1.0" encoding="utf-8"?>
<p:tagLst xmlns:a="http://schemas.openxmlformats.org/drawingml/2006/main" xmlns:r="http://schemas.openxmlformats.org/officeDocument/2006/relationships" xmlns:p="http://schemas.openxmlformats.org/presentationml/2006/main">
  <p:tag name="DVSHAPEID" val="9bARrzZMxpRIvLG241t3eb"/>
</p:tagLst>
</file>

<file path=ppt/tags/tag466.xml><?xml version="1.0" encoding="utf-8"?>
<p:tagLst xmlns:a="http://schemas.openxmlformats.org/drawingml/2006/main" xmlns:r="http://schemas.openxmlformats.org/officeDocument/2006/relationships" xmlns:p="http://schemas.openxmlformats.org/presentationml/2006/main">
  <p:tag name="DVSHAPEID" val="XTZSkvdFic7DW9VADchCv4"/>
</p:tagLst>
</file>

<file path=ppt/tags/tag46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68.xml><?xml version="1.0" encoding="utf-8"?>
<p:tagLst xmlns:a="http://schemas.openxmlformats.org/drawingml/2006/main" xmlns:r="http://schemas.openxmlformats.org/officeDocument/2006/relationships" xmlns:p="http://schemas.openxmlformats.org/presentationml/2006/main">
  <p:tag name="DVSECTIONID" val="sQyoMFFrihe2EhcK4F7OZC"/>
</p:tagLst>
</file>

<file path=ppt/tags/tag469.xml><?xml version="1.0" encoding="utf-8"?>
<p:tagLst xmlns:a="http://schemas.openxmlformats.org/drawingml/2006/main" xmlns:r="http://schemas.openxmlformats.org/officeDocument/2006/relationships" xmlns:p="http://schemas.openxmlformats.org/presentationml/2006/main">
  <p:tag name="DVSHAPEID" val="hkduhH01chBNjPBSKjjYz2"/>
</p:tagLst>
</file>

<file path=ppt/tags/tag47.xml><?xml version="1.0" encoding="utf-8"?>
<p:tagLst xmlns:a="http://schemas.openxmlformats.org/drawingml/2006/main" xmlns:r="http://schemas.openxmlformats.org/officeDocument/2006/relationships" xmlns:p="http://schemas.openxmlformats.org/presentationml/2006/main">
  <p:tag name="DVSHAPEID" val="7RJ3j2AXFj28QWNhkdRZtm"/>
</p:tagLst>
</file>

<file path=ppt/tags/tag470.xml><?xml version="1.0" encoding="utf-8"?>
<p:tagLst xmlns:a="http://schemas.openxmlformats.org/drawingml/2006/main" xmlns:r="http://schemas.openxmlformats.org/officeDocument/2006/relationships" xmlns:p="http://schemas.openxmlformats.org/presentationml/2006/main">
  <p:tag name="DVSHAPEID" val="VIkAA0Z8Kaf8HA1eMfN0qF"/>
</p:tagLst>
</file>

<file path=ppt/tags/tag471.xml><?xml version="1.0" encoding="utf-8"?>
<p:tagLst xmlns:a="http://schemas.openxmlformats.org/drawingml/2006/main" xmlns:r="http://schemas.openxmlformats.org/officeDocument/2006/relationships" xmlns:p="http://schemas.openxmlformats.org/presentationml/2006/main">
  <p:tag name="DVSHAPEID" val="9eo7SFMMzzRfpuaH7Z23wr"/>
</p:tagLst>
</file>

<file path=ppt/tags/tag472.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73.xml><?xml version="1.0" encoding="utf-8"?>
<p:tagLst xmlns:a="http://schemas.openxmlformats.org/drawingml/2006/main" xmlns:r="http://schemas.openxmlformats.org/officeDocument/2006/relationships" xmlns:p="http://schemas.openxmlformats.org/presentationml/2006/main">
  <p:tag name="DVSECTIONID" val="U5PMTfC4DmO2feywSDKkZV"/>
</p:tagLst>
</file>

<file path=ppt/tags/tag474.xml><?xml version="1.0" encoding="utf-8"?>
<p:tagLst xmlns:a="http://schemas.openxmlformats.org/drawingml/2006/main" xmlns:r="http://schemas.openxmlformats.org/officeDocument/2006/relationships" xmlns:p="http://schemas.openxmlformats.org/presentationml/2006/main">
  <p:tag name="DVSHAPEID" val="6SoYtfv6J5hXO1BYztUgFB"/>
</p:tagLst>
</file>

<file path=ppt/tags/tag475.xml><?xml version="1.0" encoding="utf-8"?>
<p:tagLst xmlns:a="http://schemas.openxmlformats.org/drawingml/2006/main" xmlns:r="http://schemas.openxmlformats.org/officeDocument/2006/relationships" xmlns:p="http://schemas.openxmlformats.org/presentationml/2006/main">
  <p:tag name="DVSHAPEID" val="QOii3sONzZIo33GwbDcBOK"/>
</p:tagLst>
</file>

<file path=ppt/tags/tag476.xml><?xml version="1.0" encoding="utf-8"?>
<p:tagLst xmlns:a="http://schemas.openxmlformats.org/drawingml/2006/main" xmlns:r="http://schemas.openxmlformats.org/officeDocument/2006/relationships" xmlns:p="http://schemas.openxmlformats.org/presentationml/2006/main">
  <p:tag name="DVSHAPEID" val="AWROKtSstkzu1AFab3hVwi"/>
</p:tagLst>
</file>

<file path=ppt/tags/tag477.xml><?xml version="1.0" encoding="utf-8"?>
<p:tagLst xmlns:a="http://schemas.openxmlformats.org/drawingml/2006/main" xmlns:r="http://schemas.openxmlformats.org/officeDocument/2006/relationships" xmlns:p="http://schemas.openxmlformats.org/presentationml/2006/main">
  <p:tag name="DVSHAPEID" val="fqXxh2hh34M6dmrfIlV7wn"/>
</p:tagLst>
</file>

<file path=ppt/tags/tag47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79.xml><?xml version="1.0" encoding="utf-8"?>
<p:tagLst xmlns:a="http://schemas.openxmlformats.org/drawingml/2006/main" xmlns:r="http://schemas.openxmlformats.org/officeDocument/2006/relationships" xmlns:p="http://schemas.openxmlformats.org/presentationml/2006/main">
  <p:tag name="DVSECTIONID" val="EafTmBBSKX2QVtzZMqPeDR"/>
</p:tagLst>
</file>

<file path=ppt/tags/tag48.xml><?xml version="1.0" encoding="utf-8"?>
<p:tagLst xmlns:a="http://schemas.openxmlformats.org/drawingml/2006/main" xmlns:r="http://schemas.openxmlformats.org/officeDocument/2006/relationships" xmlns:p="http://schemas.openxmlformats.org/presentationml/2006/main">
  <p:tag name="DVSHAPEID" val="MMiMpTaBLugdtklCC1Y1tM"/>
</p:tagLst>
</file>

<file path=ppt/tags/tag480.xml><?xml version="1.0" encoding="utf-8"?>
<p:tagLst xmlns:a="http://schemas.openxmlformats.org/drawingml/2006/main" xmlns:r="http://schemas.openxmlformats.org/officeDocument/2006/relationships" xmlns:p="http://schemas.openxmlformats.org/presentationml/2006/main">
  <p:tag name="DVSHAPEID" val="wOQsG0EUmlJO2sEJyPLTsr"/>
</p:tagLst>
</file>

<file path=ppt/tags/tag481.xml><?xml version="1.0" encoding="utf-8"?>
<p:tagLst xmlns:a="http://schemas.openxmlformats.org/drawingml/2006/main" xmlns:r="http://schemas.openxmlformats.org/officeDocument/2006/relationships" xmlns:p="http://schemas.openxmlformats.org/presentationml/2006/main">
  <p:tag name="DVSHAPEID" val="KgxnsDYl6m03nQ9VO9r2XL"/>
</p:tagLst>
</file>

<file path=ppt/tags/tag482.xml><?xml version="1.0" encoding="utf-8"?>
<p:tagLst xmlns:a="http://schemas.openxmlformats.org/drawingml/2006/main" xmlns:r="http://schemas.openxmlformats.org/officeDocument/2006/relationships" xmlns:p="http://schemas.openxmlformats.org/presentationml/2006/main">
  <p:tag name="DVSHAPEID" val="A25gTyVYCZm54zVjy0V1fn"/>
</p:tagLst>
</file>

<file path=ppt/tags/tag483.xml><?xml version="1.0" encoding="utf-8"?>
<p:tagLst xmlns:a="http://schemas.openxmlformats.org/drawingml/2006/main" xmlns:r="http://schemas.openxmlformats.org/officeDocument/2006/relationships" xmlns:p="http://schemas.openxmlformats.org/presentationml/2006/main">
  <p:tag name="DVSHAPEID" val="OY4OAD0BsqtZFvibKqp8K1"/>
</p:tagLst>
</file>

<file path=ppt/tags/tag48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85.xml><?xml version="1.0" encoding="utf-8"?>
<p:tagLst xmlns:a="http://schemas.openxmlformats.org/drawingml/2006/main" xmlns:r="http://schemas.openxmlformats.org/officeDocument/2006/relationships" xmlns:p="http://schemas.openxmlformats.org/presentationml/2006/main">
  <p:tag name="DVSECTIONID" val="dB2XbxNt4FDZqEwZT1tLCR"/>
</p:tagLst>
</file>

<file path=ppt/tags/tag486.xml><?xml version="1.0" encoding="utf-8"?>
<p:tagLst xmlns:a="http://schemas.openxmlformats.org/drawingml/2006/main" xmlns:r="http://schemas.openxmlformats.org/officeDocument/2006/relationships" xmlns:p="http://schemas.openxmlformats.org/presentationml/2006/main">
  <p:tag name="DVSHAPEID" val="AqQq2YFs0wB5Cr8Pnz3uVS"/>
</p:tagLst>
</file>

<file path=ppt/tags/tag487.xml><?xml version="1.0" encoding="utf-8"?>
<p:tagLst xmlns:a="http://schemas.openxmlformats.org/drawingml/2006/main" xmlns:r="http://schemas.openxmlformats.org/officeDocument/2006/relationships" xmlns:p="http://schemas.openxmlformats.org/presentationml/2006/main">
  <p:tag name="DVSHAPEID" val="iv5lj20LOJb3RQkyDtrJJX"/>
</p:tagLst>
</file>

<file path=ppt/tags/tag488.xml><?xml version="1.0" encoding="utf-8"?>
<p:tagLst xmlns:a="http://schemas.openxmlformats.org/drawingml/2006/main" xmlns:r="http://schemas.openxmlformats.org/officeDocument/2006/relationships" xmlns:p="http://schemas.openxmlformats.org/presentationml/2006/main">
  <p:tag name="DVSHAPEID" val="9B3erERCwQuH7lkGECreIS"/>
</p:tagLst>
</file>

<file path=ppt/tags/tag48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9.xml><?xml version="1.0" encoding="utf-8"?>
<p:tagLst xmlns:a="http://schemas.openxmlformats.org/drawingml/2006/main" xmlns:r="http://schemas.openxmlformats.org/officeDocument/2006/relationships" xmlns:p="http://schemas.openxmlformats.org/presentationml/2006/main">
  <p:tag name="DVSHAPEID" val="9pZohENXXhKK4WKxDHN3xy"/>
</p:tagLst>
</file>

<file path=ppt/tags/tag490.xml><?xml version="1.0" encoding="utf-8"?>
<p:tagLst xmlns:a="http://schemas.openxmlformats.org/drawingml/2006/main" xmlns:r="http://schemas.openxmlformats.org/officeDocument/2006/relationships" xmlns:p="http://schemas.openxmlformats.org/presentationml/2006/main">
  <p:tag name="DVSECTIONID" val="rS7DQOqLvEbEb3PqfVE8bJ"/>
</p:tagLst>
</file>

<file path=ppt/tags/tag491.xml><?xml version="1.0" encoding="utf-8"?>
<p:tagLst xmlns:a="http://schemas.openxmlformats.org/drawingml/2006/main" xmlns:r="http://schemas.openxmlformats.org/officeDocument/2006/relationships" xmlns:p="http://schemas.openxmlformats.org/presentationml/2006/main">
  <p:tag name="DVSHAPEID" val="AMhNbDCQZ47DL9uJ6viggR"/>
</p:tagLst>
</file>

<file path=ppt/tags/tag492.xml><?xml version="1.0" encoding="utf-8"?>
<p:tagLst xmlns:a="http://schemas.openxmlformats.org/drawingml/2006/main" xmlns:r="http://schemas.openxmlformats.org/officeDocument/2006/relationships" xmlns:p="http://schemas.openxmlformats.org/presentationml/2006/main">
  <p:tag name="DVSHAPEID" val="ACrXU9gCvxkYArLENS23J1"/>
</p:tagLst>
</file>

<file path=ppt/tags/tag493.xml><?xml version="1.0" encoding="utf-8"?>
<p:tagLst xmlns:a="http://schemas.openxmlformats.org/drawingml/2006/main" xmlns:r="http://schemas.openxmlformats.org/officeDocument/2006/relationships" xmlns:p="http://schemas.openxmlformats.org/presentationml/2006/main">
  <p:tag name="DVSHAPEID" val="CCa5uB7SpCDF2HOS98fFJK"/>
</p:tagLst>
</file>

<file path=ppt/tags/tag494.xml><?xml version="1.0" encoding="utf-8"?>
<p:tagLst xmlns:a="http://schemas.openxmlformats.org/drawingml/2006/main" xmlns:r="http://schemas.openxmlformats.org/officeDocument/2006/relationships" xmlns:p="http://schemas.openxmlformats.org/presentationml/2006/main">
  <p:tag name="DVSHAPEID" val="7ZpjSB7L6LcKeCVd4yrBXP"/>
</p:tagLst>
</file>

<file path=ppt/tags/tag495.xml><?xml version="1.0" encoding="utf-8"?>
<p:tagLst xmlns:a="http://schemas.openxmlformats.org/drawingml/2006/main" xmlns:r="http://schemas.openxmlformats.org/officeDocument/2006/relationships" xmlns:p="http://schemas.openxmlformats.org/presentationml/2006/main">
  <p:tag name="DVSHAPEID" val="SbnxWI2HVMgRuaFbIvKDvS"/>
</p:tagLst>
</file>

<file path=ppt/tags/tag496.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497.xml><?xml version="1.0" encoding="utf-8"?>
<p:tagLst xmlns:a="http://schemas.openxmlformats.org/drawingml/2006/main" xmlns:r="http://schemas.openxmlformats.org/officeDocument/2006/relationships" xmlns:p="http://schemas.openxmlformats.org/presentationml/2006/main">
  <p:tag name="DVSECTIONID" val="qWk5JKgToHezxxbqGG6bXf"/>
</p:tagLst>
</file>

<file path=ppt/tags/tag498.xml><?xml version="1.0" encoding="utf-8"?>
<p:tagLst xmlns:a="http://schemas.openxmlformats.org/drawingml/2006/main" xmlns:r="http://schemas.openxmlformats.org/officeDocument/2006/relationships" xmlns:p="http://schemas.openxmlformats.org/presentationml/2006/main">
  <p:tag name="DVSHAPEID" val="sisbWW4Gd8Mi7eVlFpIoPq"/>
</p:tagLst>
</file>

<file path=ppt/tags/tag499.xml><?xml version="1.0" encoding="utf-8"?>
<p:tagLst xmlns:a="http://schemas.openxmlformats.org/drawingml/2006/main" xmlns:r="http://schemas.openxmlformats.org/officeDocument/2006/relationships" xmlns:p="http://schemas.openxmlformats.org/presentationml/2006/main">
  <p:tag name="DVSHAPEID" val="tm7KySQWRjjZI54KL6Dfy8"/>
</p:tagLst>
</file>

<file path=ppt/tags/tag5.xml><?xml version="1.0" encoding="utf-8"?>
<p:tagLst xmlns:a="http://schemas.openxmlformats.org/drawingml/2006/main" xmlns:r="http://schemas.openxmlformats.org/officeDocument/2006/relationships" xmlns:p="http://schemas.openxmlformats.org/presentationml/2006/main">
  <p:tag name="DVSHAPEID" val="FeVtDCHWaRHn5wseOgeyst"/>
</p:tagLst>
</file>

<file path=ppt/tags/tag50.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00.xml><?xml version="1.0" encoding="utf-8"?>
<p:tagLst xmlns:a="http://schemas.openxmlformats.org/drawingml/2006/main" xmlns:r="http://schemas.openxmlformats.org/officeDocument/2006/relationships" xmlns:p="http://schemas.openxmlformats.org/presentationml/2006/main">
  <p:tag name="DVSHAPEID" val="atP9ugzm9J4LaQzjf3Ukbz"/>
</p:tagLst>
</file>

<file path=ppt/tags/tag501.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02.xml><?xml version="1.0" encoding="utf-8"?>
<p:tagLst xmlns:a="http://schemas.openxmlformats.org/drawingml/2006/main" xmlns:r="http://schemas.openxmlformats.org/officeDocument/2006/relationships" xmlns:p="http://schemas.openxmlformats.org/presentationml/2006/main">
  <p:tag name="DVSECTIONID" val="yI8c4A53OzpVvpYESvcnBZ"/>
</p:tagLst>
</file>

<file path=ppt/tags/tag503.xml><?xml version="1.0" encoding="utf-8"?>
<p:tagLst xmlns:a="http://schemas.openxmlformats.org/drawingml/2006/main" xmlns:r="http://schemas.openxmlformats.org/officeDocument/2006/relationships" xmlns:p="http://schemas.openxmlformats.org/presentationml/2006/main">
  <p:tag name="DVSHAPEID" val="yJGcWNJKTIpMMEyJW9fS6x"/>
</p:tagLst>
</file>

<file path=ppt/tags/tag504.xml><?xml version="1.0" encoding="utf-8"?>
<p:tagLst xmlns:a="http://schemas.openxmlformats.org/drawingml/2006/main" xmlns:r="http://schemas.openxmlformats.org/officeDocument/2006/relationships" xmlns:p="http://schemas.openxmlformats.org/presentationml/2006/main">
  <p:tag name="DVSHAPEID" val="UJ6HYFImPKmBbfRKSxeZAj"/>
</p:tagLst>
</file>

<file path=ppt/tags/tag50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06.xml><?xml version="1.0" encoding="utf-8"?>
<p:tagLst xmlns:a="http://schemas.openxmlformats.org/drawingml/2006/main" xmlns:r="http://schemas.openxmlformats.org/officeDocument/2006/relationships" xmlns:p="http://schemas.openxmlformats.org/presentationml/2006/main">
  <p:tag name="DVSECTIONID" val="CmulUUaWWFZBLLRB1fBR9U"/>
</p:tagLst>
</file>

<file path=ppt/tags/tag507.xml><?xml version="1.0" encoding="utf-8"?>
<p:tagLst xmlns:a="http://schemas.openxmlformats.org/drawingml/2006/main" xmlns:r="http://schemas.openxmlformats.org/officeDocument/2006/relationships" xmlns:p="http://schemas.openxmlformats.org/presentationml/2006/main">
  <p:tag name="DVSHAPEID" val="2e91J60uxtlP4iSYwDYs9U"/>
</p:tagLst>
</file>

<file path=ppt/tags/tag508.xml><?xml version="1.0" encoding="utf-8"?>
<p:tagLst xmlns:a="http://schemas.openxmlformats.org/drawingml/2006/main" xmlns:r="http://schemas.openxmlformats.org/officeDocument/2006/relationships" xmlns:p="http://schemas.openxmlformats.org/presentationml/2006/main">
  <p:tag name="DVSHAPEID" val="9xruVIfNeAtH7bKDTCatvX"/>
</p:tagLst>
</file>

<file path=ppt/tags/tag50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1.xml><?xml version="1.0" encoding="utf-8"?>
<p:tagLst xmlns:a="http://schemas.openxmlformats.org/drawingml/2006/main" xmlns:r="http://schemas.openxmlformats.org/officeDocument/2006/relationships" xmlns:p="http://schemas.openxmlformats.org/presentationml/2006/main">
  <p:tag name="DVSECTIONID" val="FZZ04OO21CecXsuXpPNTD9"/>
</p:tagLst>
</file>

<file path=ppt/tags/tag510.xml><?xml version="1.0" encoding="utf-8"?>
<p:tagLst xmlns:a="http://schemas.openxmlformats.org/drawingml/2006/main" xmlns:r="http://schemas.openxmlformats.org/officeDocument/2006/relationships" xmlns:p="http://schemas.openxmlformats.org/presentationml/2006/main">
  <p:tag name="DVSECTIONID" val="cFg7K2wTIC3y6MHIFbTSCJ"/>
</p:tagLst>
</file>

<file path=ppt/tags/tag511.xml><?xml version="1.0" encoding="utf-8"?>
<p:tagLst xmlns:a="http://schemas.openxmlformats.org/drawingml/2006/main" xmlns:r="http://schemas.openxmlformats.org/officeDocument/2006/relationships" xmlns:p="http://schemas.openxmlformats.org/presentationml/2006/main">
  <p:tag name="DVSHAPEID" val="JSYWHJ3iAwWyUaz5P4VpqD"/>
</p:tagLst>
</file>

<file path=ppt/tags/tag512.xml><?xml version="1.0" encoding="utf-8"?>
<p:tagLst xmlns:a="http://schemas.openxmlformats.org/drawingml/2006/main" xmlns:r="http://schemas.openxmlformats.org/officeDocument/2006/relationships" xmlns:p="http://schemas.openxmlformats.org/presentationml/2006/main">
  <p:tag name="DVSHAPEID" val="cSE8cZVItY95otKIBzqcCu"/>
</p:tagLst>
</file>

<file path=ppt/tags/tag513.xml><?xml version="1.0" encoding="utf-8"?>
<p:tagLst xmlns:a="http://schemas.openxmlformats.org/drawingml/2006/main" xmlns:r="http://schemas.openxmlformats.org/officeDocument/2006/relationships" xmlns:p="http://schemas.openxmlformats.org/presentationml/2006/main">
  <p:tag name="DVSHAPEID" val="90UkTJ7dAtshhjkZhRsbYq"/>
</p:tagLst>
</file>

<file path=ppt/tags/tag514.xml><?xml version="1.0" encoding="utf-8"?>
<p:tagLst xmlns:a="http://schemas.openxmlformats.org/drawingml/2006/main" xmlns:r="http://schemas.openxmlformats.org/officeDocument/2006/relationships" xmlns:p="http://schemas.openxmlformats.org/presentationml/2006/main">
  <p:tag name="DVSHAPEID" val="KaQHle6fwXzIJEdS6cBfoF"/>
</p:tagLst>
</file>

<file path=ppt/tags/tag515.xml><?xml version="1.0" encoding="utf-8"?>
<p:tagLst xmlns:a="http://schemas.openxmlformats.org/drawingml/2006/main" xmlns:r="http://schemas.openxmlformats.org/officeDocument/2006/relationships" xmlns:p="http://schemas.openxmlformats.org/presentationml/2006/main">
  <p:tag name="DVSHAPEID" val="D6croBhyKqwJgKtcnS7kWv"/>
</p:tagLst>
</file>

<file path=ppt/tags/tag516.xml><?xml version="1.0" encoding="utf-8"?>
<p:tagLst xmlns:a="http://schemas.openxmlformats.org/drawingml/2006/main" xmlns:r="http://schemas.openxmlformats.org/officeDocument/2006/relationships" xmlns:p="http://schemas.openxmlformats.org/presentationml/2006/main">
  <p:tag name="DVSHAPEID" val="IzzFMpLgAI14xKuTQuYXd8"/>
</p:tagLst>
</file>

<file path=ppt/tags/tag517.xml><?xml version="1.0" encoding="utf-8"?>
<p:tagLst xmlns:a="http://schemas.openxmlformats.org/drawingml/2006/main" xmlns:r="http://schemas.openxmlformats.org/officeDocument/2006/relationships" xmlns:p="http://schemas.openxmlformats.org/presentationml/2006/main">
  <p:tag name="DVSHAPEID" val="bZntoTOI83J8oDRIPSNuQO"/>
</p:tagLst>
</file>

<file path=ppt/tags/tag518.xml><?xml version="1.0" encoding="utf-8"?>
<p:tagLst xmlns:a="http://schemas.openxmlformats.org/drawingml/2006/main" xmlns:r="http://schemas.openxmlformats.org/officeDocument/2006/relationships" xmlns:p="http://schemas.openxmlformats.org/presentationml/2006/main">
  <p:tag name="DVSHAPEID" val="HcdJHt2CmZiznzii1SrRAY"/>
</p:tagLst>
</file>

<file path=ppt/tags/tag519.xml><?xml version="1.0" encoding="utf-8"?>
<p:tagLst xmlns:a="http://schemas.openxmlformats.org/drawingml/2006/main" xmlns:r="http://schemas.openxmlformats.org/officeDocument/2006/relationships" xmlns:p="http://schemas.openxmlformats.org/presentationml/2006/main">
  <p:tag name="DVSHAPEID" val="kpmR28F6aIhnibgFbkGwGJ"/>
</p:tagLst>
</file>

<file path=ppt/tags/tag52.xml><?xml version="1.0" encoding="utf-8"?>
<p:tagLst xmlns:a="http://schemas.openxmlformats.org/drawingml/2006/main" xmlns:r="http://schemas.openxmlformats.org/officeDocument/2006/relationships" xmlns:p="http://schemas.openxmlformats.org/presentationml/2006/main">
  <p:tag name="DVSHAPEID" val="SDssWHAQ0rT0CTN0BwNOwY"/>
</p:tagLst>
</file>

<file path=ppt/tags/tag520.xml><?xml version="1.0" encoding="utf-8"?>
<p:tagLst xmlns:a="http://schemas.openxmlformats.org/drawingml/2006/main" xmlns:r="http://schemas.openxmlformats.org/officeDocument/2006/relationships" xmlns:p="http://schemas.openxmlformats.org/presentationml/2006/main">
  <p:tag name="DVSHAPEID" val="QOfhqwQV3ZdIRNmQrTXgPz"/>
</p:tagLst>
</file>

<file path=ppt/tags/tag521.xml><?xml version="1.0" encoding="utf-8"?>
<p:tagLst xmlns:a="http://schemas.openxmlformats.org/drawingml/2006/main" xmlns:r="http://schemas.openxmlformats.org/officeDocument/2006/relationships" xmlns:p="http://schemas.openxmlformats.org/presentationml/2006/main">
  <p:tag name="DVSHAPEID" val="h0h62mG6a3hBzxBKH8feFi"/>
</p:tagLst>
</file>

<file path=ppt/tags/tag522.xml><?xml version="1.0" encoding="utf-8"?>
<p:tagLst xmlns:a="http://schemas.openxmlformats.org/drawingml/2006/main" xmlns:r="http://schemas.openxmlformats.org/officeDocument/2006/relationships" xmlns:p="http://schemas.openxmlformats.org/presentationml/2006/main">
  <p:tag name="DVSHAPEID" val="9zjsikTMzqUgxf0juueWO9"/>
</p:tagLst>
</file>

<file path=ppt/tags/tag523.xml><?xml version="1.0" encoding="utf-8"?>
<p:tagLst xmlns:a="http://schemas.openxmlformats.org/drawingml/2006/main" xmlns:r="http://schemas.openxmlformats.org/officeDocument/2006/relationships" xmlns:p="http://schemas.openxmlformats.org/presentationml/2006/main">
  <p:tag name="DVSHAPEID" val="qgePfHbO1AUYQHNA3ldouR"/>
</p:tagLst>
</file>

<file path=ppt/tags/tag524.xml><?xml version="1.0" encoding="utf-8"?>
<p:tagLst xmlns:a="http://schemas.openxmlformats.org/drawingml/2006/main" xmlns:r="http://schemas.openxmlformats.org/officeDocument/2006/relationships" xmlns:p="http://schemas.openxmlformats.org/presentationml/2006/main">
  <p:tag name="DVSHAPEID" val="GiZlJoEKZItZ83dt5bAKok"/>
</p:tagLst>
</file>

<file path=ppt/tags/tag525.xml><?xml version="1.0" encoding="utf-8"?>
<p:tagLst xmlns:a="http://schemas.openxmlformats.org/drawingml/2006/main" xmlns:r="http://schemas.openxmlformats.org/officeDocument/2006/relationships" xmlns:p="http://schemas.openxmlformats.org/presentationml/2006/main">
  <p:tag name="DVSHAPEID" val="mypiwTrTJqFzzWPTXN9gAb"/>
</p:tagLst>
</file>

<file path=ppt/tags/tag526.xml><?xml version="1.0" encoding="utf-8"?>
<p:tagLst xmlns:a="http://schemas.openxmlformats.org/drawingml/2006/main" xmlns:r="http://schemas.openxmlformats.org/officeDocument/2006/relationships" xmlns:p="http://schemas.openxmlformats.org/presentationml/2006/main">
  <p:tag name="DVSHAPEID" val="uRzJnAf1NJsmWqWrSLj6Z3"/>
</p:tagLst>
</file>

<file path=ppt/tags/tag527.xml><?xml version="1.0" encoding="utf-8"?>
<p:tagLst xmlns:a="http://schemas.openxmlformats.org/drawingml/2006/main" xmlns:r="http://schemas.openxmlformats.org/officeDocument/2006/relationships" xmlns:p="http://schemas.openxmlformats.org/presentationml/2006/main">
  <p:tag name="DVSHAPEID" val="kztgDbdNB7Jb4xJMwQDHCV"/>
</p:tagLst>
</file>

<file path=ppt/tags/tag528.xml><?xml version="1.0" encoding="utf-8"?>
<p:tagLst xmlns:a="http://schemas.openxmlformats.org/drawingml/2006/main" xmlns:r="http://schemas.openxmlformats.org/officeDocument/2006/relationships" xmlns:p="http://schemas.openxmlformats.org/presentationml/2006/main">
  <p:tag name="DVSHAPEID" val="6d0oXwVoXtbqwZf6X4N08k"/>
</p:tagLst>
</file>

<file path=ppt/tags/tag529.xml><?xml version="1.0" encoding="utf-8"?>
<p:tagLst xmlns:a="http://schemas.openxmlformats.org/drawingml/2006/main" xmlns:r="http://schemas.openxmlformats.org/officeDocument/2006/relationships" xmlns:p="http://schemas.openxmlformats.org/presentationml/2006/main">
  <p:tag name="DVSHAPEID" val="CKmoH5estirpsfgeeHRcag"/>
</p:tagLst>
</file>

<file path=ppt/tags/tag53.xml><?xml version="1.0" encoding="utf-8"?>
<p:tagLst xmlns:a="http://schemas.openxmlformats.org/drawingml/2006/main" xmlns:r="http://schemas.openxmlformats.org/officeDocument/2006/relationships" xmlns:p="http://schemas.openxmlformats.org/presentationml/2006/main">
  <p:tag name="DVSHAPEID" val="sJgoR5ohdpeBxlWOH5m7hj"/>
</p:tagLst>
</file>

<file path=ppt/tags/tag530.xml><?xml version="1.0" encoding="utf-8"?>
<p:tagLst xmlns:a="http://schemas.openxmlformats.org/drawingml/2006/main" xmlns:r="http://schemas.openxmlformats.org/officeDocument/2006/relationships" xmlns:p="http://schemas.openxmlformats.org/presentationml/2006/main">
  <p:tag name="DVSHAPEID" val="0D1JwqTzTBMMBf1yOQav0S"/>
</p:tagLst>
</file>

<file path=ppt/tags/tag531.xml><?xml version="1.0" encoding="utf-8"?>
<p:tagLst xmlns:a="http://schemas.openxmlformats.org/drawingml/2006/main" xmlns:r="http://schemas.openxmlformats.org/officeDocument/2006/relationships" xmlns:p="http://schemas.openxmlformats.org/presentationml/2006/main">
  <p:tag name="DVSHAPEID" val="Z7x0PIP68ValKJnYyNzUoQ"/>
</p:tagLst>
</file>

<file path=ppt/tags/tag532.xml><?xml version="1.0" encoding="utf-8"?>
<p:tagLst xmlns:a="http://schemas.openxmlformats.org/drawingml/2006/main" xmlns:r="http://schemas.openxmlformats.org/officeDocument/2006/relationships" xmlns:p="http://schemas.openxmlformats.org/presentationml/2006/main">
  <p:tag name="DVSHAPEID" val="CGD0dFS12Ef7DTcwAbJNsR"/>
</p:tagLst>
</file>

<file path=ppt/tags/tag533.xml><?xml version="1.0" encoding="utf-8"?>
<p:tagLst xmlns:a="http://schemas.openxmlformats.org/drawingml/2006/main" xmlns:r="http://schemas.openxmlformats.org/officeDocument/2006/relationships" xmlns:p="http://schemas.openxmlformats.org/presentationml/2006/main">
  <p:tag name="DVSHAPEID" val="BfvhbQhmW6u9vRmPv9e6Sv"/>
</p:tagLst>
</file>

<file path=ppt/tags/tag534.xml><?xml version="1.0" encoding="utf-8"?>
<p:tagLst xmlns:a="http://schemas.openxmlformats.org/drawingml/2006/main" xmlns:r="http://schemas.openxmlformats.org/officeDocument/2006/relationships" xmlns:p="http://schemas.openxmlformats.org/presentationml/2006/main">
  <p:tag name="DVSHAPEID" val="6D5uM1dnaBnL4nvVu2KGI9"/>
</p:tagLst>
</file>

<file path=ppt/tags/tag535.xml><?xml version="1.0" encoding="utf-8"?>
<p:tagLst xmlns:a="http://schemas.openxmlformats.org/drawingml/2006/main" xmlns:r="http://schemas.openxmlformats.org/officeDocument/2006/relationships" xmlns:p="http://schemas.openxmlformats.org/presentationml/2006/main">
  <p:tag name="DVSHAPEID" val="Cunl9LGzzmY59RcG4g8yVS"/>
</p:tagLst>
</file>

<file path=ppt/tags/tag536.xml><?xml version="1.0" encoding="utf-8"?>
<p:tagLst xmlns:a="http://schemas.openxmlformats.org/drawingml/2006/main" xmlns:r="http://schemas.openxmlformats.org/officeDocument/2006/relationships" xmlns:p="http://schemas.openxmlformats.org/presentationml/2006/main">
  <p:tag name="DVSHAPEID" val="LKMYjzEcmbNX0A6rRrHA21"/>
</p:tagLst>
</file>

<file path=ppt/tags/tag537.xml><?xml version="1.0" encoding="utf-8"?>
<p:tagLst xmlns:a="http://schemas.openxmlformats.org/drawingml/2006/main" xmlns:r="http://schemas.openxmlformats.org/officeDocument/2006/relationships" xmlns:p="http://schemas.openxmlformats.org/presentationml/2006/main">
  <p:tag name="DVSHAPEID" val="MZeEJNXuyadJIDybs6UnZM"/>
</p:tagLst>
</file>

<file path=ppt/tags/tag538.xml><?xml version="1.0" encoding="utf-8"?>
<p:tagLst xmlns:a="http://schemas.openxmlformats.org/drawingml/2006/main" xmlns:r="http://schemas.openxmlformats.org/officeDocument/2006/relationships" xmlns:p="http://schemas.openxmlformats.org/presentationml/2006/main">
  <p:tag name="DVSHAPEID" val="icQBACoGQkQKXNKFQQeSDD"/>
</p:tagLst>
</file>

<file path=ppt/tags/tag539.xml><?xml version="1.0" encoding="utf-8"?>
<p:tagLst xmlns:a="http://schemas.openxmlformats.org/drawingml/2006/main" xmlns:r="http://schemas.openxmlformats.org/officeDocument/2006/relationships" xmlns:p="http://schemas.openxmlformats.org/presentationml/2006/main">
  <p:tag name="DVSHAPEID" val="KgRsSGZBGE1ZG2N7dl5RjS"/>
</p:tagLst>
</file>

<file path=ppt/tags/tag5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40.xml><?xml version="1.0" encoding="utf-8"?>
<p:tagLst xmlns:a="http://schemas.openxmlformats.org/drawingml/2006/main" xmlns:r="http://schemas.openxmlformats.org/officeDocument/2006/relationships" xmlns:p="http://schemas.openxmlformats.org/presentationml/2006/main">
  <p:tag name="DVSHAPEID" val="SYFLqNf3968FsAJ8KHHfEc"/>
</p:tagLst>
</file>

<file path=ppt/tags/tag541.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42.xml><?xml version="1.0" encoding="utf-8"?>
<p:tagLst xmlns:a="http://schemas.openxmlformats.org/drawingml/2006/main" xmlns:r="http://schemas.openxmlformats.org/officeDocument/2006/relationships" xmlns:p="http://schemas.openxmlformats.org/presentationml/2006/main">
  <p:tag name="DVSECTIONID" val="06XfdlwEXALI2SFhAkgpM3"/>
</p:tagLst>
</file>

<file path=ppt/tags/tag543.xml><?xml version="1.0" encoding="utf-8"?>
<p:tagLst xmlns:a="http://schemas.openxmlformats.org/drawingml/2006/main" xmlns:r="http://schemas.openxmlformats.org/officeDocument/2006/relationships" xmlns:p="http://schemas.openxmlformats.org/presentationml/2006/main">
  <p:tag name="DVSHAPEID" val="VR6Z3UJfwDmO2i58T5HhzD"/>
</p:tagLst>
</file>

<file path=ppt/tags/tag544.xml><?xml version="1.0" encoding="utf-8"?>
<p:tagLst xmlns:a="http://schemas.openxmlformats.org/drawingml/2006/main" xmlns:r="http://schemas.openxmlformats.org/officeDocument/2006/relationships" xmlns:p="http://schemas.openxmlformats.org/presentationml/2006/main">
  <p:tag name="DVSHAPEID" val="EaWGRtnno9K7DkMqSqKIcW"/>
</p:tagLst>
</file>

<file path=ppt/tags/tag545.xml><?xml version="1.0" encoding="utf-8"?>
<p:tagLst xmlns:a="http://schemas.openxmlformats.org/drawingml/2006/main" xmlns:r="http://schemas.openxmlformats.org/officeDocument/2006/relationships" xmlns:p="http://schemas.openxmlformats.org/presentationml/2006/main">
  <p:tag name="DVSHAPEID" val="PwO4qcURq1momiDv4HS1Zp"/>
</p:tagLst>
</file>

<file path=ppt/tags/tag546.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47.xml><?xml version="1.0" encoding="utf-8"?>
<p:tagLst xmlns:a="http://schemas.openxmlformats.org/drawingml/2006/main" xmlns:r="http://schemas.openxmlformats.org/officeDocument/2006/relationships" xmlns:p="http://schemas.openxmlformats.org/presentationml/2006/main">
  <p:tag name="DVSECTIONID" val="KHtLQKAT6HqUK1eDKsiqxf"/>
</p:tagLst>
</file>

<file path=ppt/tags/tag548.xml><?xml version="1.0" encoding="utf-8"?>
<p:tagLst xmlns:a="http://schemas.openxmlformats.org/drawingml/2006/main" xmlns:r="http://schemas.openxmlformats.org/officeDocument/2006/relationships" xmlns:p="http://schemas.openxmlformats.org/presentationml/2006/main">
  <p:tag name="DVSECTIONID" val="CrpZLDP00AyVx4NbjvUuWl"/>
</p:tagLst>
</file>

<file path=ppt/tags/tag549.xml><?xml version="1.0" encoding="utf-8"?>
<p:tagLst xmlns:a="http://schemas.openxmlformats.org/drawingml/2006/main" xmlns:r="http://schemas.openxmlformats.org/officeDocument/2006/relationships" xmlns:p="http://schemas.openxmlformats.org/presentationml/2006/main">
  <p:tag name="DVSHAPEID" val="2gnjTyfwhmNHN1sCauG1zo"/>
</p:tagLst>
</file>

<file path=ppt/tags/tag55.xml><?xml version="1.0" encoding="utf-8"?>
<p:tagLst xmlns:a="http://schemas.openxmlformats.org/drawingml/2006/main" xmlns:r="http://schemas.openxmlformats.org/officeDocument/2006/relationships" xmlns:p="http://schemas.openxmlformats.org/presentationml/2006/main">
  <p:tag name="DVSECTIONID" val="mlrXdcHwyHcbjUIiT5lq3Q"/>
</p:tagLst>
</file>

<file path=ppt/tags/tag550.xml><?xml version="1.0" encoding="utf-8"?>
<p:tagLst xmlns:a="http://schemas.openxmlformats.org/drawingml/2006/main" xmlns:r="http://schemas.openxmlformats.org/officeDocument/2006/relationships" xmlns:p="http://schemas.openxmlformats.org/presentationml/2006/main">
  <p:tag name="DVSHAPEID" val="liX3we1D7b6u3pXMgrj1gu"/>
</p:tagLst>
</file>

<file path=ppt/tags/tag551.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52.xml><?xml version="1.0" encoding="utf-8"?>
<p:tagLst xmlns:a="http://schemas.openxmlformats.org/drawingml/2006/main" xmlns:r="http://schemas.openxmlformats.org/officeDocument/2006/relationships" xmlns:p="http://schemas.openxmlformats.org/presentationml/2006/main">
  <p:tag name="DVSECTIONID" val="J1S35iEamb55WCrS6sPUBf"/>
</p:tagLst>
</file>

<file path=ppt/tags/tag553.xml><?xml version="1.0" encoding="utf-8"?>
<p:tagLst xmlns:a="http://schemas.openxmlformats.org/drawingml/2006/main" xmlns:r="http://schemas.openxmlformats.org/officeDocument/2006/relationships" xmlns:p="http://schemas.openxmlformats.org/presentationml/2006/main">
  <p:tag name="DVSHAPEID" val="w3xsVP4NFYVGIyzMXNOr2t"/>
</p:tagLst>
</file>

<file path=ppt/tags/tag554.xml><?xml version="1.0" encoding="utf-8"?>
<p:tagLst xmlns:a="http://schemas.openxmlformats.org/drawingml/2006/main" xmlns:r="http://schemas.openxmlformats.org/officeDocument/2006/relationships" xmlns:p="http://schemas.openxmlformats.org/presentationml/2006/main">
  <p:tag name="DVSHAPEID" val="Cpp4PJ3FFrseSrlYvzdIXg"/>
</p:tagLst>
</file>

<file path=ppt/tags/tag555.xml><?xml version="1.0" encoding="utf-8"?>
<p:tagLst xmlns:a="http://schemas.openxmlformats.org/drawingml/2006/main" xmlns:r="http://schemas.openxmlformats.org/officeDocument/2006/relationships" xmlns:p="http://schemas.openxmlformats.org/presentationml/2006/main">
  <p:tag name="DVSHAPEID" val="dtF7qZhedjwmcCX04blP0r"/>
</p:tagLst>
</file>

<file path=ppt/tags/tag556.xml><?xml version="1.0" encoding="utf-8"?>
<p:tagLst xmlns:a="http://schemas.openxmlformats.org/drawingml/2006/main" xmlns:r="http://schemas.openxmlformats.org/officeDocument/2006/relationships" xmlns:p="http://schemas.openxmlformats.org/presentationml/2006/main">
  <p:tag name="DVSHAPEID" val="VP0dVEzSZXWIzD9wrlxcN0"/>
</p:tagLst>
</file>

<file path=ppt/tags/tag557.xml><?xml version="1.0" encoding="utf-8"?>
<p:tagLst xmlns:a="http://schemas.openxmlformats.org/drawingml/2006/main" xmlns:r="http://schemas.openxmlformats.org/officeDocument/2006/relationships" xmlns:p="http://schemas.openxmlformats.org/presentationml/2006/main">
  <p:tag name="DVSHAPEID" val="w4VqTZfxEtuMyP7c3DFkjy"/>
</p:tagLst>
</file>

<file path=ppt/tags/tag55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59.xml><?xml version="1.0" encoding="utf-8"?>
<p:tagLst xmlns:a="http://schemas.openxmlformats.org/drawingml/2006/main" xmlns:r="http://schemas.openxmlformats.org/officeDocument/2006/relationships" xmlns:p="http://schemas.openxmlformats.org/presentationml/2006/main">
  <p:tag name="DVSECTIONID" val="ktyzVmTBPQhhHn7HxxlQem"/>
</p:tagLst>
</file>

<file path=ppt/tags/tag56.xml><?xml version="1.0" encoding="utf-8"?>
<p:tagLst xmlns:a="http://schemas.openxmlformats.org/drawingml/2006/main" xmlns:r="http://schemas.openxmlformats.org/officeDocument/2006/relationships" xmlns:p="http://schemas.openxmlformats.org/presentationml/2006/main">
  <p:tag name="DVSHAPEID" val="CW32ZLFcP8uC3sYqskc9Wb"/>
</p:tagLst>
</file>

<file path=ppt/tags/tag560.xml><?xml version="1.0" encoding="utf-8"?>
<p:tagLst xmlns:a="http://schemas.openxmlformats.org/drawingml/2006/main" xmlns:r="http://schemas.openxmlformats.org/officeDocument/2006/relationships" xmlns:p="http://schemas.openxmlformats.org/presentationml/2006/main">
  <p:tag name="DVSHAPEID" val="9DwcUzR5HSgXgffy9vIoha"/>
</p:tagLst>
</file>

<file path=ppt/tags/tag561.xml><?xml version="1.0" encoding="utf-8"?>
<p:tagLst xmlns:a="http://schemas.openxmlformats.org/drawingml/2006/main" xmlns:r="http://schemas.openxmlformats.org/officeDocument/2006/relationships" xmlns:p="http://schemas.openxmlformats.org/presentationml/2006/main">
  <p:tag name="DVSHAPEID" val="elgQ5csUEDhxDrMckI2rLN"/>
</p:tagLst>
</file>

<file path=ppt/tags/tag562.xml><?xml version="1.0" encoding="utf-8"?>
<p:tagLst xmlns:a="http://schemas.openxmlformats.org/drawingml/2006/main" xmlns:r="http://schemas.openxmlformats.org/officeDocument/2006/relationships" xmlns:p="http://schemas.openxmlformats.org/presentationml/2006/main">
  <p:tag name="DVSHAPEID" val="cN7OERkPq1j2r82Q0kJ0ju"/>
</p:tagLst>
</file>

<file path=ppt/tags/tag56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64.xml><?xml version="1.0" encoding="utf-8"?>
<p:tagLst xmlns:a="http://schemas.openxmlformats.org/drawingml/2006/main" xmlns:r="http://schemas.openxmlformats.org/officeDocument/2006/relationships" xmlns:p="http://schemas.openxmlformats.org/presentationml/2006/main">
  <p:tag name="DVSECTIONID" val="Qs8aKqprE1JuHouwnigLme"/>
</p:tagLst>
</file>

<file path=ppt/tags/tag565.xml><?xml version="1.0" encoding="utf-8"?>
<p:tagLst xmlns:a="http://schemas.openxmlformats.org/drawingml/2006/main" xmlns:r="http://schemas.openxmlformats.org/officeDocument/2006/relationships" xmlns:p="http://schemas.openxmlformats.org/presentationml/2006/main">
  <p:tag name="DVSHAPEID" val="zXxmnwLKrSUbBVM9GVKX2r"/>
</p:tagLst>
</file>

<file path=ppt/tags/tag566.xml><?xml version="1.0" encoding="utf-8"?>
<p:tagLst xmlns:a="http://schemas.openxmlformats.org/drawingml/2006/main" xmlns:r="http://schemas.openxmlformats.org/officeDocument/2006/relationships" xmlns:p="http://schemas.openxmlformats.org/presentationml/2006/main">
  <p:tag name="DVSHAPEID" val="Ryxenp4JgK2z544TSIC2wH"/>
</p:tagLst>
</file>

<file path=ppt/tags/tag56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68.xml><?xml version="1.0" encoding="utf-8"?>
<p:tagLst xmlns:a="http://schemas.openxmlformats.org/drawingml/2006/main" xmlns:r="http://schemas.openxmlformats.org/officeDocument/2006/relationships" xmlns:p="http://schemas.openxmlformats.org/presentationml/2006/main">
  <p:tag name="DVSECTIONID" val="OFU3KoUiyL0YD6rLBsbnbf"/>
</p:tagLst>
</file>

<file path=ppt/tags/tag569.xml><?xml version="1.0" encoding="utf-8"?>
<p:tagLst xmlns:a="http://schemas.openxmlformats.org/drawingml/2006/main" xmlns:r="http://schemas.openxmlformats.org/officeDocument/2006/relationships" xmlns:p="http://schemas.openxmlformats.org/presentationml/2006/main">
  <p:tag name="DVSHAPEID" val="dVB8JnCfSwDzZSKZIis3C4"/>
</p:tagLst>
</file>

<file path=ppt/tags/tag57.xml><?xml version="1.0" encoding="utf-8"?>
<p:tagLst xmlns:a="http://schemas.openxmlformats.org/drawingml/2006/main" xmlns:r="http://schemas.openxmlformats.org/officeDocument/2006/relationships" xmlns:p="http://schemas.openxmlformats.org/presentationml/2006/main">
  <p:tag name="DVSHAPEID" val="wfHDUnQYkufgHsI7VSpoFg"/>
</p:tagLst>
</file>

<file path=ppt/tags/tag570.xml><?xml version="1.0" encoding="utf-8"?>
<p:tagLst xmlns:a="http://schemas.openxmlformats.org/drawingml/2006/main" xmlns:r="http://schemas.openxmlformats.org/officeDocument/2006/relationships" xmlns:p="http://schemas.openxmlformats.org/presentationml/2006/main">
  <p:tag name="DVSHAPEID" val="4nYBZJRFWmqwK2tV0cE7Xz"/>
</p:tagLst>
</file>

<file path=ppt/tags/tag571.xml><?xml version="1.0" encoding="utf-8"?>
<p:tagLst xmlns:a="http://schemas.openxmlformats.org/drawingml/2006/main" xmlns:r="http://schemas.openxmlformats.org/officeDocument/2006/relationships" xmlns:p="http://schemas.openxmlformats.org/presentationml/2006/main">
  <p:tag name="DVSHAPEID" val="cN7OERkPq1j2r82Q0kJ0ju"/>
</p:tagLst>
</file>

<file path=ppt/tags/tag572.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73.xml><?xml version="1.0" encoding="utf-8"?>
<p:tagLst xmlns:a="http://schemas.openxmlformats.org/drawingml/2006/main" xmlns:r="http://schemas.openxmlformats.org/officeDocument/2006/relationships" xmlns:p="http://schemas.openxmlformats.org/presentationml/2006/main">
  <p:tag name="DVSECTIONID" val="xdFId193AtZBDsfGG1xmtY"/>
</p:tagLst>
</file>

<file path=ppt/tags/tag574.xml><?xml version="1.0" encoding="utf-8"?>
<p:tagLst xmlns:a="http://schemas.openxmlformats.org/drawingml/2006/main" xmlns:r="http://schemas.openxmlformats.org/officeDocument/2006/relationships" xmlns:p="http://schemas.openxmlformats.org/presentationml/2006/main">
  <p:tag name="DVSHAPEID" val="1ldkmip4WsDNRwwh0prCKm"/>
</p:tagLst>
</file>

<file path=ppt/tags/tag575.xml><?xml version="1.0" encoding="utf-8"?>
<p:tagLst xmlns:a="http://schemas.openxmlformats.org/drawingml/2006/main" xmlns:r="http://schemas.openxmlformats.org/officeDocument/2006/relationships" xmlns:p="http://schemas.openxmlformats.org/presentationml/2006/main">
  <p:tag name="DVSHAPEID" val="vWPqjXgCx9EczQ1rvvmFNx"/>
</p:tagLst>
</file>

<file path=ppt/tags/tag576.xml><?xml version="1.0" encoding="utf-8"?>
<p:tagLst xmlns:a="http://schemas.openxmlformats.org/drawingml/2006/main" xmlns:r="http://schemas.openxmlformats.org/officeDocument/2006/relationships" xmlns:p="http://schemas.openxmlformats.org/presentationml/2006/main">
  <p:tag name="DVSHAPEID" val="cN7OERkPq1j2r82Q0kJ0ju"/>
</p:tagLst>
</file>

<file path=ppt/tags/tag57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58.xml><?xml version="1.0" encoding="utf-8"?>
<p:tagLst xmlns:a="http://schemas.openxmlformats.org/drawingml/2006/main" xmlns:r="http://schemas.openxmlformats.org/officeDocument/2006/relationships" xmlns:p="http://schemas.openxmlformats.org/presentationml/2006/main">
  <p:tag name="DVSHAPEID" val="U8mC9s6FDYsJnurOyPhCvH"/>
</p:tagLst>
</file>

<file path=ppt/tags/tag5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6.xml><?xml version="1.0" encoding="utf-8"?>
<p:tagLst xmlns:a="http://schemas.openxmlformats.org/drawingml/2006/main" xmlns:r="http://schemas.openxmlformats.org/officeDocument/2006/relationships" xmlns:p="http://schemas.openxmlformats.org/presentationml/2006/main">
  <p:tag name="DVSHAPEID" val="IK56akxcP0Ubyg4lXDoCoA"/>
</p:tagLst>
</file>

<file path=ppt/tags/tag60.xml><?xml version="1.0" encoding="utf-8"?>
<p:tagLst xmlns:a="http://schemas.openxmlformats.org/drawingml/2006/main" xmlns:r="http://schemas.openxmlformats.org/officeDocument/2006/relationships" xmlns:p="http://schemas.openxmlformats.org/presentationml/2006/main">
  <p:tag name="DVSECTIONID" val="Wadqj1OCum2ZKl6zT7wMt2"/>
</p:tagLst>
</file>

<file path=ppt/tags/tag61.xml><?xml version="1.0" encoding="utf-8"?>
<p:tagLst xmlns:a="http://schemas.openxmlformats.org/drawingml/2006/main" xmlns:r="http://schemas.openxmlformats.org/officeDocument/2006/relationships" xmlns:p="http://schemas.openxmlformats.org/presentationml/2006/main">
  <p:tag name="DVSECTIONID" val="PTMuehVTNFB58498wQNfK4"/>
</p:tagLst>
</file>

<file path=ppt/tags/tag62.xml><?xml version="1.0" encoding="utf-8"?>
<p:tagLst xmlns:a="http://schemas.openxmlformats.org/drawingml/2006/main" xmlns:r="http://schemas.openxmlformats.org/officeDocument/2006/relationships" xmlns:p="http://schemas.openxmlformats.org/presentationml/2006/main">
  <p:tag name="DVSHAPEID" val="lShffEQglePdjIxCMCsQex"/>
</p:tagLst>
</file>

<file path=ppt/tags/tag63.xml><?xml version="1.0" encoding="utf-8"?>
<p:tagLst xmlns:a="http://schemas.openxmlformats.org/drawingml/2006/main" xmlns:r="http://schemas.openxmlformats.org/officeDocument/2006/relationships" xmlns:p="http://schemas.openxmlformats.org/presentationml/2006/main">
  <p:tag name="DVSHAPEID" val="Wk8wgpoIB9wkjdfpfzWsyy"/>
</p:tagLst>
</file>

<file path=ppt/tags/tag64.xml><?xml version="1.0" encoding="utf-8"?>
<p:tagLst xmlns:a="http://schemas.openxmlformats.org/drawingml/2006/main" xmlns:r="http://schemas.openxmlformats.org/officeDocument/2006/relationships" xmlns:p="http://schemas.openxmlformats.org/presentationml/2006/main">
  <p:tag name="DVSHAPEID" val="OyR7PVEgGprvTT244QHob2"/>
</p:tagLst>
</file>

<file path=ppt/tags/tag65.xml><?xml version="1.0" encoding="utf-8"?>
<p:tagLst xmlns:a="http://schemas.openxmlformats.org/drawingml/2006/main" xmlns:r="http://schemas.openxmlformats.org/officeDocument/2006/relationships" xmlns:p="http://schemas.openxmlformats.org/presentationml/2006/main">
  <p:tag name="DVSHAPEID" val="rxxg2uavbdKBIIqaGfQjfw"/>
</p:tagLst>
</file>

<file path=ppt/tags/tag66.xml><?xml version="1.0" encoding="utf-8"?>
<p:tagLst xmlns:a="http://schemas.openxmlformats.org/drawingml/2006/main" xmlns:r="http://schemas.openxmlformats.org/officeDocument/2006/relationships" xmlns:p="http://schemas.openxmlformats.org/presentationml/2006/main">
  <p:tag name="DVSHAPEID" val="7WKvglmbk2iL6kzzS96aee"/>
</p:tagLst>
</file>

<file path=ppt/tags/tag67.xml><?xml version="1.0" encoding="utf-8"?>
<p:tagLst xmlns:a="http://schemas.openxmlformats.org/drawingml/2006/main" xmlns:r="http://schemas.openxmlformats.org/officeDocument/2006/relationships" xmlns:p="http://schemas.openxmlformats.org/presentationml/2006/main">
  <p:tag name="DVSHAPEID" val="KhbjET9rxRNVpAvweO9ZTH"/>
</p:tagLst>
</file>

<file path=ppt/tags/tag6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69.xml><?xml version="1.0" encoding="utf-8"?>
<p:tagLst xmlns:a="http://schemas.openxmlformats.org/drawingml/2006/main" xmlns:r="http://schemas.openxmlformats.org/officeDocument/2006/relationships" xmlns:p="http://schemas.openxmlformats.org/presentationml/2006/main">
  <p:tag name="DVSECTIONID" val="Xoc0Lik54xPwvyaJYpBFTw"/>
</p:tagLst>
</file>

<file path=ppt/tags/tag7.xml><?xml version="1.0" encoding="utf-8"?>
<p:tagLst xmlns:a="http://schemas.openxmlformats.org/drawingml/2006/main" xmlns:r="http://schemas.openxmlformats.org/officeDocument/2006/relationships" xmlns:p="http://schemas.openxmlformats.org/presentationml/2006/main">
  <p:tag name="DVSHAPEID" val="N00twUDGnDa7lILhPkcbLe"/>
</p:tagLst>
</file>

<file path=ppt/tags/tag70.xml><?xml version="1.0" encoding="utf-8"?>
<p:tagLst xmlns:a="http://schemas.openxmlformats.org/drawingml/2006/main" xmlns:r="http://schemas.openxmlformats.org/officeDocument/2006/relationships" xmlns:p="http://schemas.openxmlformats.org/presentationml/2006/main">
  <p:tag name="DVSHAPEID" val="iWB6A7nHd4iTbtkWHs1Svr"/>
</p:tagLst>
</file>

<file path=ppt/tags/tag71.xml><?xml version="1.0" encoding="utf-8"?>
<p:tagLst xmlns:a="http://schemas.openxmlformats.org/drawingml/2006/main" xmlns:r="http://schemas.openxmlformats.org/officeDocument/2006/relationships" xmlns:p="http://schemas.openxmlformats.org/presentationml/2006/main">
  <p:tag name="DVSHAPEID" val="YbUY3lVh1el3YeHxi14QDI"/>
</p:tagLst>
</file>

<file path=ppt/tags/tag72.xml><?xml version="1.0" encoding="utf-8"?>
<p:tagLst xmlns:a="http://schemas.openxmlformats.org/drawingml/2006/main" xmlns:r="http://schemas.openxmlformats.org/officeDocument/2006/relationships" xmlns:p="http://schemas.openxmlformats.org/presentationml/2006/main">
  <p:tag name="DVSHAPEID" val="3IQO22S8LJMdgnPXOu2MA5"/>
</p:tagLst>
</file>

<file path=ppt/tags/tag73.xml><?xml version="1.0" encoding="utf-8"?>
<p:tagLst xmlns:a="http://schemas.openxmlformats.org/drawingml/2006/main" xmlns:r="http://schemas.openxmlformats.org/officeDocument/2006/relationships" xmlns:p="http://schemas.openxmlformats.org/presentationml/2006/main">
  <p:tag name="DVSHAPEID" val="AZoiu3BdOj9l3xqwDVaWWV"/>
</p:tagLst>
</file>

<file path=ppt/tags/tag74.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75.xml><?xml version="1.0" encoding="utf-8"?>
<p:tagLst xmlns:a="http://schemas.openxmlformats.org/drawingml/2006/main" xmlns:r="http://schemas.openxmlformats.org/officeDocument/2006/relationships" xmlns:p="http://schemas.openxmlformats.org/presentationml/2006/main">
  <p:tag name="DVSECTIONID" val="AdLD9KyuCN6LWohdwCyIB4"/>
</p:tagLst>
</file>

<file path=ppt/tags/tag76.xml><?xml version="1.0" encoding="utf-8"?>
<p:tagLst xmlns:a="http://schemas.openxmlformats.org/drawingml/2006/main" xmlns:r="http://schemas.openxmlformats.org/officeDocument/2006/relationships" xmlns:p="http://schemas.openxmlformats.org/presentationml/2006/main">
  <p:tag name="DVSHAPEID" val="ML19g581VpWY8RqJxOxyUt"/>
</p:tagLst>
</file>

<file path=ppt/tags/tag77.xml><?xml version="1.0" encoding="utf-8"?>
<p:tagLst xmlns:a="http://schemas.openxmlformats.org/drawingml/2006/main" xmlns:r="http://schemas.openxmlformats.org/officeDocument/2006/relationships" xmlns:p="http://schemas.openxmlformats.org/presentationml/2006/main">
  <p:tag name="DVSHAPEID" val="3UkiwiQ6BE8EdDhkMv4NnJ"/>
</p:tagLst>
</file>

<file path=ppt/tags/tag78.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79.xml><?xml version="1.0" encoding="utf-8"?>
<p:tagLst xmlns:a="http://schemas.openxmlformats.org/drawingml/2006/main" xmlns:r="http://schemas.openxmlformats.org/officeDocument/2006/relationships" xmlns:p="http://schemas.openxmlformats.org/presentationml/2006/main">
  <p:tag name="DVSECTIONID" val="Y1sYvVMaQOLyJWXOWwnMU0"/>
</p:tagLst>
</file>

<file path=ppt/tags/tag8.xml><?xml version="1.0" encoding="utf-8"?>
<p:tagLst xmlns:a="http://schemas.openxmlformats.org/drawingml/2006/main" xmlns:r="http://schemas.openxmlformats.org/officeDocument/2006/relationships" xmlns:p="http://schemas.openxmlformats.org/presentationml/2006/main">
  <p:tag name="DVSHAPEID" val="8rT2GXmqrGARD8Sk1eN58w"/>
</p:tagLst>
</file>

<file path=ppt/tags/tag80.xml><?xml version="1.0" encoding="utf-8"?>
<p:tagLst xmlns:a="http://schemas.openxmlformats.org/drawingml/2006/main" xmlns:r="http://schemas.openxmlformats.org/officeDocument/2006/relationships" xmlns:p="http://schemas.openxmlformats.org/presentationml/2006/main">
  <p:tag name="DVSHAPEID" val="5cjjyxSiXdXlpoRNM0gqva"/>
</p:tagLst>
</file>

<file path=ppt/tags/tag81.xml><?xml version="1.0" encoding="utf-8"?>
<p:tagLst xmlns:a="http://schemas.openxmlformats.org/drawingml/2006/main" xmlns:r="http://schemas.openxmlformats.org/officeDocument/2006/relationships" xmlns:p="http://schemas.openxmlformats.org/presentationml/2006/main">
  <p:tag name="DVSECTIONID" val="x4lxiEPDdYNVKKV56K0o8e"/>
</p:tagLst>
</file>

<file path=ppt/tags/tag82.xml><?xml version="1.0" encoding="utf-8"?>
<p:tagLst xmlns:a="http://schemas.openxmlformats.org/drawingml/2006/main" xmlns:r="http://schemas.openxmlformats.org/officeDocument/2006/relationships" xmlns:p="http://schemas.openxmlformats.org/presentationml/2006/main">
  <p:tag name="DVSHAPEID" val="xplnt8lP5zJCiOvC3Bj7q0"/>
</p:tagLst>
</file>

<file path=ppt/tags/tag83.xml><?xml version="1.0" encoding="utf-8"?>
<p:tagLst xmlns:a="http://schemas.openxmlformats.org/drawingml/2006/main" xmlns:r="http://schemas.openxmlformats.org/officeDocument/2006/relationships" xmlns:p="http://schemas.openxmlformats.org/presentationml/2006/main">
  <p:tag name="DVSHAPEID" val="YwJsSNDyjqzxitqVMPilgC"/>
</p:tagLst>
</file>

<file path=ppt/tags/tag84.xml><?xml version="1.0" encoding="utf-8"?>
<p:tagLst xmlns:a="http://schemas.openxmlformats.org/drawingml/2006/main" xmlns:r="http://schemas.openxmlformats.org/officeDocument/2006/relationships" xmlns:p="http://schemas.openxmlformats.org/presentationml/2006/main">
  <p:tag name="DVSHAPEID" val="4oEalDJM393wqOD0fybxfi"/>
</p:tagLst>
</file>

<file path=ppt/tags/tag85.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86.xml><?xml version="1.0" encoding="utf-8"?>
<p:tagLst xmlns:a="http://schemas.openxmlformats.org/drawingml/2006/main" xmlns:r="http://schemas.openxmlformats.org/officeDocument/2006/relationships" xmlns:p="http://schemas.openxmlformats.org/presentationml/2006/main">
  <p:tag name="DVSECTIONID" val="AkHQRNv8Agw0fzMMLRVun4"/>
</p:tagLst>
</file>

<file path=ppt/tags/tag87.xml><?xml version="1.0" encoding="utf-8"?>
<p:tagLst xmlns:a="http://schemas.openxmlformats.org/drawingml/2006/main" xmlns:r="http://schemas.openxmlformats.org/officeDocument/2006/relationships" xmlns:p="http://schemas.openxmlformats.org/presentationml/2006/main">
  <p:tag name="DVSHAPEID" val="Xwixj1ha8rsbtodw6rhURo"/>
</p:tagLst>
</file>

<file path=ppt/tags/tag88.xml><?xml version="1.0" encoding="utf-8"?>
<p:tagLst xmlns:a="http://schemas.openxmlformats.org/drawingml/2006/main" xmlns:r="http://schemas.openxmlformats.org/officeDocument/2006/relationships" xmlns:p="http://schemas.openxmlformats.org/presentationml/2006/main">
  <p:tag name="DVSHAPEID" val="XM4PGCxjl5YHqly41EoUnT"/>
</p:tagLst>
</file>

<file path=ppt/tags/tag89.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9.xml><?xml version="1.0" encoding="utf-8"?>
<p:tagLst xmlns:a="http://schemas.openxmlformats.org/drawingml/2006/main" xmlns:r="http://schemas.openxmlformats.org/officeDocument/2006/relationships" xmlns:p="http://schemas.openxmlformats.org/presentationml/2006/main">
  <p:tag name="DVSHAPEID" val="ZJnAWeZEclzAMQqyZaz0Yp"/>
</p:tagLst>
</file>

<file path=ppt/tags/tag90.xml><?xml version="1.0" encoding="utf-8"?>
<p:tagLst xmlns:a="http://schemas.openxmlformats.org/drawingml/2006/main" xmlns:r="http://schemas.openxmlformats.org/officeDocument/2006/relationships" xmlns:p="http://schemas.openxmlformats.org/presentationml/2006/main">
  <p:tag name="DVSECTIONID" val="vzAFKNdrlx5tPj84hTpQ7p"/>
</p:tagLst>
</file>

<file path=ppt/tags/tag91.xml><?xml version="1.0" encoding="utf-8"?>
<p:tagLst xmlns:a="http://schemas.openxmlformats.org/drawingml/2006/main" xmlns:r="http://schemas.openxmlformats.org/officeDocument/2006/relationships" xmlns:p="http://schemas.openxmlformats.org/presentationml/2006/main">
  <p:tag name="DVSHAPEID" val="yu3mw9fPBEEpS76WqSjMGs"/>
</p:tagLst>
</file>

<file path=ppt/tags/tag92.xml><?xml version="1.0" encoding="utf-8"?>
<p:tagLst xmlns:a="http://schemas.openxmlformats.org/drawingml/2006/main" xmlns:r="http://schemas.openxmlformats.org/officeDocument/2006/relationships" xmlns:p="http://schemas.openxmlformats.org/presentationml/2006/main">
  <p:tag name="DVSHAPEID" val="hvlSD53cZ083ihYe1atrX8"/>
</p:tagLst>
</file>

<file path=ppt/tags/tag93.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94.xml><?xml version="1.0" encoding="utf-8"?>
<p:tagLst xmlns:a="http://schemas.openxmlformats.org/drawingml/2006/main" xmlns:r="http://schemas.openxmlformats.org/officeDocument/2006/relationships" xmlns:p="http://schemas.openxmlformats.org/presentationml/2006/main">
  <p:tag name="DVSECTIONID" val="Bvxhbl6ZX5cvP7gb3IV9VZ"/>
</p:tagLst>
</file>

<file path=ppt/tags/tag95.xml><?xml version="1.0" encoding="utf-8"?>
<p:tagLst xmlns:a="http://schemas.openxmlformats.org/drawingml/2006/main" xmlns:r="http://schemas.openxmlformats.org/officeDocument/2006/relationships" xmlns:p="http://schemas.openxmlformats.org/presentationml/2006/main">
  <p:tag name="DVSHAPEID" val="B4m0WhgvNf1ZVEMwYsuYzW"/>
</p:tagLst>
</file>

<file path=ppt/tags/tag96.xml><?xml version="1.0" encoding="utf-8"?>
<p:tagLst xmlns:a="http://schemas.openxmlformats.org/drawingml/2006/main" xmlns:r="http://schemas.openxmlformats.org/officeDocument/2006/relationships" xmlns:p="http://schemas.openxmlformats.org/presentationml/2006/main">
  <p:tag name="DVSHAPEID" val="FxVjEvpcFmHYzY4csn3aKd"/>
</p:tagLst>
</file>

<file path=ppt/tags/tag97.xml><?xml version="1.0" encoding="utf-8"?>
<p:tagLst xmlns:a="http://schemas.openxmlformats.org/drawingml/2006/main" xmlns:r="http://schemas.openxmlformats.org/officeDocument/2006/relationships" xmlns:p="http://schemas.openxmlformats.org/presentationml/2006/main">
  <p:tag name="DVSHAPEID" val="5a5brbv6jFpH0cy5AKIAAa"/>
</p:tagLst>
</file>

<file path=ppt/tags/tag98.xml><?xml version="1.0" encoding="utf-8"?>
<p:tagLst xmlns:a="http://schemas.openxmlformats.org/drawingml/2006/main" xmlns:r="http://schemas.openxmlformats.org/officeDocument/2006/relationships" xmlns:p="http://schemas.openxmlformats.org/presentationml/2006/main">
  <p:tag name="DVSECTIONID" val="VMJsEGA25xX6Y47sCRllAZ"/>
</p:tagLst>
</file>

<file path=ppt/tags/tag99.xml><?xml version="1.0" encoding="utf-8"?>
<p:tagLst xmlns:a="http://schemas.openxmlformats.org/drawingml/2006/main" xmlns:r="http://schemas.openxmlformats.org/officeDocument/2006/relationships" xmlns:p="http://schemas.openxmlformats.org/presentationml/2006/main">
  <p:tag name="DVSHAPEID" val="tYVdKTQ0Pd4aj9ecEakCj2"/>
</p:tagLst>
</file>

<file path=ppt/theme/theme1.xml><?xml version="1.0" encoding="utf-8"?>
<a:theme xmlns:a="http://schemas.openxmlformats.org/drawingml/2006/main" name="Høyskolen Kristiania Rød">
  <a:themeElements>
    <a:clrScheme name="Kristiania 2016">
      <a:dk1>
        <a:srgbClr val="000000"/>
      </a:dk1>
      <a:lt1>
        <a:srgbClr val="FFFFFF"/>
      </a:lt1>
      <a:dk2>
        <a:srgbClr val="487B78"/>
      </a:dk2>
      <a:lt2>
        <a:srgbClr val="DEF1EF"/>
      </a:lt2>
      <a:accent1>
        <a:srgbClr val="CC2F3A"/>
      </a:accent1>
      <a:accent2>
        <a:srgbClr val="902F5B"/>
      </a:accent2>
      <a:accent3>
        <a:srgbClr val="4F3178"/>
      </a:accent3>
      <a:accent4>
        <a:srgbClr val="65799A"/>
      </a:accent4>
      <a:accent5>
        <a:srgbClr val="65A4A1"/>
      </a:accent5>
      <a:accent6>
        <a:srgbClr val="A0DAD4"/>
      </a:accent6>
      <a:hlink>
        <a:srgbClr val="38455D"/>
      </a:hlink>
      <a:folHlink>
        <a:srgbClr val="65799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_mal_3" id="{4DBD136A-84AC-A640-A072-954D947B8ECA}" vid="{EAC1B7C0-2294-6C4A-BF3B-2268DAA770AB}"/>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PP_mal_3</Template>
  <TotalTime>51366</TotalTime>
  <Words>6047</Words>
  <Application>Microsoft Macintosh PowerPoint</Application>
  <PresentationFormat>Widescreen</PresentationFormat>
  <Paragraphs>1005</Paragraphs>
  <Slides>112</Slides>
  <Notes>42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112</vt:i4>
      </vt:variant>
    </vt:vector>
  </HeadingPairs>
  <TitlesOfParts>
    <vt:vector size="124" baseType="lpstr">
      <vt:lpstr>Arial</vt:lpstr>
      <vt:lpstr>Arial</vt:lpstr>
      <vt:lpstr>bitstream vera sans</vt:lpstr>
      <vt:lpstr>Calibri</vt:lpstr>
      <vt:lpstr>Comic Sans MS</vt:lpstr>
      <vt:lpstr>inherit</vt:lpstr>
      <vt:lpstr>Open Sans</vt:lpstr>
      <vt:lpstr>Times New Roman</vt:lpstr>
      <vt:lpstr>Verdana</vt:lpstr>
      <vt:lpstr>Wingdings</vt:lpstr>
      <vt:lpstr>Høyskolen Kristiania Rød</vt:lpstr>
      <vt:lpstr>Utklipp</vt:lpstr>
      <vt:lpstr>PowerPoint Presentation</vt:lpstr>
      <vt:lpstr>Digital technology</vt:lpstr>
      <vt:lpstr>PowerPoint Presentation</vt:lpstr>
      <vt:lpstr>So far</vt:lpstr>
      <vt:lpstr>Today</vt:lpstr>
      <vt:lpstr>The motherboard</vt:lpstr>
      <vt:lpstr>Motherboard</vt:lpstr>
      <vt:lpstr>Modern Motherboard: Connectors, Ports &amp; Chipsets  </vt:lpstr>
      <vt:lpstr>Different USBs </vt:lpstr>
      <vt:lpstr>Rear Ports</vt:lpstr>
      <vt:lpstr>Form factor</vt:lpstr>
      <vt:lpstr>Integrated and Non-Integrated</vt:lpstr>
      <vt:lpstr>Power supply</vt:lpstr>
      <vt:lpstr>CPU</vt:lpstr>
      <vt:lpstr>CPU Socket</vt:lpstr>
      <vt:lpstr>CPU cooling</vt:lpstr>
      <vt:lpstr>Troubleshooting: CPU</vt:lpstr>
      <vt:lpstr>RAM</vt:lpstr>
      <vt:lpstr>Bit, Byte and Word</vt:lpstr>
      <vt:lpstr>Types of Memory Problems</vt:lpstr>
      <vt:lpstr>Memory troubleshooting</vt:lpstr>
      <vt:lpstr>Common RAM issues</vt:lpstr>
      <vt:lpstr>Peripheral buses &amp; equipment</vt:lpstr>
      <vt:lpstr>I/O devices</vt:lpstr>
      <vt:lpstr>Addressing devices: Direct, Memory-mapped</vt:lpstr>
      <vt:lpstr>Expansion buses</vt:lpstr>
      <vt:lpstr>Old expansion cards and slots</vt:lpstr>
      <vt:lpstr>PCI</vt:lpstr>
      <vt:lpstr>Accelerated Graphics Port (AGP)</vt:lpstr>
      <vt:lpstr>Data Storage (Hard disk)</vt:lpstr>
      <vt:lpstr>Data Storage</vt:lpstr>
      <vt:lpstr>Paper as a storage medium</vt:lpstr>
      <vt:lpstr>Files, Organization of data</vt:lpstr>
      <vt:lpstr>Disk</vt:lpstr>
      <vt:lpstr>Disks</vt:lpstr>
      <vt:lpstr>CD/DVD/Blue-Ray (1)</vt:lpstr>
      <vt:lpstr>CD/DVD/Blue-Ray (2)</vt:lpstr>
      <vt:lpstr>Backup</vt:lpstr>
      <vt:lpstr>RAID (Some types)</vt:lpstr>
      <vt:lpstr>Protection against errors and crashes (RAID)</vt:lpstr>
      <vt:lpstr>Typical Hard Disk Problems</vt:lpstr>
      <vt:lpstr>Typical error messages (accordingly)</vt:lpstr>
      <vt:lpstr>USB and Flash memory</vt:lpstr>
      <vt:lpstr>USB – Universal Serial Bus</vt:lpstr>
      <vt:lpstr>Flash Memory</vt:lpstr>
      <vt:lpstr>Peripherals</vt:lpstr>
      <vt:lpstr>Keyboard</vt:lpstr>
      <vt:lpstr>Mouse (optical)</vt:lpstr>
      <vt:lpstr>Screen</vt:lpstr>
      <vt:lpstr>What should we know?</vt:lpstr>
      <vt:lpstr>What should we be able to do now?</vt:lpstr>
      <vt:lpstr>Next lecture</vt:lpstr>
      <vt:lpstr>For optional self-study</vt:lpstr>
      <vt:lpstr>SSD: Solid State Drive</vt:lpstr>
      <vt:lpstr>Motherboard about 2011</vt:lpstr>
      <vt:lpstr>Screen</vt:lpstr>
      <vt:lpstr>Screen</vt:lpstr>
      <vt:lpstr>Video-card</vt:lpstr>
      <vt:lpstr>Graphics</vt:lpstr>
      <vt:lpstr>«Countless »standards (px, colors)</vt:lpstr>
      <vt:lpstr>Flat panel (LCD)</vt:lpstr>
      <vt:lpstr>Example: An LCD subpixel</vt:lpstr>
      <vt:lpstr>So far</vt:lpstr>
      <vt:lpstr>Addressing binary</vt:lpstr>
      <vt:lpstr>System resources</vt:lpstr>
      <vt:lpstr>Magnetic storage / reading</vt:lpstr>
      <vt:lpstr>Magnetic tape</vt:lpstr>
      <vt:lpstr>RAM for PC</vt:lpstr>
      <vt:lpstr>Physical organization</vt:lpstr>
      <vt:lpstr>DRAM form factors (some)</vt:lpstr>
      <vt:lpstr>DRAM technologies</vt:lpstr>
      <vt:lpstr>DRAM characteristics</vt:lpstr>
      <vt:lpstr>Win7: devmgmt.msc</vt:lpstr>
      <vt:lpstr>Data buses</vt:lpstr>
      <vt:lpstr>Motherboard: Buses</vt:lpstr>
      <vt:lpstr>Chipset</vt:lpstr>
      <vt:lpstr> The transport system</vt:lpstr>
      <vt:lpstr>The tasks of the buses</vt:lpstr>
      <vt:lpstr>Addressing</vt:lpstr>
      <vt:lpstr>Synchronization</vt:lpstr>
      <vt:lpstr>Interrupt signals</vt:lpstr>
      <vt:lpstr>Interrupt (and Exception) Handling</vt:lpstr>
      <vt:lpstr>Storage development (1)</vt:lpstr>
      <vt:lpstr>Storage capacity (2)</vt:lpstr>
      <vt:lpstr>Density and price (3)</vt:lpstr>
      <vt:lpstr>The structure of the disk</vt:lpstr>
      <vt:lpstr>Reading heads</vt:lpstr>
      <vt:lpstr>Disk organization</vt:lpstr>
      <vt:lpstr>Disk Access Time</vt:lpstr>
      <vt:lpstr>H-Disk addressing of sectors</vt:lpstr>
      <vt:lpstr>The logical organization of the disk (hierarchy)</vt:lpstr>
      <vt:lpstr>Low-level formatting</vt:lpstr>
      <vt:lpstr>Partitioning</vt:lpstr>
      <vt:lpstr>High-level formatting</vt:lpstr>
      <vt:lpstr>Fragmentation</vt:lpstr>
      <vt:lpstr>Parity bit</vt:lpstr>
      <vt:lpstr>Parity bit</vt:lpstr>
      <vt:lpstr>Error Correcting Codes (ECC)</vt:lpstr>
      <vt:lpstr>ECC (2)</vt:lpstr>
      <vt:lpstr>Buses / sections: ATA, SATA</vt:lpstr>
      <vt:lpstr>SCSI</vt:lpstr>
      <vt:lpstr>Device controllers</vt:lpstr>
      <vt:lpstr>I / O ports and addresses</vt:lpstr>
      <vt:lpstr>Ex: read from disk</vt:lpstr>
      <vt:lpstr>PCIe</vt:lpstr>
      <vt:lpstr>Start-up</vt:lpstr>
      <vt:lpstr>BIOS – BASIC I/O SYSTEM</vt:lpstr>
      <vt:lpstr>Boot -the sequence</vt:lpstr>
      <vt:lpstr>Power On Self Test (POST)</vt:lpstr>
      <vt:lpstr>CMOS</vt:lpstr>
      <vt:lpstr>BIOS update</vt:lpstr>
      <vt:lpstr>BIOS-&gt;UEFI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Brita Andrea Jerijærvi</dc:creator>
  <cp:lastModifiedBy>T R</cp:lastModifiedBy>
  <cp:revision>238</cp:revision>
  <dcterms:created xsi:type="dcterms:W3CDTF">2018-01-16T11:40:08Z</dcterms:created>
  <dcterms:modified xsi:type="dcterms:W3CDTF">2022-09-29T09:43:18Z</dcterms:modified>
</cp:coreProperties>
</file>